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8" r:id="rId2"/>
    <p:sldId id="1086" r:id="rId3"/>
    <p:sldId id="1137" r:id="rId4"/>
    <p:sldId id="1135" r:id="rId5"/>
    <p:sldId id="1095" r:id="rId6"/>
    <p:sldId id="1032" r:id="rId7"/>
    <p:sldId id="259" r:id="rId8"/>
    <p:sldId id="260" r:id="rId9"/>
    <p:sldId id="261" r:id="rId10"/>
    <p:sldId id="262" r:id="rId11"/>
    <p:sldId id="745" r:id="rId12"/>
    <p:sldId id="1028" r:id="rId13"/>
    <p:sldId id="2145" r:id="rId14"/>
    <p:sldId id="2146" r:id="rId15"/>
    <p:sldId id="2147" r:id="rId16"/>
    <p:sldId id="2150" r:id="rId17"/>
    <p:sldId id="2154" r:id="rId18"/>
    <p:sldId id="2156" r:id="rId19"/>
    <p:sldId id="2157" r:id="rId20"/>
    <p:sldId id="2184" r:id="rId21"/>
    <p:sldId id="2201" r:id="rId22"/>
    <p:sldId id="1136" r:id="rId23"/>
    <p:sldId id="2158" r:id="rId24"/>
    <p:sldId id="2137" r:id="rId25"/>
    <p:sldId id="2161" r:id="rId26"/>
    <p:sldId id="2162" r:id="rId27"/>
    <p:sldId id="2163" r:id="rId28"/>
    <p:sldId id="2166" r:id="rId29"/>
    <p:sldId id="2143" r:id="rId30"/>
    <p:sldId id="1042" r:id="rId31"/>
    <p:sldId id="2167" r:id="rId32"/>
    <p:sldId id="2168" r:id="rId33"/>
    <p:sldId id="2171" r:id="rId34"/>
    <p:sldId id="2172" r:id="rId35"/>
    <p:sldId id="2173" r:id="rId36"/>
    <p:sldId id="2174" r:id="rId37"/>
    <p:sldId id="2175" r:id="rId38"/>
    <p:sldId id="2176" r:id="rId39"/>
    <p:sldId id="1139" r:id="rId40"/>
    <p:sldId id="1138" r:id="rId41"/>
    <p:sldId id="2185" r:id="rId42"/>
    <p:sldId id="2186" r:id="rId43"/>
    <p:sldId id="2187" r:id="rId44"/>
    <p:sldId id="1045" r:id="rId45"/>
    <p:sldId id="1124" r:id="rId46"/>
    <p:sldId id="787" r:id="rId47"/>
    <p:sldId id="1082" r:id="rId48"/>
    <p:sldId id="274" r:id="rId49"/>
    <p:sldId id="638" r:id="rId50"/>
    <p:sldId id="285" r:id="rId51"/>
    <p:sldId id="908" r:id="rId52"/>
    <p:sldId id="889" r:id="rId53"/>
    <p:sldId id="909" r:id="rId54"/>
    <p:sldId id="1143" r:id="rId55"/>
    <p:sldId id="1140" r:id="rId56"/>
    <p:sldId id="2179" r:id="rId57"/>
    <p:sldId id="2200" r:id="rId58"/>
    <p:sldId id="2188" r:id="rId59"/>
    <p:sldId id="2180" r:id="rId60"/>
    <p:sldId id="2142" r:id="rId61"/>
    <p:sldId id="2141" r:id="rId62"/>
    <p:sldId id="1125" r:id="rId63"/>
    <p:sldId id="911" r:id="rId64"/>
    <p:sldId id="636" r:id="rId65"/>
    <p:sldId id="1101" r:id="rId66"/>
    <p:sldId id="1127" r:id="rId67"/>
    <p:sldId id="1141" r:id="rId68"/>
    <p:sldId id="874" r:id="rId69"/>
    <p:sldId id="875" r:id="rId70"/>
    <p:sldId id="1103" r:id="rId71"/>
    <p:sldId id="1000" r:id="rId72"/>
    <p:sldId id="1130" r:id="rId73"/>
    <p:sldId id="1145" r:id="rId74"/>
    <p:sldId id="1142" r:id="rId75"/>
    <p:sldId id="1039" r:id="rId76"/>
    <p:sldId id="1040" r:id="rId77"/>
    <p:sldId id="2198" r:id="rId78"/>
    <p:sldId id="1027" r:id="rId79"/>
    <p:sldId id="33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63" autoAdjust="0"/>
    <p:restoredTop sz="94660"/>
  </p:normalViewPr>
  <p:slideViewPr>
    <p:cSldViewPr snapToGrid="0" showGuides="1">
      <p:cViewPr varScale="1">
        <p:scale>
          <a:sx n="99" d="100"/>
          <a:sy n="99" d="100"/>
        </p:scale>
        <p:origin x="304" y="16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96A47-D19E-4687-B55A-DD26C18226E2}" type="datetimeFigureOut">
              <a:rPr lang="en-AU" smtClean="0"/>
              <a:t>6/8/23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7301FE-7385-4E9B-9038-7BFF2B188EF7}" type="slidenum">
              <a:rPr lang="en-AU" smtClean="0"/>
              <a:t>‹#›</a:t>
            </a:fld>
            <a:endParaRPr lang="en-AU"/>
          </a:p>
        </p:txBody>
      </p:sp>
    </p:spTree>
    <p:extLst>
      <p:ext uri="{BB962C8B-B14F-4D97-AF65-F5344CB8AC3E}">
        <p14:creationId xmlns:p14="http://schemas.microsoft.com/office/powerpoint/2010/main" val="3195707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Let the concept of trait be theoretical. My </a:t>
            </a:r>
            <a:r>
              <a:rPr lang="en-AU" dirty="0" err="1"/>
              <a:t>coauthors</a:t>
            </a:r>
            <a:r>
              <a:rPr lang="en-AU" dirty="0"/>
              <a:t> are Melodie McGeoch who is a community ecologist and is here at this meeting, and Steven Chown who is a physiological ecologist, and the three of us use functional traits routinely in our work but in slightly different ways. We certainly don’t feel that we’ve fully resolved these ideas and we’re very keen to get your opinions and advice on the contents of this talk</a:t>
            </a: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441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77E04A74-21ED-AF40-900D-4EF4AFEAAE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defRPr sz="2400">
                <a:solidFill>
                  <a:schemeClr val="tx1"/>
                </a:solidFill>
                <a:latin typeface="Arial" panose="020B0604020202020204" pitchFamily="34" charset="0"/>
                <a:cs typeface="Arial" panose="020B0604020202020204" pitchFamily="34" charset="0"/>
              </a:defRPr>
            </a:lvl1pPr>
            <a:lvl2pPr marL="768350" indent="-295275" defTabSz="963613">
              <a:defRPr sz="2400">
                <a:solidFill>
                  <a:schemeClr val="tx1"/>
                </a:solidFill>
                <a:latin typeface="Arial" panose="020B0604020202020204" pitchFamily="34" charset="0"/>
                <a:cs typeface="Arial" panose="020B0604020202020204" pitchFamily="34" charset="0"/>
              </a:defRPr>
            </a:lvl2pPr>
            <a:lvl3pPr marL="1182688" indent="-236538" defTabSz="963613">
              <a:defRPr sz="2400">
                <a:solidFill>
                  <a:schemeClr val="tx1"/>
                </a:solidFill>
                <a:latin typeface="Arial" panose="020B0604020202020204" pitchFamily="34" charset="0"/>
                <a:cs typeface="Arial" panose="020B0604020202020204" pitchFamily="34" charset="0"/>
              </a:defRPr>
            </a:lvl3pPr>
            <a:lvl4pPr marL="1657350" indent="-236538" defTabSz="963613">
              <a:defRPr sz="2400">
                <a:solidFill>
                  <a:schemeClr val="tx1"/>
                </a:solidFill>
                <a:latin typeface="Arial" panose="020B0604020202020204" pitchFamily="34" charset="0"/>
                <a:cs typeface="Arial" panose="020B0604020202020204" pitchFamily="34" charset="0"/>
              </a:defRPr>
            </a:lvl4pPr>
            <a:lvl5pPr marL="2130425" indent="-236538" defTabSz="963613">
              <a:defRPr sz="2400">
                <a:solidFill>
                  <a:schemeClr val="tx1"/>
                </a:solidFill>
                <a:latin typeface="Arial" panose="020B0604020202020204" pitchFamily="34" charset="0"/>
                <a:cs typeface="Arial" panose="020B0604020202020204" pitchFamily="34" charset="0"/>
              </a:defRPr>
            </a:lvl5pPr>
            <a:lvl6pPr marL="2587625" indent="-236538" defTabSz="963613"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3044825" indent="-236538" defTabSz="963613"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502025" indent="-236538" defTabSz="963613"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959225" indent="-236538" defTabSz="963613"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2EE92EC3-8F7C-704F-91EF-96C56FA16BFF}" type="slidenum">
              <a:rPr lang="en-US" altLang="en-US" sz="1300" smtClean="0">
                <a:latin typeface="Times New Roman" panose="02020603050405020304" pitchFamily="18" charset="0"/>
              </a:rPr>
              <a:pPr/>
              <a:t>14</a:t>
            </a:fld>
            <a:endParaRPr lang="en-US" altLang="en-US" sz="1300" dirty="0">
              <a:latin typeface="Times New Roman" panose="02020603050405020304" pitchFamily="18" charset="0"/>
            </a:endParaRPr>
          </a:p>
        </p:txBody>
      </p:sp>
      <p:sp>
        <p:nvSpPr>
          <p:cNvPr id="20482" name="Rectangle 2">
            <a:extLst>
              <a:ext uri="{FF2B5EF4-FFF2-40B4-BE49-F238E27FC236}">
                <a16:creationId xmlns:a16="http://schemas.microsoft.com/office/drawing/2014/main" id="{9C226623-267A-9247-9486-1508697BCFA5}"/>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BA89D69E-A577-104B-8372-A42EAAD1D0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322978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a:xfrm>
            <a:off x="3976333" y="8839014"/>
            <a:ext cx="3041968" cy="465296"/>
          </a:xfrm>
          <a:prstGeom prst="rect">
            <a:avLst/>
          </a:prstGeom>
          <a:noFill/>
        </p:spPr>
        <p:txBody>
          <a:bodyPr lIns="93287" tIns="46644" rIns="93287" bIns="46644" anchor="b"/>
          <a:lstStyle/>
          <a:p>
            <a:pPr marL="0" marR="0" lvl="0" indent="0" algn="r" defTabSz="914400" rtl="0" eaLnBrk="1" fontAlgn="auto" latinLnBrk="0" hangingPunct="1">
              <a:lnSpc>
                <a:spcPct val="100000"/>
              </a:lnSpc>
              <a:spcBef>
                <a:spcPts val="0"/>
              </a:spcBef>
              <a:spcAft>
                <a:spcPts val="0"/>
              </a:spcAft>
              <a:buClrTx/>
              <a:buSzTx/>
              <a:buFontTx/>
              <a:buNone/>
              <a:tabLst/>
              <a:defRPr/>
            </a:pPr>
            <a:fld id="{67D4A615-3936-4037-A11E-FD8CA15C896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25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92516" name="Rectangle 3"/>
          <p:cNvSpPr>
            <a:spLocks noGrp="1" noChangeArrowheads="1"/>
          </p:cNvSpPr>
          <p:nvPr>
            <p:ph type="body" idx="1"/>
          </p:nvPr>
        </p:nvSpPr>
        <p:spPr bwMode="auto">
          <a:xfrm>
            <a:off x="935990" y="4420315"/>
            <a:ext cx="5147945" cy="4187666"/>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12808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1F09DA-D734-0D47-95F1-DBF3FB4335C8}" type="slidenum">
              <a:rPr lang="en-US" smtClean="0"/>
              <a:t>25</a:t>
            </a:fld>
            <a:endParaRPr lang="en-US"/>
          </a:p>
        </p:txBody>
      </p:sp>
    </p:spTree>
    <p:extLst>
      <p:ext uri="{BB962C8B-B14F-4D97-AF65-F5344CB8AC3E}">
        <p14:creationId xmlns:p14="http://schemas.microsoft.com/office/powerpoint/2010/main" val="586550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docs.google.com</a:t>
            </a:r>
            <a:r>
              <a:rPr lang="en-US" dirty="0"/>
              <a:t>/document/d/1086BgAkPZkC0bXRR7PVYdudy5q_RpoEk8BTz2WFS3eM/edit</a:t>
            </a:r>
          </a:p>
          <a:p>
            <a:endParaRPr lang="en-US" dirty="0"/>
          </a:p>
        </p:txBody>
      </p:sp>
      <p:sp>
        <p:nvSpPr>
          <p:cNvPr id="4" name="Slide Number Placeholder 3"/>
          <p:cNvSpPr>
            <a:spLocks noGrp="1"/>
          </p:cNvSpPr>
          <p:nvPr>
            <p:ph type="sldNum" sz="quarter" idx="5"/>
          </p:nvPr>
        </p:nvSpPr>
        <p:spPr/>
        <p:txBody>
          <a:bodyPr/>
          <a:lstStyle/>
          <a:p>
            <a:fld id="{171F09DA-D734-0D47-95F1-DBF3FB4335C8}" type="slidenum">
              <a:rPr lang="en-US" smtClean="0"/>
              <a:t>27</a:t>
            </a:fld>
            <a:endParaRPr lang="en-US" dirty="0"/>
          </a:p>
        </p:txBody>
      </p:sp>
    </p:spTree>
    <p:extLst>
      <p:ext uri="{BB962C8B-B14F-4D97-AF65-F5344CB8AC3E}">
        <p14:creationId xmlns:p14="http://schemas.microsoft.com/office/powerpoint/2010/main" val="333119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 images exploring thermal complexity of life</a:t>
            </a:r>
          </a:p>
        </p:txBody>
      </p:sp>
      <p:sp>
        <p:nvSpPr>
          <p:cNvPr id="4" name="Slide Number Placeholder 3"/>
          <p:cNvSpPr>
            <a:spLocks noGrp="1"/>
          </p:cNvSpPr>
          <p:nvPr>
            <p:ph type="sldNum" sz="quarter" idx="5"/>
          </p:nvPr>
        </p:nvSpPr>
        <p:spPr/>
        <p:txBody>
          <a:bodyPr/>
          <a:lstStyle/>
          <a:p>
            <a:fld id="{171F09DA-D734-0D47-95F1-DBF3FB4335C8}" type="slidenum">
              <a:rPr lang="en-US" smtClean="0"/>
              <a:t>28</a:t>
            </a:fld>
            <a:endParaRPr lang="en-US" dirty="0"/>
          </a:p>
        </p:txBody>
      </p:sp>
    </p:spTree>
    <p:extLst>
      <p:ext uri="{BB962C8B-B14F-4D97-AF65-F5344CB8AC3E}">
        <p14:creationId xmlns:p14="http://schemas.microsoft.com/office/powerpoint/2010/main" val="2414995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relevant theories from which these equations are derived are in the branches of ‘biophysical ecology’ and ‘metabolic theory’, </a:t>
            </a:r>
            <a:r>
              <a:rPr lang="en-AU" dirty="0" err="1"/>
              <a:t>biophys</a:t>
            </a:r>
            <a:r>
              <a:rPr lang="en-AU" dirty="0"/>
              <a:t> being focused on the impact of the external physical environment on the organism in terms of its heat budget and water budget. Metabolic theory is concerned with thermodynamic constraints on the internal processes by which the organism transforms food and other nutrients into growth, development and reproduction, and one of the most useful and general metabolic theories is Dynamic Energy Budget theory, which was developed here in the Netherlands by Bas Kooijman and colleagues.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26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Fourier’s law of heat conduction  applies broadly</a:t>
            </a:r>
          </a:p>
        </p:txBody>
      </p:sp>
      <p:sp>
        <p:nvSpPr>
          <p:cNvPr id="4" name="Slide Number Placeholder 3"/>
          <p:cNvSpPr>
            <a:spLocks noGrp="1"/>
          </p:cNvSpPr>
          <p:nvPr>
            <p:ph type="sldNum" sz="quarter" idx="10"/>
          </p:nvPr>
        </p:nvSpPr>
        <p:spPr/>
        <p:txBody>
          <a:bodyPr/>
          <a:lstStyle/>
          <a:p>
            <a:fld id="{D602A12A-B794-49B5-9C5A-31CACA2C96DB}" type="slidenum">
              <a:rPr lang="en-US" smtClean="0"/>
              <a:t>33</a:t>
            </a:fld>
            <a:endParaRPr lang="en-US"/>
          </a:p>
        </p:txBody>
      </p:sp>
    </p:spTree>
    <p:extLst>
      <p:ext uri="{BB962C8B-B14F-4D97-AF65-F5344CB8AC3E}">
        <p14:creationId xmlns:p14="http://schemas.microsoft.com/office/powerpoint/2010/main" val="1503476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Can gain heat via radiation if sit in sun, or lose if sit in a room next to a cold window.</a:t>
            </a:r>
            <a:endParaRPr lang="en-US" dirty="0"/>
          </a:p>
        </p:txBody>
      </p:sp>
      <p:sp>
        <p:nvSpPr>
          <p:cNvPr id="4" name="Slide Number Placeholder 3"/>
          <p:cNvSpPr>
            <a:spLocks noGrp="1"/>
          </p:cNvSpPr>
          <p:nvPr>
            <p:ph type="sldNum" sz="quarter" idx="10"/>
          </p:nvPr>
        </p:nvSpPr>
        <p:spPr/>
        <p:txBody>
          <a:bodyPr/>
          <a:lstStyle/>
          <a:p>
            <a:fld id="{D602A12A-B794-49B5-9C5A-31CACA2C96DB}" type="slidenum">
              <a:rPr lang="en-US" smtClean="0"/>
              <a:t>34</a:t>
            </a:fld>
            <a:endParaRPr lang="en-US"/>
          </a:p>
        </p:txBody>
      </p:sp>
    </p:spTree>
    <p:extLst>
      <p:ext uri="{BB962C8B-B14F-4D97-AF65-F5344CB8AC3E}">
        <p14:creationId xmlns:p14="http://schemas.microsoft.com/office/powerpoint/2010/main" val="3162175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a:t>
            </a:r>
            <a:r>
              <a:rPr lang="en-US" baseline="0" dirty="0"/>
              <a:t> of importance of k.</a:t>
            </a:r>
          </a:p>
          <a:p>
            <a:r>
              <a:rPr lang="en-US" baseline="0" dirty="0"/>
              <a:t>Go to sauna, sit on wood or sit on metal</a:t>
            </a:r>
          </a:p>
          <a:p>
            <a:r>
              <a:rPr lang="en-US" baseline="0" dirty="0"/>
              <a:t>Can gain or lose heat by conduction (sit on hot rock, sit on cold ice)</a:t>
            </a:r>
            <a:endParaRPr lang="en-US" dirty="0"/>
          </a:p>
        </p:txBody>
      </p:sp>
      <p:sp>
        <p:nvSpPr>
          <p:cNvPr id="4" name="Slide Number Placeholder 3"/>
          <p:cNvSpPr>
            <a:spLocks noGrp="1"/>
          </p:cNvSpPr>
          <p:nvPr>
            <p:ph type="sldNum" sz="quarter" idx="10"/>
          </p:nvPr>
        </p:nvSpPr>
        <p:spPr/>
        <p:txBody>
          <a:bodyPr/>
          <a:lstStyle/>
          <a:p>
            <a:fld id="{D602A12A-B794-49B5-9C5A-31CACA2C96DB}" type="slidenum">
              <a:rPr lang="en-US" smtClean="0"/>
              <a:t>35</a:t>
            </a:fld>
            <a:endParaRPr lang="en-US"/>
          </a:p>
        </p:txBody>
      </p:sp>
    </p:spTree>
    <p:extLst>
      <p:ext uri="{BB962C8B-B14F-4D97-AF65-F5344CB8AC3E}">
        <p14:creationId xmlns:p14="http://schemas.microsoft.com/office/powerpoint/2010/main" val="3915163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gain or</a:t>
            </a:r>
            <a:r>
              <a:rPr lang="en-US" baseline="0" dirty="0"/>
              <a:t> lose heat by convection</a:t>
            </a:r>
            <a:endParaRPr lang="en-US" dirty="0"/>
          </a:p>
        </p:txBody>
      </p:sp>
      <p:sp>
        <p:nvSpPr>
          <p:cNvPr id="4" name="Slide Number Placeholder 3"/>
          <p:cNvSpPr>
            <a:spLocks noGrp="1"/>
          </p:cNvSpPr>
          <p:nvPr>
            <p:ph type="sldNum" sz="quarter" idx="10"/>
          </p:nvPr>
        </p:nvSpPr>
        <p:spPr/>
        <p:txBody>
          <a:bodyPr/>
          <a:lstStyle/>
          <a:p>
            <a:fld id="{D602A12A-B794-49B5-9C5A-31CACA2C96DB}" type="slidenum">
              <a:rPr lang="en-US" smtClean="0"/>
              <a:t>36</a:t>
            </a:fld>
            <a:endParaRPr lang="en-US"/>
          </a:p>
        </p:txBody>
      </p:sp>
    </p:spTree>
    <p:extLst>
      <p:ext uri="{BB962C8B-B14F-4D97-AF65-F5344CB8AC3E}">
        <p14:creationId xmlns:p14="http://schemas.microsoft.com/office/powerpoint/2010/main" val="30262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Let the concept of trait be theoretical. My </a:t>
            </a:r>
            <a:r>
              <a:rPr lang="en-AU" dirty="0" err="1"/>
              <a:t>coauthors</a:t>
            </a:r>
            <a:r>
              <a:rPr lang="en-AU" dirty="0"/>
              <a:t> are Melodie McGeoch who is a community ecologist and is here at this meeting, and Steven Chown who is a physiological ecologist, and the three of us use functional traits routinely in our work but in slightly different ways. We certainly don’t feel that we’ve fully resolved these ideas and we’re very keen to get your opinions and advice on the contents of this talk</a:t>
            </a: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158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Mention that the boundary layer increases with size – this will be important later in explaining why </a:t>
            </a:r>
            <a:r>
              <a:rPr lang="en-US" baseline="0" dirty="0" err="1"/>
              <a:t>Te</a:t>
            </a:r>
            <a:r>
              <a:rPr lang="en-US" baseline="0" dirty="0"/>
              <a:t> increases with size, all else equal</a:t>
            </a:r>
          </a:p>
        </p:txBody>
      </p:sp>
      <p:sp>
        <p:nvSpPr>
          <p:cNvPr id="4" name="Slide Number Placeholder 3"/>
          <p:cNvSpPr>
            <a:spLocks noGrp="1"/>
          </p:cNvSpPr>
          <p:nvPr>
            <p:ph type="sldNum" sz="quarter" idx="10"/>
          </p:nvPr>
        </p:nvSpPr>
        <p:spPr/>
        <p:txBody>
          <a:bodyPr/>
          <a:lstStyle/>
          <a:p>
            <a:fld id="{D602A12A-B794-49B5-9C5A-31CACA2C96DB}" type="slidenum">
              <a:rPr lang="en-US" smtClean="0"/>
              <a:t>37</a:t>
            </a:fld>
            <a:endParaRPr lang="en-US"/>
          </a:p>
        </p:txBody>
      </p:sp>
    </p:spTree>
    <p:extLst>
      <p:ext uri="{BB962C8B-B14F-4D97-AF65-F5344CB8AC3E}">
        <p14:creationId xmlns:p14="http://schemas.microsoft.com/office/powerpoint/2010/main" val="180173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only if pa is low.  In WW II, recruits in basic training in the south</a:t>
            </a:r>
            <a:r>
              <a:rPr lang="en-US" baseline="0" dirty="0"/>
              <a:t> suffered high mortality on days when the humidity was high. overheating</a:t>
            </a:r>
            <a:endParaRPr lang="en-US" dirty="0"/>
          </a:p>
        </p:txBody>
      </p:sp>
      <p:sp>
        <p:nvSpPr>
          <p:cNvPr id="4" name="Slide Number Placeholder 3"/>
          <p:cNvSpPr>
            <a:spLocks noGrp="1"/>
          </p:cNvSpPr>
          <p:nvPr>
            <p:ph type="sldNum" sz="quarter" idx="10"/>
          </p:nvPr>
        </p:nvSpPr>
        <p:spPr/>
        <p:txBody>
          <a:bodyPr/>
          <a:lstStyle/>
          <a:p>
            <a:fld id="{D602A12A-B794-49B5-9C5A-31CACA2C96DB}" type="slidenum">
              <a:rPr lang="en-US" smtClean="0"/>
              <a:t>38</a:t>
            </a:fld>
            <a:endParaRPr lang="en-US"/>
          </a:p>
        </p:txBody>
      </p:sp>
    </p:spTree>
    <p:extLst>
      <p:ext uri="{BB962C8B-B14F-4D97-AF65-F5344CB8AC3E}">
        <p14:creationId xmlns:p14="http://schemas.microsoft.com/office/powerpoint/2010/main" val="3952122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relevant theories from which these equations are derived are in the branches of ‘biophysical ecology’ and ‘metabolic theory’, </a:t>
            </a:r>
            <a:r>
              <a:rPr lang="en-AU" dirty="0" err="1"/>
              <a:t>biophys</a:t>
            </a:r>
            <a:r>
              <a:rPr lang="en-AU" dirty="0"/>
              <a:t> being focused on the impact of the external physical environment on the organism in terms of its heat budget and water budget. Metabolic theory is concerned with thermodynamic constraints on the internal processes by which the organism transforms food and other nutrients into growth, development and reproduction, and one of the most useful and general metabolic theories is Dynamic Energy Budget theory, which was developed here in the Netherlands by Bas Kooijman and colleagues.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508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8CF81B-8668-4520-B007-2317F5CD0F95}" type="slidenum">
              <a:rPr kumimoji="0" lang="en-AU"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55961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6 mins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220123-CB77-4B06-ACCC-AA173B33AD2A}"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06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area of research involves what is often called niche modelling – this generally involves characterising the suitable environments for a given species, e.g. this stumpy tailed lizard from Australia, and mapping them through space and time using the increasingly rich environmental data we have at our disposal. The most common approach is what is often called correlative niche modelling, where the starting point is occurrence records – one of the most common types of biodiversity data. I’m focussed here on a mechanistic approach to the problem where you start instead with the functional traits of the organism and try to explicitly link them to environmental variables to infer where organisms can and cannot exist. The way this is done is using the principles of thermodynamics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814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area of research involves what is often called niche modelling – this generally involves characterising the suitable environments for a given species, e.g. this stumpy tailed lizard from Australia, and mapping them through space and time using the increasingly rich environmental data we have at our disposal. The most common approach is what is often called correlative niche modelling, where the starting point is occurrence records – one of the most common types of biodiversity data. I’m focussed here on a mechanistic approach to the problem where you start instead with the functional traits of the organism and try to explicitly link them to environmental variables to infer where organisms can and cannot exist. The way this is done is using the principles of thermodynamics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764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All organisms are in a state of constant exchange of energy and materials with their environments – take this lizard, for example, which, when you see it infrared, is clearly not at thermal equilibrium with its environment and is undergoing a process of heat energy exchange – in a thermodynamic analysis you draw a boundary around the organism defining it as a system, and you can write out the terms that describe the flux of energy and of mass between it and its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72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this way we can capture the fundamental conditions of survival – how hot the animal is, how takes up food and uses it for growth and reproduction, how it respires and its water balance. These processes are tightly and formally connected in a thermodynamic sense in the way these words are arranged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051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underlying equations involve terms that have parameters relating to the organism’s properties or traits, and variables relating to the environment, and they predict the organism’s ‘state’ e.g. its energy balance, its heat balance or its water balance. For example, the solar radiation term involves parameters relating to surface area and solar absorptivity, and variables relating to the solar radiation field. In this short talk I can’t elaborate on all these terms but what I want to emphasise is the connection between theory, these kinds of equations and traits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601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relevant theories from which these equations are derived are in the branches of ‘biophysical ecology’ and ‘metabolic theory’, </a:t>
            </a:r>
            <a:r>
              <a:rPr lang="en-AU" dirty="0" err="1"/>
              <a:t>biophys</a:t>
            </a:r>
            <a:r>
              <a:rPr lang="en-AU" dirty="0"/>
              <a:t> being focused on the impact of the external physical environment on the organism in terms of its heat budget and water budget. Metabolic theory is concerned with thermodynamic constraints on the internal processes by which the organism transforms food and other nutrients into growth, development and reproduction, and one of the most useful and general metabolic theories is Dynamic Energy Budget theory, which was developed here in the Netherlands by Bas Kooijman and colleagues.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9D22ED-6D85-4108-B334-A35859E4191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9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1F09DA-D734-0D47-95F1-DBF3FB4335C8}" type="slidenum">
              <a:rPr lang="en-US" smtClean="0"/>
              <a:t>13</a:t>
            </a:fld>
            <a:endParaRPr lang="en-US" dirty="0"/>
          </a:p>
        </p:txBody>
      </p:sp>
    </p:spTree>
    <p:extLst>
      <p:ext uri="{BB962C8B-B14F-4D97-AF65-F5344CB8AC3E}">
        <p14:creationId xmlns:p14="http://schemas.microsoft.com/office/powerpoint/2010/main" val="332768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90B3-B2C9-47C0-9DF1-573F057BDC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E7EB6F7-8401-4AB8-BCB6-0E5A442CF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A0F1296E-1128-482D-B00F-14ACC06DB95D}"/>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5" name="Footer Placeholder 4">
            <a:extLst>
              <a:ext uri="{FF2B5EF4-FFF2-40B4-BE49-F238E27FC236}">
                <a16:creationId xmlns:a16="http://schemas.microsoft.com/office/drawing/2014/main" id="{039BC419-76B6-4D97-85A5-98C5C7229FD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3BA307-E8FF-4C9A-A6F2-5E9368574DEA}"/>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1119792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D02C-C3F7-4ED7-93C1-C53561EC5DA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B113B0D-9E0E-4AE0-9E7D-BC53F69B12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5FB11AE-1CED-4F5A-A16A-D986938FA304}"/>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5" name="Footer Placeholder 4">
            <a:extLst>
              <a:ext uri="{FF2B5EF4-FFF2-40B4-BE49-F238E27FC236}">
                <a16:creationId xmlns:a16="http://schemas.microsoft.com/office/drawing/2014/main" id="{FC19DE65-5207-42A3-A13E-243C3249977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7E8BCA7-1547-4546-A835-973D35580A4B}"/>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3224510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BA64D6-B64F-42DC-8840-47E22DAC27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9760569-DAE4-4CA1-8BC8-E7721C58C1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FF447D-BF78-4205-B9EF-833E934CC1D6}"/>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5" name="Footer Placeholder 4">
            <a:extLst>
              <a:ext uri="{FF2B5EF4-FFF2-40B4-BE49-F238E27FC236}">
                <a16:creationId xmlns:a16="http://schemas.microsoft.com/office/drawing/2014/main" id="{984AFB5F-19AA-48B8-80B3-130382FA5B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F8746E6-5195-40FB-B4B4-8D6A4BF12808}"/>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3011510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Date Placeholder 2"/>
          <p:cNvSpPr>
            <a:spLocks noGrp="1"/>
          </p:cNvSpPr>
          <p:nvPr>
            <p:ph type="dt" sz="half" idx="10"/>
          </p:nvPr>
        </p:nvSpPr>
        <p:spPr>
          <a:xfrm>
            <a:off x="609600" y="6245225"/>
            <a:ext cx="2844800" cy="47625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4165600" y="6245225"/>
            <a:ext cx="3860800" cy="47625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8737600" y="6245225"/>
            <a:ext cx="2844800" cy="476250"/>
          </a:xfrm>
        </p:spPr>
        <p:txBody>
          <a:bodyPr/>
          <a:lstStyle>
            <a:lvl1pPr>
              <a:defRPr/>
            </a:lvl1pPr>
          </a:lstStyle>
          <a:p>
            <a:fld id="{D53DC3C5-F67F-47FC-9D47-476E0F63D46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83070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3534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67C2-1C3E-42F4-99B5-0CD871DAE5D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0E100BE-CFEB-465D-B821-A35A1C5E73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1873B2-C7FE-46B8-AF19-FD8E26C49F06}"/>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5" name="Footer Placeholder 4">
            <a:extLst>
              <a:ext uri="{FF2B5EF4-FFF2-40B4-BE49-F238E27FC236}">
                <a16:creationId xmlns:a16="http://schemas.microsoft.com/office/drawing/2014/main" id="{9A87C49C-D3FA-4CCE-8776-053D55A4D6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4F6B94-777A-408F-8C15-A57DB0F27608}"/>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133485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03B6-9C3B-4A90-A19B-1CC5D1C08C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2A84CC1-3591-4D67-B9A0-42481D83B2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DE3DC4-115B-4DA6-B0CB-BEA424D34872}"/>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5" name="Footer Placeholder 4">
            <a:extLst>
              <a:ext uri="{FF2B5EF4-FFF2-40B4-BE49-F238E27FC236}">
                <a16:creationId xmlns:a16="http://schemas.microsoft.com/office/drawing/2014/main" id="{67483576-9F50-4ABA-A4A4-B2E1AC1F12C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8F3D5F-653B-47C3-89D9-77F6E039E827}"/>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2497281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4EE6-4A08-47DE-8C3A-68A6A357936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697CC9C-BB99-4EE3-AB96-7AE24FCBE8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85D2D30-BF5E-48E0-B504-8830749347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8D121528-898A-4E98-8786-719423CACA32}"/>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6" name="Footer Placeholder 5">
            <a:extLst>
              <a:ext uri="{FF2B5EF4-FFF2-40B4-BE49-F238E27FC236}">
                <a16:creationId xmlns:a16="http://schemas.microsoft.com/office/drawing/2014/main" id="{48FE911E-B14A-4CA6-877F-856A0B18CEA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E37941-A3D5-4FEC-8CE3-1FEEC155F1A8}"/>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152343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8D95A-0B3B-476C-810D-593089C5FA6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3B2E834-48B4-4BC5-B8B8-24AEC6C16C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15671F-8D2F-4E82-936A-E675B232C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C0A33B7-E497-465D-99F3-310272C060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52065C-094F-4B79-AFF2-012A6A3A3E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944B410-F16F-4E0A-A87F-90E62DCC7714}"/>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8" name="Footer Placeholder 7">
            <a:extLst>
              <a:ext uri="{FF2B5EF4-FFF2-40B4-BE49-F238E27FC236}">
                <a16:creationId xmlns:a16="http://schemas.microsoft.com/office/drawing/2014/main" id="{FA7A804B-2851-473C-887F-3C2390427D5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0C3CEFB-77E2-45A4-80D8-7FDE5A7BAF0C}"/>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1253643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8F02-4CFE-4F6F-8624-817F0CD159D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73524FB-C140-47E4-BE96-BE2A419D7ED3}"/>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4" name="Footer Placeholder 3">
            <a:extLst>
              <a:ext uri="{FF2B5EF4-FFF2-40B4-BE49-F238E27FC236}">
                <a16:creationId xmlns:a16="http://schemas.microsoft.com/office/drawing/2014/main" id="{442243BA-4BBF-480B-BCC6-033AE8C6D86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7BD854A-E933-42C8-AF34-0D718A1AD049}"/>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985249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CC89A-3655-42A2-B018-A7D915DCB4C3}"/>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3" name="Footer Placeholder 2">
            <a:extLst>
              <a:ext uri="{FF2B5EF4-FFF2-40B4-BE49-F238E27FC236}">
                <a16:creationId xmlns:a16="http://schemas.microsoft.com/office/drawing/2014/main" id="{AD7A5A87-6CC8-4D14-B182-73A1F88B6E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682FCD8-C8EC-4AE4-A3A2-7068125703C4}"/>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827873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F31EC-8F01-4BE9-B80E-656D9B2D9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9E59D46-54AA-4427-A2C3-1D7576AA0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EEEE56E-0F26-494A-84CB-B55ECFCA5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B7477-10D5-43BF-9764-AD1F104B7A2C}"/>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6" name="Footer Placeholder 5">
            <a:extLst>
              <a:ext uri="{FF2B5EF4-FFF2-40B4-BE49-F238E27FC236}">
                <a16:creationId xmlns:a16="http://schemas.microsoft.com/office/drawing/2014/main" id="{7F1B2911-8505-43A6-97C5-01918F5EBF3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5627A5D-2B78-4558-A3C4-0DBA21D98CDB}"/>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4149547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BB92-BC6C-4217-AAB7-34EEFB150B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F8BB347-AADA-4375-B69F-362EE092C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3BC41EA-92B2-4B72-8C9F-40E5CF38A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267A45-3C5A-4B5F-AB7D-425CF4952D81}"/>
              </a:ext>
            </a:extLst>
          </p:cNvPr>
          <p:cNvSpPr>
            <a:spLocks noGrp="1"/>
          </p:cNvSpPr>
          <p:nvPr>
            <p:ph type="dt" sz="half" idx="10"/>
          </p:nvPr>
        </p:nvSpPr>
        <p:spPr/>
        <p:txBody>
          <a:bodyPr/>
          <a:lstStyle/>
          <a:p>
            <a:fld id="{47330227-1CC2-45FB-ADA4-C6E65B2F83F8}" type="datetimeFigureOut">
              <a:rPr lang="en-AU" smtClean="0"/>
              <a:t>6/8/23</a:t>
            </a:fld>
            <a:endParaRPr lang="en-AU"/>
          </a:p>
        </p:txBody>
      </p:sp>
      <p:sp>
        <p:nvSpPr>
          <p:cNvPr id="6" name="Footer Placeholder 5">
            <a:extLst>
              <a:ext uri="{FF2B5EF4-FFF2-40B4-BE49-F238E27FC236}">
                <a16:creationId xmlns:a16="http://schemas.microsoft.com/office/drawing/2014/main" id="{A4ECF8AC-3F1B-4CFC-961B-92676FA8E7A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4C7E482-2008-4839-888F-60EB2925B1A4}"/>
              </a:ext>
            </a:extLst>
          </p:cNvPr>
          <p:cNvSpPr>
            <a:spLocks noGrp="1"/>
          </p:cNvSpPr>
          <p:nvPr>
            <p:ph type="sldNum" sz="quarter" idx="12"/>
          </p:nvPr>
        </p:nvSpPr>
        <p:spPr/>
        <p:txBody>
          <a:bodyPr/>
          <a:lstStyle/>
          <a:p>
            <a:fld id="{49EDC6E2-0DCB-4B40-BE9A-4621133E347E}" type="slidenum">
              <a:rPr lang="en-AU" smtClean="0"/>
              <a:t>‹#›</a:t>
            </a:fld>
            <a:endParaRPr lang="en-AU"/>
          </a:p>
        </p:txBody>
      </p:sp>
    </p:spTree>
    <p:extLst>
      <p:ext uri="{BB962C8B-B14F-4D97-AF65-F5344CB8AC3E}">
        <p14:creationId xmlns:p14="http://schemas.microsoft.com/office/powerpoint/2010/main" val="261405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1A03E9-D1C2-48F1-B1B7-031554720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6A8A4BC-4AC3-41D9-B2A6-DDEB3FF614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48D59C0-73CD-44A2-A14D-1E026A7CB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30227-1CC2-45FB-ADA4-C6E65B2F83F8}" type="datetimeFigureOut">
              <a:rPr lang="en-AU" smtClean="0"/>
              <a:t>6/8/23</a:t>
            </a:fld>
            <a:endParaRPr lang="en-AU"/>
          </a:p>
        </p:txBody>
      </p:sp>
      <p:sp>
        <p:nvSpPr>
          <p:cNvPr id="5" name="Footer Placeholder 4">
            <a:extLst>
              <a:ext uri="{FF2B5EF4-FFF2-40B4-BE49-F238E27FC236}">
                <a16:creationId xmlns:a16="http://schemas.microsoft.com/office/drawing/2014/main" id="{820FF139-ECD3-4C3A-BB03-B0394072BC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BDBE5CD-DBE2-49FB-B349-CE6B207E7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EDC6E2-0DCB-4B40-BE9A-4621133E347E}" type="slidenum">
              <a:rPr lang="en-AU" smtClean="0"/>
              <a:t>‹#›</a:t>
            </a:fld>
            <a:endParaRPr lang="en-AU"/>
          </a:p>
        </p:txBody>
      </p:sp>
    </p:spTree>
    <p:extLst>
      <p:ext uri="{BB962C8B-B14F-4D97-AF65-F5344CB8AC3E}">
        <p14:creationId xmlns:p14="http://schemas.microsoft.com/office/powerpoint/2010/main" val="3253999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tiff"/></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hyperlink" Target="https://mrke.github.io/"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amel.science.unimelb.edu.au/biological-forecasting-and-hindcasting-tools/"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doi.org/10013/epic.37358.d001"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63.png"/><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62.jpe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em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12" Type="http://schemas.openxmlformats.org/officeDocument/2006/relationships/image" Target="../media/image89.emf"/><Relationship Id="rId2" Type="http://schemas.openxmlformats.org/officeDocument/2006/relationships/image" Target="../media/image80.emf"/><Relationship Id="rId1" Type="http://schemas.openxmlformats.org/officeDocument/2006/relationships/slideLayout" Target="../slideLayouts/slideLayout2.xml"/><Relationship Id="rId6" Type="http://schemas.openxmlformats.org/officeDocument/2006/relationships/image" Target="../media/image84.emf"/><Relationship Id="rId11" Type="http://schemas.openxmlformats.org/officeDocument/2006/relationships/image" Target="../media/image79.png"/><Relationship Id="rId5" Type="http://schemas.openxmlformats.org/officeDocument/2006/relationships/image" Target="../media/image83.emf"/><Relationship Id="rId10" Type="http://schemas.openxmlformats.org/officeDocument/2006/relationships/image" Target="../media/image88.emf"/><Relationship Id="rId4" Type="http://schemas.openxmlformats.org/officeDocument/2006/relationships/image" Target="../media/image82.emf"/><Relationship Id="rId9" Type="http://schemas.openxmlformats.org/officeDocument/2006/relationships/image" Target="../media/image87.emf"/></Relationships>
</file>

<file path=ppt/slides/_rels/slide5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92.png"/><Relationship Id="rId4" Type="http://schemas.openxmlformats.org/officeDocument/2006/relationships/image" Target="../media/image91.emf"/></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doi.org/10.1002/joc.3413" TargetMode="External"/><Relationship Id="rId3" Type="http://schemas.openxmlformats.org/officeDocument/2006/relationships/hyperlink" Target="https://doi.org/10.3354/cr021001" TargetMode="External"/><Relationship Id="rId7" Type="http://schemas.openxmlformats.org/officeDocument/2006/relationships/hyperlink" Target="https://doi.org/10.22499/2.5804.003" TargetMode="Externa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hyperlink" Target="https://doi.org/10.1002/qj.3803" TargetMode="External"/><Relationship Id="rId5" Type="http://schemas.openxmlformats.org/officeDocument/2006/relationships/hyperlink" Target="https://doi.org/10.1175/1520-0477(1996)077%3c0437:TNYRP%3e2.0.CO;2" TargetMode="External"/><Relationship Id="rId4" Type="http://schemas.openxmlformats.org/officeDocument/2006/relationships/hyperlink" Target="https://doi.org/10.1038/sdata.2017.191" TargetMode="External"/><Relationship Id="rId9" Type="http://schemas.openxmlformats.org/officeDocument/2006/relationships/hyperlink" Target="https://doi.org/10.5285/b745e7b1-626c-4ccc-ac27-56582e77b900"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doi.org/10.1111/2041-210X.13330" TargetMode="Externa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hyperlink" Target="https://doi.org/10.1111/2041-210X.13093" TargetMode="External"/><Relationship Id="rId5" Type="http://schemas.openxmlformats.org/officeDocument/2006/relationships/image" Target="../media/image102.emf"/><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png"/><Relationship Id="rId7" Type="http://schemas.openxmlformats.org/officeDocument/2006/relationships/image" Target="../media/image115.emf"/><Relationship Id="rId2" Type="http://schemas.openxmlformats.org/officeDocument/2006/relationships/image" Target="../media/image110.emf"/><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emf"/><Relationship Id="rId5" Type="http://schemas.openxmlformats.org/officeDocument/2006/relationships/image" Target="../media/image113.png"/><Relationship Id="rId10" Type="http://schemas.openxmlformats.org/officeDocument/2006/relationships/image" Target="../media/image118.emf"/><Relationship Id="rId4" Type="http://schemas.openxmlformats.org/officeDocument/2006/relationships/image" Target="../media/image112.png"/><Relationship Id="rId9" Type="http://schemas.openxmlformats.org/officeDocument/2006/relationships/image" Target="../media/image117.emf"/></Relationships>
</file>

<file path=ppt/slides/_rels/slide69.x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hyperlink" Target="http://bioforecasts.science.unimelb.edu.au/app_direct/ectotherm/" TargetMode="Externa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9FD80E-A8C3-4E97-80ED-0CDB208F5F2F}"/>
              </a:ext>
            </a:extLst>
          </p:cNvPr>
          <p:cNvSpPr>
            <a:spLocks noChangeArrowheads="1"/>
          </p:cNvSpPr>
          <p:nvPr/>
        </p:nvSpPr>
        <p:spPr bwMode="auto">
          <a:xfrm>
            <a:off x="2413693" y="404061"/>
            <a:ext cx="7364625" cy="707886"/>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a:ln>
                  <a:noFill/>
                </a:ln>
                <a:solidFill>
                  <a:srgbClr val="333399"/>
                </a:solidFill>
                <a:effectLst/>
                <a:uLnTx/>
                <a:uFillTx/>
                <a:latin typeface="Arial" pitchFamily="34" charset="0"/>
                <a:ea typeface="+mn-ea"/>
                <a:cs typeface="+mn-cs"/>
              </a:rPr>
              <a:t>Mechanistic Niche Modelling</a:t>
            </a:r>
          </a:p>
        </p:txBody>
      </p:sp>
      <p:sp>
        <p:nvSpPr>
          <p:cNvPr id="17" name="Rectangle 6">
            <a:extLst>
              <a:ext uri="{FF2B5EF4-FFF2-40B4-BE49-F238E27FC236}">
                <a16:creationId xmlns:a16="http://schemas.microsoft.com/office/drawing/2014/main" id="{0A0CCBD2-195D-471F-8BEB-86A00AE53FFB}"/>
              </a:ext>
            </a:extLst>
          </p:cNvPr>
          <p:cNvSpPr>
            <a:spLocks noChangeArrowheads="1"/>
          </p:cNvSpPr>
          <p:nvPr/>
        </p:nvSpPr>
        <p:spPr bwMode="auto">
          <a:xfrm>
            <a:off x="3183885" y="1062082"/>
            <a:ext cx="5616575" cy="457200"/>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Michael Kearney</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&amp; Lauren Buckley</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2</a:t>
            </a:r>
            <a:endParaRPr kumimoji="0" lang="en-AU" sz="2400" b="0"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18" name="Rectangle 7">
            <a:extLst>
              <a:ext uri="{FF2B5EF4-FFF2-40B4-BE49-F238E27FC236}">
                <a16:creationId xmlns:a16="http://schemas.microsoft.com/office/drawing/2014/main" id="{A2CC40C2-4EEF-41C6-951C-B90F9C4A90AC}"/>
              </a:ext>
            </a:extLst>
          </p:cNvPr>
          <p:cNvSpPr>
            <a:spLocks noChangeArrowheads="1"/>
          </p:cNvSpPr>
          <p:nvPr/>
        </p:nvSpPr>
        <p:spPr bwMode="auto">
          <a:xfrm>
            <a:off x="2289567" y="5889488"/>
            <a:ext cx="7620000" cy="461665"/>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School of BioSciences, The University of Melbourne</a:t>
            </a:r>
            <a:endPar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2931E7E3-6027-4ACC-B778-54235440C3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4313" y="1601057"/>
            <a:ext cx="4485037" cy="4085318"/>
          </a:xfrm>
          <a:prstGeom prst="rect">
            <a:avLst/>
          </a:prstGeom>
          <a:effectLst>
            <a:softEdge rad="76200"/>
          </a:effectLst>
        </p:spPr>
      </p:pic>
      <p:sp>
        <p:nvSpPr>
          <p:cNvPr id="22" name="TextBox 21">
            <a:extLst>
              <a:ext uri="{FF2B5EF4-FFF2-40B4-BE49-F238E27FC236}">
                <a16:creationId xmlns:a16="http://schemas.microsoft.com/office/drawing/2014/main" id="{B6D30E52-4951-4E81-8EBE-3372A9D085F0}"/>
              </a:ext>
            </a:extLst>
          </p:cNvPr>
          <p:cNvSpPr txBox="1"/>
          <p:nvPr/>
        </p:nvSpPr>
        <p:spPr>
          <a:xfrm>
            <a:off x="1294313" y="5546518"/>
            <a:ext cx="964480" cy="221632"/>
          </a:xfrm>
          <a:prstGeom prst="rect">
            <a:avLst/>
          </a:prstGeom>
          <a:noFill/>
          <a:effectLst>
            <a:softEdge rad="762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Calibri" panose="020F0502020204030204"/>
                <a:ea typeface="+mn-ea"/>
                <a:cs typeface="+mn-cs"/>
              </a:rPr>
              <a:t>Credit: Elia Pirtle</a:t>
            </a:r>
          </a:p>
        </p:txBody>
      </p:sp>
      <p:sp>
        <p:nvSpPr>
          <p:cNvPr id="2" name="Rectangle 7">
            <a:extLst>
              <a:ext uri="{FF2B5EF4-FFF2-40B4-BE49-F238E27FC236}">
                <a16:creationId xmlns:a16="http://schemas.microsoft.com/office/drawing/2014/main" id="{02A111F9-A9C3-3325-29EE-6A3B2639629C}"/>
              </a:ext>
            </a:extLst>
          </p:cNvPr>
          <p:cNvSpPr>
            <a:spLocks noChangeArrowheads="1"/>
          </p:cNvSpPr>
          <p:nvPr/>
        </p:nvSpPr>
        <p:spPr bwMode="auto">
          <a:xfrm>
            <a:off x="2286000" y="6213890"/>
            <a:ext cx="7620000" cy="461665"/>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Department of Biology, The University of Washington</a:t>
            </a:r>
            <a:endPar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descr="A drawing of a grasshopper&#10;&#10;Description automatically generated">
            <a:extLst>
              <a:ext uri="{FF2B5EF4-FFF2-40B4-BE49-F238E27FC236}">
                <a16:creationId xmlns:a16="http://schemas.microsoft.com/office/drawing/2014/main" id="{798D315B-6AE3-24D0-09B7-070AE542B3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9678" y="1601056"/>
            <a:ext cx="4085319" cy="4085319"/>
          </a:xfrm>
          <a:prstGeom prst="rect">
            <a:avLst/>
          </a:prstGeom>
        </p:spPr>
      </p:pic>
    </p:spTree>
    <p:extLst>
      <p:ext uri="{BB962C8B-B14F-4D97-AF65-F5344CB8AC3E}">
        <p14:creationId xmlns:p14="http://schemas.microsoft.com/office/powerpoint/2010/main" val="15613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034C7-EE2F-4143-B201-29F0A6E2310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497548" y="908721"/>
            <a:ext cx="2669370" cy="2040065"/>
          </a:xfrm>
          <a:prstGeom prst="rect">
            <a:avLst/>
          </a:prstGeom>
          <a:noFill/>
          <a:ln w="9525">
            <a:noFill/>
            <a:miter lim="800000"/>
            <a:headEnd/>
            <a:tailEnd/>
          </a:ln>
          <a:effectLst>
            <a:softEdge rad="31750"/>
          </a:effectLst>
        </p:spPr>
      </p:pic>
      <p:pic>
        <p:nvPicPr>
          <p:cNvPr id="3" name="Picture 2">
            <a:extLst>
              <a:ext uri="{FF2B5EF4-FFF2-40B4-BE49-F238E27FC236}">
                <a16:creationId xmlns:a16="http://schemas.microsoft.com/office/drawing/2014/main" id="{28A4666F-FD39-4421-9544-B17025C864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335" y="3818657"/>
            <a:ext cx="3194035" cy="2909374"/>
          </a:xfrm>
          <a:prstGeom prst="rect">
            <a:avLst/>
          </a:prstGeom>
          <a:effectLst>
            <a:softEdge rad="76200"/>
          </a:effectLst>
        </p:spPr>
      </p:pic>
      <p:sp>
        <p:nvSpPr>
          <p:cNvPr id="4" name="TextBox 3">
            <a:extLst>
              <a:ext uri="{FF2B5EF4-FFF2-40B4-BE49-F238E27FC236}">
                <a16:creationId xmlns:a16="http://schemas.microsoft.com/office/drawing/2014/main" id="{D230E7D0-BED0-4CD1-90A1-BE2533120E71}"/>
              </a:ext>
            </a:extLst>
          </p:cNvPr>
          <p:cNvSpPr txBox="1"/>
          <p:nvPr/>
        </p:nvSpPr>
        <p:spPr>
          <a:xfrm>
            <a:off x="2580343" y="6415139"/>
            <a:ext cx="964480" cy="221632"/>
          </a:xfrm>
          <a:prstGeom prst="rect">
            <a:avLst/>
          </a:prstGeom>
          <a:noFill/>
          <a:effectLst>
            <a:softEdge rad="762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Calibri" panose="020F0502020204030204"/>
                <a:ea typeface="+mn-ea"/>
                <a:cs typeface="+mn-cs"/>
              </a:rPr>
              <a:t>Credit: Elia Pirtle</a:t>
            </a:r>
          </a:p>
        </p:txBody>
      </p:sp>
      <p:sp>
        <p:nvSpPr>
          <p:cNvPr id="5" name="Freeform 47">
            <a:extLst>
              <a:ext uri="{FF2B5EF4-FFF2-40B4-BE49-F238E27FC236}">
                <a16:creationId xmlns:a16="http://schemas.microsoft.com/office/drawing/2014/main" id="{E299A74F-6FBE-400A-BB0A-1A4E1F8EDB55}"/>
              </a:ext>
            </a:extLst>
          </p:cNvPr>
          <p:cNvSpPr/>
          <p:nvPr/>
        </p:nvSpPr>
        <p:spPr>
          <a:xfrm>
            <a:off x="6110342" y="1863794"/>
            <a:ext cx="1610751" cy="640080"/>
          </a:xfrm>
          <a:custGeom>
            <a:avLst/>
            <a:gdLst>
              <a:gd name="connsiteX0" fmla="*/ 63304 w 1610751"/>
              <a:gd name="connsiteY0" fmla="*/ 7034 h 640080"/>
              <a:gd name="connsiteX1" fmla="*/ 126609 w 1610751"/>
              <a:gd name="connsiteY1" fmla="*/ 0 h 640080"/>
              <a:gd name="connsiteX2" fmla="*/ 218049 w 1610751"/>
              <a:gd name="connsiteY2" fmla="*/ 42203 h 640080"/>
              <a:gd name="connsiteX3" fmla="*/ 281354 w 1610751"/>
              <a:gd name="connsiteY3" fmla="*/ 77372 h 640080"/>
              <a:gd name="connsiteX4" fmla="*/ 407963 w 1610751"/>
              <a:gd name="connsiteY4" fmla="*/ 98474 h 640080"/>
              <a:gd name="connsiteX5" fmla="*/ 527538 w 1610751"/>
              <a:gd name="connsiteY5" fmla="*/ 126609 h 640080"/>
              <a:gd name="connsiteX6" fmla="*/ 618978 w 1610751"/>
              <a:gd name="connsiteY6" fmla="*/ 161778 h 640080"/>
              <a:gd name="connsiteX7" fmla="*/ 618978 w 1610751"/>
              <a:gd name="connsiteY7" fmla="*/ 161778 h 640080"/>
              <a:gd name="connsiteX8" fmla="*/ 682283 w 1610751"/>
              <a:gd name="connsiteY8" fmla="*/ 126609 h 640080"/>
              <a:gd name="connsiteX9" fmla="*/ 738554 w 1610751"/>
              <a:gd name="connsiteY9" fmla="*/ 119575 h 640080"/>
              <a:gd name="connsiteX10" fmla="*/ 773723 w 1610751"/>
              <a:gd name="connsiteY10" fmla="*/ 147711 h 640080"/>
              <a:gd name="connsiteX11" fmla="*/ 815926 w 1610751"/>
              <a:gd name="connsiteY11" fmla="*/ 182880 h 640080"/>
              <a:gd name="connsiteX12" fmla="*/ 837028 w 1610751"/>
              <a:gd name="connsiteY12" fmla="*/ 133643 h 640080"/>
              <a:gd name="connsiteX13" fmla="*/ 837028 w 1610751"/>
              <a:gd name="connsiteY13" fmla="*/ 133643 h 640080"/>
              <a:gd name="connsiteX14" fmla="*/ 907366 w 1610751"/>
              <a:gd name="connsiteY14" fmla="*/ 211015 h 640080"/>
              <a:gd name="connsiteX15" fmla="*/ 893298 w 1610751"/>
              <a:gd name="connsiteY15" fmla="*/ 274320 h 640080"/>
              <a:gd name="connsiteX16" fmla="*/ 893298 w 1610751"/>
              <a:gd name="connsiteY16" fmla="*/ 274320 h 640080"/>
              <a:gd name="connsiteX17" fmla="*/ 1076178 w 1610751"/>
              <a:gd name="connsiteY17" fmla="*/ 414997 h 640080"/>
              <a:gd name="connsiteX18" fmla="*/ 1181686 w 1610751"/>
              <a:gd name="connsiteY18" fmla="*/ 478301 h 640080"/>
              <a:gd name="connsiteX19" fmla="*/ 1287194 w 1610751"/>
              <a:gd name="connsiteY19" fmla="*/ 541606 h 640080"/>
              <a:gd name="connsiteX20" fmla="*/ 1434904 w 1610751"/>
              <a:gd name="connsiteY20" fmla="*/ 611944 h 640080"/>
              <a:gd name="connsiteX21" fmla="*/ 1610751 w 1610751"/>
              <a:gd name="connsiteY21" fmla="*/ 640080 h 640080"/>
              <a:gd name="connsiteX22" fmla="*/ 1371600 w 1610751"/>
              <a:gd name="connsiteY22" fmla="*/ 626012 h 640080"/>
              <a:gd name="connsiteX23" fmla="*/ 1195754 w 1610751"/>
              <a:gd name="connsiteY23" fmla="*/ 576775 h 640080"/>
              <a:gd name="connsiteX24" fmla="*/ 1012874 w 1610751"/>
              <a:gd name="connsiteY24" fmla="*/ 485335 h 640080"/>
              <a:gd name="connsiteX25" fmla="*/ 837028 w 1610751"/>
              <a:gd name="connsiteY25" fmla="*/ 400929 h 640080"/>
              <a:gd name="connsiteX26" fmla="*/ 745588 w 1610751"/>
              <a:gd name="connsiteY26" fmla="*/ 358726 h 640080"/>
              <a:gd name="connsiteX27" fmla="*/ 780757 w 1610751"/>
              <a:gd name="connsiteY27" fmla="*/ 414997 h 640080"/>
              <a:gd name="connsiteX28" fmla="*/ 682283 w 1610751"/>
              <a:gd name="connsiteY28" fmla="*/ 485335 h 640080"/>
              <a:gd name="connsiteX29" fmla="*/ 654148 w 1610751"/>
              <a:gd name="connsiteY29" fmla="*/ 485335 h 640080"/>
              <a:gd name="connsiteX30" fmla="*/ 583809 w 1610751"/>
              <a:gd name="connsiteY30" fmla="*/ 527538 h 640080"/>
              <a:gd name="connsiteX31" fmla="*/ 611944 w 1610751"/>
              <a:gd name="connsiteY31" fmla="*/ 429064 h 640080"/>
              <a:gd name="connsiteX32" fmla="*/ 626012 w 1610751"/>
              <a:gd name="connsiteY32" fmla="*/ 414997 h 640080"/>
              <a:gd name="connsiteX33" fmla="*/ 513471 w 1610751"/>
              <a:gd name="connsiteY33" fmla="*/ 393895 h 640080"/>
              <a:gd name="connsiteX34" fmla="*/ 499403 w 1610751"/>
              <a:gd name="connsiteY34" fmla="*/ 358726 h 640080"/>
              <a:gd name="connsiteX35" fmla="*/ 513471 w 1610751"/>
              <a:gd name="connsiteY35" fmla="*/ 302455 h 640080"/>
              <a:gd name="connsiteX36" fmla="*/ 358726 w 1610751"/>
              <a:gd name="connsiteY36" fmla="*/ 288388 h 640080"/>
              <a:gd name="connsiteX37" fmla="*/ 330591 w 1610751"/>
              <a:gd name="connsiteY37" fmla="*/ 267286 h 640080"/>
              <a:gd name="connsiteX38" fmla="*/ 316523 w 1610751"/>
              <a:gd name="connsiteY38" fmla="*/ 351692 h 640080"/>
              <a:gd name="connsiteX39" fmla="*/ 316523 w 1610751"/>
              <a:gd name="connsiteY39" fmla="*/ 414997 h 640080"/>
              <a:gd name="connsiteX40" fmla="*/ 316523 w 1610751"/>
              <a:gd name="connsiteY40" fmla="*/ 414997 h 640080"/>
              <a:gd name="connsiteX41" fmla="*/ 232117 w 1610751"/>
              <a:gd name="connsiteY41" fmla="*/ 414997 h 640080"/>
              <a:gd name="connsiteX42" fmla="*/ 232117 w 1610751"/>
              <a:gd name="connsiteY42" fmla="*/ 414997 h 640080"/>
              <a:gd name="connsiteX43" fmla="*/ 281354 w 1610751"/>
              <a:gd name="connsiteY43" fmla="*/ 309489 h 640080"/>
              <a:gd name="connsiteX44" fmla="*/ 281354 w 1610751"/>
              <a:gd name="connsiteY44" fmla="*/ 260252 h 640080"/>
              <a:gd name="connsiteX45" fmla="*/ 218049 w 1610751"/>
              <a:gd name="connsiteY45" fmla="*/ 175846 h 640080"/>
              <a:gd name="connsiteX46" fmla="*/ 218049 w 1610751"/>
              <a:gd name="connsiteY46" fmla="*/ 175846 h 640080"/>
              <a:gd name="connsiteX47" fmla="*/ 133643 w 1610751"/>
              <a:gd name="connsiteY47" fmla="*/ 147711 h 640080"/>
              <a:gd name="connsiteX48" fmla="*/ 70338 w 1610751"/>
              <a:gd name="connsiteY48" fmla="*/ 126609 h 640080"/>
              <a:gd name="connsiteX49" fmla="*/ 42203 w 1610751"/>
              <a:gd name="connsiteY49" fmla="*/ 126609 h 640080"/>
              <a:gd name="connsiteX50" fmla="*/ 0 w 1610751"/>
              <a:gd name="connsiteY50" fmla="*/ 91440 h 640080"/>
              <a:gd name="connsiteX51" fmla="*/ 0 w 1610751"/>
              <a:gd name="connsiteY51" fmla="*/ 21101 h 640080"/>
              <a:gd name="connsiteX52" fmla="*/ 63304 w 1610751"/>
              <a:gd name="connsiteY52" fmla="*/ 7034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10751" h="640080">
                <a:moveTo>
                  <a:pt x="63304" y="7034"/>
                </a:moveTo>
                <a:lnTo>
                  <a:pt x="126609" y="0"/>
                </a:lnTo>
                <a:lnTo>
                  <a:pt x="218049" y="42203"/>
                </a:lnTo>
                <a:lnTo>
                  <a:pt x="281354" y="77372"/>
                </a:lnTo>
                <a:lnTo>
                  <a:pt x="407963" y="98474"/>
                </a:lnTo>
                <a:lnTo>
                  <a:pt x="527538" y="126609"/>
                </a:lnTo>
                <a:lnTo>
                  <a:pt x="618978" y="161778"/>
                </a:lnTo>
                <a:lnTo>
                  <a:pt x="618978" y="161778"/>
                </a:lnTo>
                <a:lnTo>
                  <a:pt x="682283" y="126609"/>
                </a:lnTo>
                <a:lnTo>
                  <a:pt x="738554" y="119575"/>
                </a:lnTo>
                <a:lnTo>
                  <a:pt x="773723" y="147711"/>
                </a:lnTo>
                <a:lnTo>
                  <a:pt x="815926" y="182880"/>
                </a:lnTo>
                <a:lnTo>
                  <a:pt x="837028" y="133643"/>
                </a:lnTo>
                <a:lnTo>
                  <a:pt x="837028" y="133643"/>
                </a:lnTo>
                <a:lnTo>
                  <a:pt x="907366" y="211015"/>
                </a:lnTo>
                <a:lnTo>
                  <a:pt x="893298" y="274320"/>
                </a:lnTo>
                <a:lnTo>
                  <a:pt x="893298" y="274320"/>
                </a:lnTo>
                <a:lnTo>
                  <a:pt x="1076178" y="414997"/>
                </a:lnTo>
                <a:lnTo>
                  <a:pt x="1181686" y="478301"/>
                </a:lnTo>
                <a:lnTo>
                  <a:pt x="1287194" y="541606"/>
                </a:lnTo>
                <a:lnTo>
                  <a:pt x="1434904" y="611944"/>
                </a:lnTo>
                <a:lnTo>
                  <a:pt x="1610751" y="640080"/>
                </a:lnTo>
                <a:lnTo>
                  <a:pt x="1371600" y="626012"/>
                </a:lnTo>
                <a:lnTo>
                  <a:pt x="1195754" y="576775"/>
                </a:lnTo>
                <a:lnTo>
                  <a:pt x="1012874" y="485335"/>
                </a:lnTo>
                <a:lnTo>
                  <a:pt x="837028" y="400929"/>
                </a:lnTo>
                <a:lnTo>
                  <a:pt x="745588" y="358726"/>
                </a:lnTo>
                <a:lnTo>
                  <a:pt x="780757" y="414997"/>
                </a:lnTo>
                <a:lnTo>
                  <a:pt x="682283" y="485335"/>
                </a:lnTo>
                <a:lnTo>
                  <a:pt x="654148" y="485335"/>
                </a:lnTo>
                <a:lnTo>
                  <a:pt x="583809" y="527538"/>
                </a:lnTo>
                <a:lnTo>
                  <a:pt x="611944" y="429064"/>
                </a:lnTo>
                <a:lnTo>
                  <a:pt x="626012" y="414997"/>
                </a:lnTo>
                <a:lnTo>
                  <a:pt x="513471" y="393895"/>
                </a:lnTo>
                <a:lnTo>
                  <a:pt x="499403" y="358726"/>
                </a:lnTo>
                <a:lnTo>
                  <a:pt x="513471" y="302455"/>
                </a:lnTo>
                <a:lnTo>
                  <a:pt x="358726" y="288388"/>
                </a:lnTo>
                <a:lnTo>
                  <a:pt x="330591" y="267286"/>
                </a:lnTo>
                <a:lnTo>
                  <a:pt x="316523" y="351692"/>
                </a:lnTo>
                <a:lnTo>
                  <a:pt x="316523" y="414997"/>
                </a:lnTo>
                <a:lnTo>
                  <a:pt x="316523" y="414997"/>
                </a:lnTo>
                <a:lnTo>
                  <a:pt x="232117" y="414997"/>
                </a:lnTo>
                <a:lnTo>
                  <a:pt x="232117" y="414997"/>
                </a:lnTo>
                <a:lnTo>
                  <a:pt x="281354" y="309489"/>
                </a:lnTo>
                <a:lnTo>
                  <a:pt x="281354" y="260252"/>
                </a:lnTo>
                <a:lnTo>
                  <a:pt x="218049" y="175846"/>
                </a:lnTo>
                <a:lnTo>
                  <a:pt x="218049" y="175846"/>
                </a:lnTo>
                <a:lnTo>
                  <a:pt x="133643" y="147711"/>
                </a:lnTo>
                <a:lnTo>
                  <a:pt x="70338" y="126609"/>
                </a:lnTo>
                <a:lnTo>
                  <a:pt x="42203" y="126609"/>
                </a:lnTo>
                <a:lnTo>
                  <a:pt x="0" y="91440"/>
                </a:lnTo>
                <a:lnTo>
                  <a:pt x="0" y="21101"/>
                </a:lnTo>
                <a:lnTo>
                  <a:pt x="63304" y="7034"/>
                </a:lnTo>
                <a:close/>
              </a:path>
            </a:pathLst>
          </a:custGeom>
          <a:noFill/>
          <a:ln w="19050">
            <a:solidFill>
              <a:srgbClr val="00206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8">
            <a:extLst>
              <a:ext uri="{FF2B5EF4-FFF2-40B4-BE49-F238E27FC236}">
                <a16:creationId xmlns:a16="http://schemas.microsoft.com/office/drawing/2014/main" id="{E4AB863C-CEB9-4DDF-9BF4-2275AF2E4A1D}"/>
              </a:ext>
            </a:extLst>
          </p:cNvPr>
          <p:cNvSpPr>
            <a:spLocks noChangeArrowheads="1"/>
          </p:cNvSpPr>
          <p:nvPr/>
        </p:nvSpPr>
        <p:spPr bwMode="auto">
          <a:xfrm>
            <a:off x="6116768" y="2554466"/>
            <a:ext cx="138281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3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BOUNDARY</a:t>
            </a:r>
          </a:p>
        </p:txBody>
      </p:sp>
      <p:sp>
        <p:nvSpPr>
          <p:cNvPr id="7" name="Freeform 9">
            <a:extLst>
              <a:ext uri="{FF2B5EF4-FFF2-40B4-BE49-F238E27FC236}">
                <a16:creationId xmlns:a16="http://schemas.microsoft.com/office/drawing/2014/main" id="{493B267F-040F-4144-8933-E6809197B8BA}"/>
              </a:ext>
            </a:extLst>
          </p:cNvPr>
          <p:cNvSpPr>
            <a:spLocks noEditPoints="1"/>
          </p:cNvSpPr>
          <p:nvPr/>
        </p:nvSpPr>
        <p:spPr bwMode="auto">
          <a:xfrm>
            <a:off x="5694493" y="2053756"/>
            <a:ext cx="595313" cy="717404"/>
          </a:xfrm>
          <a:custGeom>
            <a:avLst/>
            <a:gdLst>
              <a:gd name="T0" fmla="*/ 2725 w 5459"/>
              <a:gd name="T1" fmla="*/ 7205 h 7511"/>
              <a:gd name="T2" fmla="*/ 1946 w 5459"/>
              <a:gd name="T3" fmla="*/ 6863 h 7511"/>
              <a:gd name="T4" fmla="*/ 1290 w 5459"/>
              <a:gd name="T5" fmla="*/ 6443 h 7511"/>
              <a:gd name="T6" fmla="*/ 772 w 5459"/>
              <a:gd name="T7" fmla="*/ 6038 h 7511"/>
              <a:gd name="T8" fmla="*/ 403 w 5459"/>
              <a:gd name="T9" fmla="*/ 5731 h 7511"/>
              <a:gd name="T10" fmla="*/ 156 w 5459"/>
              <a:gd name="T11" fmla="*/ 5464 h 7511"/>
              <a:gd name="T12" fmla="*/ 23 w 5459"/>
              <a:gd name="T13" fmla="*/ 5219 h 7511"/>
              <a:gd name="T14" fmla="*/ 6 w 5459"/>
              <a:gd name="T15" fmla="*/ 4964 h 7511"/>
              <a:gd name="T16" fmla="*/ 113 w 5459"/>
              <a:gd name="T17" fmla="*/ 4662 h 7511"/>
              <a:gd name="T18" fmla="*/ 284 w 5459"/>
              <a:gd name="T19" fmla="*/ 4397 h 7511"/>
              <a:gd name="T20" fmla="*/ 336 w 5459"/>
              <a:gd name="T21" fmla="*/ 4344 h 7511"/>
              <a:gd name="T22" fmla="*/ 497 w 5459"/>
              <a:gd name="T23" fmla="*/ 4418 h 7511"/>
              <a:gd name="T24" fmla="*/ 463 w 5459"/>
              <a:gd name="T25" fmla="*/ 4363 h 7511"/>
              <a:gd name="T26" fmla="*/ 384 w 5459"/>
              <a:gd name="T27" fmla="*/ 4351 h 7511"/>
              <a:gd name="T28" fmla="*/ 436 w 5459"/>
              <a:gd name="T29" fmla="*/ 4323 h 7511"/>
              <a:gd name="T30" fmla="*/ 529 w 5459"/>
              <a:gd name="T31" fmla="*/ 4254 h 7511"/>
              <a:gd name="T32" fmla="*/ 684 w 5459"/>
              <a:gd name="T33" fmla="*/ 4125 h 7511"/>
              <a:gd name="T34" fmla="*/ 942 w 5459"/>
              <a:gd name="T35" fmla="*/ 3900 h 7511"/>
              <a:gd name="T36" fmla="*/ 1311 w 5459"/>
              <a:gd name="T37" fmla="*/ 3574 h 7511"/>
              <a:gd name="T38" fmla="*/ 1972 w 5459"/>
              <a:gd name="T39" fmla="*/ 2987 h 7511"/>
              <a:gd name="T40" fmla="*/ 2631 w 5459"/>
              <a:gd name="T41" fmla="*/ 2400 h 7511"/>
              <a:gd name="T42" fmla="*/ 2994 w 5459"/>
              <a:gd name="T43" fmla="*/ 2076 h 7511"/>
              <a:gd name="T44" fmla="*/ 3244 w 5459"/>
              <a:gd name="T45" fmla="*/ 1853 h 7511"/>
              <a:gd name="T46" fmla="*/ 3332 w 5459"/>
              <a:gd name="T47" fmla="*/ 1774 h 7511"/>
              <a:gd name="T48" fmla="*/ 5020 w 5459"/>
              <a:gd name="T49" fmla="*/ 260 h 7511"/>
              <a:gd name="T50" fmla="*/ 3458 w 5459"/>
              <a:gd name="T51" fmla="*/ 1928 h 7511"/>
              <a:gd name="T52" fmla="*/ 3417 w 5459"/>
              <a:gd name="T53" fmla="*/ 1966 h 7511"/>
              <a:gd name="T54" fmla="*/ 3202 w 5459"/>
              <a:gd name="T55" fmla="*/ 2158 h 7511"/>
              <a:gd name="T56" fmla="*/ 2863 w 5459"/>
              <a:gd name="T57" fmla="*/ 2462 h 7511"/>
              <a:gd name="T58" fmla="*/ 2333 w 5459"/>
              <a:gd name="T59" fmla="*/ 2934 h 7511"/>
              <a:gd name="T60" fmla="*/ 1548 w 5459"/>
              <a:gd name="T61" fmla="*/ 3632 h 7511"/>
              <a:gd name="T62" fmla="*/ 1158 w 5459"/>
              <a:gd name="T63" fmla="*/ 3977 h 7511"/>
              <a:gd name="T64" fmla="*/ 866 w 5459"/>
              <a:gd name="T65" fmla="*/ 4232 h 7511"/>
              <a:gd name="T66" fmla="*/ 687 w 5459"/>
              <a:gd name="T67" fmla="*/ 4383 h 7511"/>
              <a:gd name="T68" fmla="*/ 566 w 5459"/>
              <a:gd name="T69" fmla="*/ 4477 h 7511"/>
              <a:gd name="T70" fmla="*/ 464 w 5459"/>
              <a:gd name="T71" fmla="*/ 4535 h 7511"/>
              <a:gd name="T72" fmla="*/ 343 w 5459"/>
              <a:gd name="T73" fmla="*/ 4524 h 7511"/>
              <a:gd name="T74" fmla="*/ 299 w 5459"/>
              <a:gd name="T75" fmla="*/ 4444 h 7511"/>
              <a:gd name="T76" fmla="*/ 358 w 5459"/>
              <a:gd name="T77" fmla="*/ 4518 h 7511"/>
              <a:gd name="T78" fmla="*/ 456 w 5459"/>
              <a:gd name="T79" fmla="*/ 4504 h 7511"/>
              <a:gd name="T80" fmla="*/ 328 w 5459"/>
              <a:gd name="T81" fmla="*/ 4685 h 7511"/>
              <a:gd name="T82" fmla="*/ 217 w 5459"/>
              <a:gd name="T83" fmla="*/ 4932 h 7511"/>
              <a:gd name="T84" fmla="*/ 203 w 5459"/>
              <a:gd name="T85" fmla="*/ 5112 h 7511"/>
              <a:gd name="T86" fmla="*/ 276 w 5459"/>
              <a:gd name="T87" fmla="*/ 5286 h 7511"/>
              <a:gd name="T88" fmla="*/ 469 w 5459"/>
              <a:gd name="T89" fmla="*/ 5518 h 7511"/>
              <a:gd name="T90" fmla="*/ 791 w 5459"/>
              <a:gd name="T91" fmla="*/ 5798 h 7511"/>
              <a:gd name="T92" fmla="*/ 1267 w 5459"/>
              <a:gd name="T93" fmla="*/ 6174 h 7511"/>
              <a:gd name="T94" fmla="*/ 1868 w 5459"/>
              <a:gd name="T95" fmla="*/ 6591 h 7511"/>
              <a:gd name="T96" fmla="*/ 2592 w 5459"/>
              <a:gd name="T97" fmla="*/ 6938 h 7511"/>
              <a:gd name="T98" fmla="*/ 3651 w 5459"/>
              <a:gd name="T99" fmla="*/ 7322 h 7511"/>
              <a:gd name="T100" fmla="*/ 5213 w 5459"/>
              <a:gd name="T101" fmla="*/ 624 h 7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59" h="7511">
                <a:moveTo>
                  <a:pt x="3585" y="7511"/>
                </a:moveTo>
                <a:lnTo>
                  <a:pt x="3151" y="7360"/>
                </a:lnTo>
                <a:lnTo>
                  <a:pt x="2936" y="7283"/>
                </a:lnTo>
                <a:lnTo>
                  <a:pt x="2725" y="7205"/>
                </a:lnTo>
                <a:lnTo>
                  <a:pt x="2519" y="7124"/>
                </a:lnTo>
                <a:lnTo>
                  <a:pt x="2320" y="7041"/>
                </a:lnTo>
                <a:lnTo>
                  <a:pt x="2129" y="6953"/>
                </a:lnTo>
                <a:lnTo>
                  <a:pt x="1946" y="6863"/>
                </a:lnTo>
                <a:lnTo>
                  <a:pt x="1771" y="6766"/>
                </a:lnTo>
                <a:lnTo>
                  <a:pt x="1602" y="6661"/>
                </a:lnTo>
                <a:lnTo>
                  <a:pt x="1442" y="6552"/>
                </a:lnTo>
                <a:lnTo>
                  <a:pt x="1290" y="6443"/>
                </a:lnTo>
                <a:lnTo>
                  <a:pt x="1146" y="6333"/>
                </a:lnTo>
                <a:lnTo>
                  <a:pt x="1012" y="6228"/>
                </a:lnTo>
                <a:lnTo>
                  <a:pt x="887" y="6128"/>
                </a:lnTo>
                <a:lnTo>
                  <a:pt x="772" y="6038"/>
                </a:lnTo>
                <a:lnTo>
                  <a:pt x="667" y="5955"/>
                </a:lnTo>
                <a:lnTo>
                  <a:pt x="571" y="5877"/>
                </a:lnTo>
                <a:lnTo>
                  <a:pt x="483" y="5802"/>
                </a:lnTo>
                <a:lnTo>
                  <a:pt x="403" y="5731"/>
                </a:lnTo>
                <a:lnTo>
                  <a:pt x="332" y="5663"/>
                </a:lnTo>
                <a:lnTo>
                  <a:pt x="267" y="5596"/>
                </a:lnTo>
                <a:lnTo>
                  <a:pt x="208" y="5530"/>
                </a:lnTo>
                <a:lnTo>
                  <a:pt x="156" y="5464"/>
                </a:lnTo>
                <a:lnTo>
                  <a:pt x="111" y="5400"/>
                </a:lnTo>
                <a:lnTo>
                  <a:pt x="75" y="5339"/>
                </a:lnTo>
                <a:lnTo>
                  <a:pt x="45" y="5279"/>
                </a:lnTo>
                <a:lnTo>
                  <a:pt x="23" y="5219"/>
                </a:lnTo>
                <a:lnTo>
                  <a:pt x="8" y="5157"/>
                </a:lnTo>
                <a:lnTo>
                  <a:pt x="1" y="5094"/>
                </a:lnTo>
                <a:lnTo>
                  <a:pt x="0" y="5029"/>
                </a:lnTo>
                <a:lnTo>
                  <a:pt x="6" y="4964"/>
                </a:lnTo>
                <a:lnTo>
                  <a:pt x="21" y="4891"/>
                </a:lnTo>
                <a:lnTo>
                  <a:pt x="45" y="4815"/>
                </a:lnTo>
                <a:lnTo>
                  <a:pt x="76" y="4737"/>
                </a:lnTo>
                <a:lnTo>
                  <a:pt x="113" y="4662"/>
                </a:lnTo>
                <a:lnTo>
                  <a:pt x="153" y="4588"/>
                </a:lnTo>
                <a:lnTo>
                  <a:pt x="195" y="4519"/>
                </a:lnTo>
                <a:lnTo>
                  <a:pt x="240" y="4455"/>
                </a:lnTo>
                <a:lnTo>
                  <a:pt x="284" y="4397"/>
                </a:lnTo>
                <a:lnTo>
                  <a:pt x="303" y="4375"/>
                </a:lnTo>
                <a:lnTo>
                  <a:pt x="317" y="4360"/>
                </a:lnTo>
                <a:cubicBezTo>
                  <a:pt x="321" y="4356"/>
                  <a:pt x="326" y="4352"/>
                  <a:pt x="331" y="4348"/>
                </a:cubicBezTo>
                <a:lnTo>
                  <a:pt x="336" y="4344"/>
                </a:lnTo>
                <a:cubicBezTo>
                  <a:pt x="364" y="4324"/>
                  <a:pt x="400" y="4319"/>
                  <a:pt x="432" y="4332"/>
                </a:cubicBezTo>
                <a:lnTo>
                  <a:pt x="435" y="4333"/>
                </a:lnTo>
                <a:cubicBezTo>
                  <a:pt x="468" y="4347"/>
                  <a:pt x="492" y="4377"/>
                  <a:pt x="497" y="4414"/>
                </a:cubicBezTo>
                <a:lnTo>
                  <a:pt x="497" y="4418"/>
                </a:lnTo>
                <a:lnTo>
                  <a:pt x="498" y="4428"/>
                </a:lnTo>
                <a:lnTo>
                  <a:pt x="490" y="4395"/>
                </a:lnTo>
                <a:lnTo>
                  <a:pt x="492" y="4400"/>
                </a:lnTo>
                <a:lnTo>
                  <a:pt x="463" y="4363"/>
                </a:lnTo>
                <a:lnTo>
                  <a:pt x="468" y="4367"/>
                </a:lnTo>
                <a:lnTo>
                  <a:pt x="411" y="4346"/>
                </a:lnTo>
                <a:lnTo>
                  <a:pt x="421" y="4346"/>
                </a:lnTo>
                <a:lnTo>
                  <a:pt x="384" y="4351"/>
                </a:lnTo>
                <a:lnTo>
                  <a:pt x="401" y="4346"/>
                </a:lnTo>
                <a:lnTo>
                  <a:pt x="388" y="4351"/>
                </a:lnTo>
                <a:lnTo>
                  <a:pt x="412" y="4339"/>
                </a:lnTo>
                <a:lnTo>
                  <a:pt x="436" y="4323"/>
                </a:lnTo>
                <a:lnTo>
                  <a:pt x="455" y="4310"/>
                </a:lnTo>
                <a:lnTo>
                  <a:pt x="474" y="4296"/>
                </a:lnTo>
                <a:lnTo>
                  <a:pt x="501" y="4276"/>
                </a:lnTo>
                <a:lnTo>
                  <a:pt x="529" y="4254"/>
                </a:lnTo>
                <a:lnTo>
                  <a:pt x="562" y="4228"/>
                </a:lnTo>
                <a:lnTo>
                  <a:pt x="599" y="4197"/>
                </a:lnTo>
                <a:lnTo>
                  <a:pt x="638" y="4164"/>
                </a:lnTo>
                <a:lnTo>
                  <a:pt x="684" y="4125"/>
                </a:lnTo>
                <a:lnTo>
                  <a:pt x="735" y="4081"/>
                </a:lnTo>
                <a:lnTo>
                  <a:pt x="797" y="4028"/>
                </a:lnTo>
                <a:lnTo>
                  <a:pt x="866" y="3967"/>
                </a:lnTo>
                <a:lnTo>
                  <a:pt x="942" y="3900"/>
                </a:lnTo>
                <a:lnTo>
                  <a:pt x="1026" y="3826"/>
                </a:lnTo>
                <a:lnTo>
                  <a:pt x="1116" y="3747"/>
                </a:lnTo>
                <a:lnTo>
                  <a:pt x="1211" y="3663"/>
                </a:lnTo>
                <a:lnTo>
                  <a:pt x="1311" y="3574"/>
                </a:lnTo>
                <a:lnTo>
                  <a:pt x="1415" y="3482"/>
                </a:lnTo>
                <a:lnTo>
                  <a:pt x="1523" y="3387"/>
                </a:lnTo>
                <a:lnTo>
                  <a:pt x="1745" y="3189"/>
                </a:lnTo>
                <a:lnTo>
                  <a:pt x="1972" y="2987"/>
                </a:lnTo>
                <a:lnTo>
                  <a:pt x="2200" y="2785"/>
                </a:lnTo>
                <a:lnTo>
                  <a:pt x="2421" y="2587"/>
                </a:lnTo>
                <a:lnTo>
                  <a:pt x="2528" y="2492"/>
                </a:lnTo>
                <a:lnTo>
                  <a:pt x="2631" y="2400"/>
                </a:lnTo>
                <a:lnTo>
                  <a:pt x="2730" y="2312"/>
                </a:lnTo>
                <a:lnTo>
                  <a:pt x="2823" y="2229"/>
                </a:lnTo>
                <a:lnTo>
                  <a:pt x="2912" y="2149"/>
                </a:lnTo>
                <a:lnTo>
                  <a:pt x="2994" y="2076"/>
                </a:lnTo>
                <a:lnTo>
                  <a:pt x="3068" y="2010"/>
                </a:lnTo>
                <a:lnTo>
                  <a:pt x="3136" y="1949"/>
                </a:lnTo>
                <a:lnTo>
                  <a:pt x="3194" y="1897"/>
                </a:lnTo>
                <a:lnTo>
                  <a:pt x="3244" y="1853"/>
                </a:lnTo>
                <a:lnTo>
                  <a:pt x="3284" y="1817"/>
                </a:lnTo>
                <a:lnTo>
                  <a:pt x="3313" y="1791"/>
                </a:lnTo>
                <a:lnTo>
                  <a:pt x="3333" y="1774"/>
                </a:lnTo>
                <a:lnTo>
                  <a:pt x="3332" y="1774"/>
                </a:lnTo>
                <a:cubicBezTo>
                  <a:pt x="3336" y="1770"/>
                  <a:pt x="3342" y="1765"/>
                  <a:pt x="3347" y="1762"/>
                </a:cubicBezTo>
                <a:lnTo>
                  <a:pt x="3348" y="1761"/>
                </a:lnTo>
                <a:lnTo>
                  <a:pt x="3337" y="1770"/>
                </a:lnTo>
                <a:lnTo>
                  <a:pt x="5020" y="260"/>
                </a:lnTo>
                <a:lnTo>
                  <a:pt x="5154" y="409"/>
                </a:lnTo>
                <a:lnTo>
                  <a:pt x="3471" y="1918"/>
                </a:lnTo>
                <a:cubicBezTo>
                  <a:pt x="3467" y="1922"/>
                  <a:pt x="3463" y="1925"/>
                  <a:pt x="3459" y="1927"/>
                </a:cubicBezTo>
                <a:lnTo>
                  <a:pt x="3458" y="1928"/>
                </a:lnTo>
                <a:lnTo>
                  <a:pt x="3473" y="1916"/>
                </a:lnTo>
                <a:lnTo>
                  <a:pt x="3463" y="1925"/>
                </a:lnTo>
                <a:lnTo>
                  <a:pt x="3446" y="1940"/>
                </a:lnTo>
                <a:lnTo>
                  <a:pt x="3417" y="1966"/>
                </a:lnTo>
                <a:lnTo>
                  <a:pt x="3377" y="2002"/>
                </a:lnTo>
                <a:lnTo>
                  <a:pt x="3328" y="2046"/>
                </a:lnTo>
                <a:lnTo>
                  <a:pt x="3269" y="2099"/>
                </a:lnTo>
                <a:lnTo>
                  <a:pt x="3202" y="2158"/>
                </a:lnTo>
                <a:lnTo>
                  <a:pt x="3127" y="2226"/>
                </a:lnTo>
                <a:lnTo>
                  <a:pt x="3045" y="2299"/>
                </a:lnTo>
                <a:lnTo>
                  <a:pt x="2957" y="2377"/>
                </a:lnTo>
                <a:lnTo>
                  <a:pt x="2863" y="2462"/>
                </a:lnTo>
                <a:lnTo>
                  <a:pt x="2764" y="2550"/>
                </a:lnTo>
                <a:lnTo>
                  <a:pt x="2661" y="2642"/>
                </a:lnTo>
                <a:lnTo>
                  <a:pt x="2554" y="2737"/>
                </a:lnTo>
                <a:lnTo>
                  <a:pt x="2333" y="2934"/>
                </a:lnTo>
                <a:lnTo>
                  <a:pt x="2105" y="3136"/>
                </a:lnTo>
                <a:lnTo>
                  <a:pt x="1878" y="3339"/>
                </a:lnTo>
                <a:lnTo>
                  <a:pt x="1655" y="3536"/>
                </a:lnTo>
                <a:lnTo>
                  <a:pt x="1548" y="3632"/>
                </a:lnTo>
                <a:lnTo>
                  <a:pt x="1444" y="3725"/>
                </a:lnTo>
                <a:lnTo>
                  <a:pt x="1343" y="3813"/>
                </a:lnTo>
                <a:lnTo>
                  <a:pt x="1248" y="3897"/>
                </a:lnTo>
                <a:lnTo>
                  <a:pt x="1158" y="3977"/>
                </a:lnTo>
                <a:lnTo>
                  <a:pt x="1074" y="4050"/>
                </a:lnTo>
                <a:lnTo>
                  <a:pt x="997" y="4118"/>
                </a:lnTo>
                <a:lnTo>
                  <a:pt x="927" y="4179"/>
                </a:lnTo>
                <a:lnTo>
                  <a:pt x="866" y="4232"/>
                </a:lnTo>
                <a:lnTo>
                  <a:pt x="813" y="4278"/>
                </a:lnTo>
                <a:lnTo>
                  <a:pt x="768" y="4316"/>
                </a:lnTo>
                <a:lnTo>
                  <a:pt x="725" y="4353"/>
                </a:lnTo>
                <a:lnTo>
                  <a:pt x="687" y="4383"/>
                </a:lnTo>
                <a:lnTo>
                  <a:pt x="653" y="4411"/>
                </a:lnTo>
                <a:lnTo>
                  <a:pt x="620" y="4436"/>
                </a:lnTo>
                <a:lnTo>
                  <a:pt x="594" y="4456"/>
                </a:lnTo>
                <a:lnTo>
                  <a:pt x="566" y="4477"/>
                </a:lnTo>
                <a:lnTo>
                  <a:pt x="543" y="4492"/>
                </a:lnTo>
                <a:lnTo>
                  <a:pt x="501" y="4518"/>
                </a:lnTo>
                <a:lnTo>
                  <a:pt x="477" y="4530"/>
                </a:lnTo>
                <a:cubicBezTo>
                  <a:pt x="473" y="4532"/>
                  <a:pt x="469" y="4534"/>
                  <a:pt x="464" y="4535"/>
                </a:cubicBezTo>
                <a:lnTo>
                  <a:pt x="448" y="4541"/>
                </a:lnTo>
                <a:cubicBezTo>
                  <a:pt x="436" y="4545"/>
                  <a:pt x="423" y="4546"/>
                  <a:pt x="411" y="4546"/>
                </a:cubicBezTo>
                <a:lnTo>
                  <a:pt x="401" y="4545"/>
                </a:lnTo>
                <a:cubicBezTo>
                  <a:pt x="380" y="4544"/>
                  <a:pt x="360" y="4537"/>
                  <a:pt x="343" y="4524"/>
                </a:cubicBezTo>
                <a:lnTo>
                  <a:pt x="338" y="4520"/>
                </a:lnTo>
                <a:cubicBezTo>
                  <a:pt x="326" y="4510"/>
                  <a:pt x="316" y="4497"/>
                  <a:pt x="310" y="4483"/>
                </a:cubicBezTo>
                <a:lnTo>
                  <a:pt x="307" y="4477"/>
                </a:lnTo>
                <a:cubicBezTo>
                  <a:pt x="303" y="4467"/>
                  <a:pt x="300" y="4456"/>
                  <a:pt x="299" y="4444"/>
                </a:cubicBezTo>
                <a:lnTo>
                  <a:pt x="299" y="4442"/>
                </a:lnTo>
                <a:lnTo>
                  <a:pt x="298" y="4438"/>
                </a:lnTo>
                <a:lnTo>
                  <a:pt x="360" y="4519"/>
                </a:lnTo>
                <a:lnTo>
                  <a:pt x="358" y="4518"/>
                </a:lnTo>
                <a:lnTo>
                  <a:pt x="454" y="4506"/>
                </a:lnTo>
                <a:lnTo>
                  <a:pt x="448" y="4510"/>
                </a:lnTo>
                <a:lnTo>
                  <a:pt x="462" y="4498"/>
                </a:lnTo>
                <a:lnTo>
                  <a:pt x="456" y="4504"/>
                </a:lnTo>
                <a:lnTo>
                  <a:pt x="442" y="4521"/>
                </a:lnTo>
                <a:lnTo>
                  <a:pt x="404" y="4568"/>
                </a:lnTo>
                <a:lnTo>
                  <a:pt x="366" y="4624"/>
                </a:lnTo>
                <a:lnTo>
                  <a:pt x="328" y="4685"/>
                </a:lnTo>
                <a:lnTo>
                  <a:pt x="292" y="4749"/>
                </a:lnTo>
                <a:lnTo>
                  <a:pt x="261" y="4814"/>
                </a:lnTo>
                <a:lnTo>
                  <a:pt x="235" y="4874"/>
                </a:lnTo>
                <a:lnTo>
                  <a:pt x="217" y="4932"/>
                </a:lnTo>
                <a:lnTo>
                  <a:pt x="205" y="4983"/>
                </a:lnTo>
                <a:lnTo>
                  <a:pt x="200" y="5031"/>
                </a:lnTo>
                <a:lnTo>
                  <a:pt x="199" y="5073"/>
                </a:lnTo>
                <a:lnTo>
                  <a:pt x="203" y="5112"/>
                </a:lnTo>
                <a:lnTo>
                  <a:pt x="211" y="5151"/>
                </a:lnTo>
                <a:lnTo>
                  <a:pt x="225" y="5191"/>
                </a:lnTo>
                <a:lnTo>
                  <a:pt x="246" y="5236"/>
                </a:lnTo>
                <a:lnTo>
                  <a:pt x="276" y="5286"/>
                </a:lnTo>
                <a:lnTo>
                  <a:pt x="313" y="5340"/>
                </a:lnTo>
                <a:lnTo>
                  <a:pt x="358" y="5398"/>
                </a:lnTo>
                <a:lnTo>
                  <a:pt x="410" y="5457"/>
                </a:lnTo>
                <a:lnTo>
                  <a:pt x="469" y="5518"/>
                </a:lnTo>
                <a:lnTo>
                  <a:pt x="536" y="5582"/>
                </a:lnTo>
                <a:lnTo>
                  <a:pt x="613" y="5650"/>
                </a:lnTo>
                <a:lnTo>
                  <a:pt x="697" y="5721"/>
                </a:lnTo>
                <a:lnTo>
                  <a:pt x="791" y="5798"/>
                </a:lnTo>
                <a:lnTo>
                  <a:pt x="896" y="5881"/>
                </a:lnTo>
                <a:lnTo>
                  <a:pt x="1011" y="5972"/>
                </a:lnTo>
                <a:lnTo>
                  <a:pt x="1135" y="6070"/>
                </a:lnTo>
                <a:lnTo>
                  <a:pt x="1267" y="6174"/>
                </a:lnTo>
                <a:lnTo>
                  <a:pt x="1406" y="6280"/>
                </a:lnTo>
                <a:lnTo>
                  <a:pt x="1554" y="6387"/>
                </a:lnTo>
                <a:lnTo>
                  <a:pt x="1708" y="6491"/>
                </a:lnTo>
                <a:lnTo>
                  <a:pt x="1868" y="6591"/>
                </a:lnTo>
                <a:lnTo>
                  <a:pt x="2035" y="6684"/>
                </a:lnTo>
                <a:lnTo>
                  <a:pt x="2211" y="6771"/>
                </a:lnTo>
                <a:lnTo>
                  <a:pt x="2398" y="6856"/>
                </a:lnTo>
                <a:lnTo>
                  <a:pt x="2592" y="6938"/>
                </a:lnTo>
                <a:lnTo>
                  <a:pt x="2795" y="7017"/>
                </a:lnTo>
                <a:lnTo>
                  <a:pt x="3004" y="7095"/>
                </a:lnTo>
                <a:lnTo>
                  <a:pt x="3216" y="7171"/>
                </a:lnTo>
                <a:lnTo>
                  <a:pt x="3651" y="7322"/>
                </a:lnTo>
                <a:lnTo>
                  <a:pt x="3585" y="7511"/>
                </a:lnTo>
                <a:close/>
                <a:moveTo>
                  <a:pt x="4812" y="178"/>
                </a:moveTo>
                <a:lnTo>
                  <a:pt x="5459" y="0"/>
                </a:lnTo>
                <a:lnTo>
                  <a:pt x="5213" y="624"/>
                </a:lnTo>
                <a:lnTo>
                  <a:pt x="4812" y="178"/>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6FAB6E5-B2E1-4555-BC79-511CD6FE9511}"/>
              </a:ext>
            </a:extLst>
          </p:cNvPr>
          <p:cNvSpPr txBox="1"/>
          <p:nvPr/>
        </p:nvSpPr>
        <p:spPr>
          <a:xfrm>
            <a:off x="6686644" y="1543237"/>
            <a:ext cx="924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SYSTEM</a:t>
            </a:r>
          </a:p>
        </p:txBody>
      </p:sp>
      <p:sp>
        <p:nvSpPr>
          <p:cNvPr id="9" name="Freeform 51">
            <a:extLst>
              <a:ext uri="{FF2B5EF4-FFF2-40B4-BE49-F238E27FC236}">
                <a16:creationId xmlns:a16="http://schemas.microsoft.com/office/drawing/2014/main" id="{C75C18DF-E7E6-49AF-97F9-235BB72A54F1}"/>
              </a:ext>
            </a:extLst>
          </p:cNvPr>
          <p:cNvSpPr/>
          <p:nvPr/>
        </p:nvSpPr>
        <p:spPr>
          <a:xfrm>
            <a:off x="6539406" y="1716083"/>
            <a:ext cx="225084" cy="351692"/>
          </a:xfrm>
          <a:custGeom>
            <a:avLst/>
            <a:gdLst>
              <a:gd name="connsiteX0" fmla="*/ 225084 w 225084"/>
              <a:gd name="connsiteY0" fmla="*/ 0 h 351692"/>
              <a:gd name="connsiteX1" fmla="*/ 84407 w 225084"/>
              <a:gd name="connsiteY1" fmla="*/ 84406 h 351692"/>
              <a:gd name="connsiteX2" fmla="*/ 0 w 225084"/>
              <a:gd name="connsiteY2" fmla="*/ 351692 h 351692"/>
            </a:gdLst>
            <a:ahLst/>
            <a:cxnLst>
              <a:cxn ang="0">
                <a:pos x="connsiteX0" y="connsiteY0"/>
              </a:cxn>
              <a:cxn ang="0">
                <a:pos x="connsiteX1" y="connsiteY1"/>
              </a:cxn>
              <a:cxn ang="0">
                <a:pos x="connsiteX2" y="connsiteY2"/>
              </a:cxn>
            </a:cxnLst>
            <a:rect l="l" t="t" r="r" b="b"/>
            <a:pathLst>
              <a:path w="225084" h="351692">
                <a:moveTo>
                  <a:pt x="225084" y="0"/>
                </a:moveTo>
                <a:cubicBezTo>
                  <a:pt x="173502" y="12895"/>
                  <a:pt x="121921" y="25791"/>
                  <a:pt x="84407" y="84406"/>
                </a:cubicBezTo>
                <a:cubicBezTo>
                  <a:pt x="46893" y="143021"/>
                  <a:pt x="23446" y="247356"/>
                  <a:pt x="0" y="351692"/>
                </a:cubicBezTo>
              </a:path>
            </a:pathLst>
          </a:custGeom>
          <a:noFill/>
          <a:ln w="127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546FC744-333F-4E7F-BFDC-B35629CF1855}"/>
              </a:ext>
            </a:extLst>
          </p:cNvPr>
          <p:cNvSpPr>
            <a:spLocks noChangeArrowheads="1"/>
          </p:cNvSpPr>
          <p:nvPr/>
        </p:nvSpPr>
        <p:spPr bwMode="auto">
          <a:xfrm>
            <a:off x="5770989" y="979996"/>
            <a:ext cx="21224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3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SURROUNDINGS</a:t>
            </a:r>
            <a:endParaRPr kumimoji="0" lang="en-US" alt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1" name="Straight Arrow Connector 10">
            <a:extLst>
              <a:ext uri="{FF2B5EF4-FFF2-40B4-BE49-F238E27FC236}">
                <a16:creationId xmlns:a16="http://schemas.microsoft.com/office/drawing/2014/main" id="{CEF5A434-DCFC-40E1-8CE0-699FB11476CF}"/>
              </a:ext>
            </a:extLst>
          </p:cNvPr>
          <p:cNvCxnSpPr/>
          <p:nvPr/>
        </p:nvCxnSpPr>
        <p:spPr>
          <a:xfrm flipV="1">
            <a:off x="6881943" y="1978983"/>
            <a:ext cx="324939" cy="149546"/>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21D6AD2-EC12-414B-B2DB-CC59677A5A74}"/>
              </a:ext>
            </a:extLst>
          </p:cNvPr>
          <p:cNvSpPr txBox="1"/>
          <p:nvPr/>
        </p:nvSpPr>
        <p:spPr>
          <a:xfrm>
            <a:off x="6177451" y="1344274"/>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0000"/>
                </a:solidFill>
                <a:effectLst/>
                <a:uLnTx/>
                <a:uFillTx/>
                <a:latin typeface="Calibri" panose="020F0502020204030204"/>
                <a:ea typeface="+mn-ea"/>
                <a:cs typeface="+mn-cs"/>
              </a:rPr>
              <a:t>in</a:t>
            </a:r>
          </a:p>
        </p:txBody>
      </p:sp>
      <p:sp>
        <p:nvSpPr>
          <p:cNvPr id="13" name="TextBox 12">
            <a:extLst>
              <a:ext uri="{FF2B5EF4-FFF2-40B4-BE49-F238E27FC236}">
                <a16:creationId xmlns:a16="http://schemas.microsoft.com/office/drawing/2014/main" id="{22D13A4C-A9A7-49F2-B2BF-2A6D6671D27B}"/>
              </a:ext>
            </a:extLst>
          </p:cNvPr>
          <p:cNvSpPr txBox="1"/>
          <p:nvPr/>
        </p:nvSpPr>
        <p:spPr>
          <a:xfrm>
            <a:off x="7143576" y="1773215"/>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B0F0"/>
                </a:solidFill>
                <a:effectLst/>
                <a:uLnTx/>
                <a:uFillTx/>
                <a:latin typeface="Calibri" panose="020F0502020204030204"/>
                <a:ea typeface="+mn-ea"/>
                <a:cs typeface="+mn-cs"/>
              </a:rPr>
              <a:t>out</a:t>
            </a:r>
          </a:p>
        </p:txBody>
      </p:sp>
      <p:cxnSp>
        <p:nvCxnSpPr>
          <p:cNvPr id="14" name="Straight Arrow Connector 13">
            <a:extLst>
              <a:ext uri="{FF2B5EF4-FFF2-40B4-BE49-F238E27FC236}">
                <a16:creationId xmlns:a16="http://schemas.microsoft.com/office/drawing/2014/main" id="{6D2C83AC-BAD5-4E99-91D7-E3166DAE0CBB}"/>
              </a:ext>
            </a:extLst>
          </p:cNvPr>
          <p:cNvCxnSpPr/>
          <p:nvPr/>
        </p:nvCxnSpPr>
        <p:spPr>
          <a:xfrm>
            <a:off x="6357148" y="1660471"/>
            <a:ext cx="81235" cy="3645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Text Box 10">
            <a:extLst>
              <a:ext uri="{FF2B5EF4-FFF2-40B4-BE49-F238E27FC236}">
                <a16:creationId xmlns:a16="http://schemas.microsoft.com/office/drawing/2014/main" id="{1ED4DDE7-9873-4764-ADED-65A84FDB9215}"/>
              </a:ext>
            </a:extLst>
          </p:cNvPr>
          <p:cNvSpPr txBox="1">
            <a:spLocks noChangeArrowheads="1"/>
          </p:cNvSpPr>
          <p:nvPr/>
        </p:nvSpPr>
        <p:spPr bwMode="auto">
          <a:xfrm>
            <a:off x="1739529" y="1019389"/>
            <a:ext cx="3614003" cy="83099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energy in</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energy out + energy stored</a:t>
            </a:r>
          </a:p>
        </p:txBody>
      </p:sp>
      <p:sp>
        <p:nvSpPr>
          <p:cNvPr id="16" name="TextBox 15">
            <a:extLst>
              <a:ext uri="{FF2B5EF4-FFF2-40B4-BE49-F238E27FC236}">
                <a16:creationId xmlns:a16="http://schemas.microsoft.com/office/drawing/2014/main" id="{ACDD8AD4-782F-4124-AC17-ED4F42B3970A}"/>
              </a:ext>
            </a:extLst>
          </p:cNvPr>
          <p:cNvSpPr txBox="1"/>
          <p:nvPr/>
        </p:nvSpPr>
        <p:spPr>
          <a:xfrm>
            <a:off x="5557690" y="166572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a:ea typeface="+mn-ea"/>
                <a:cs typeface="+mn-cs"/>
              </a:rPr>
              <a:t>in</a:t>
            </a:r>
          </a:p>
        </p:txBody>
      </p:sp>
      <p:cxnSp>
        <p:nvCxnSpPr>
          <p:cNvPr id="17" name="Straight Arrow Connector 16">
            <a:extLst>
              <a:ext uri="{FF2B5EF4-FFF2-40B4-BE49-F238E27FC236}">
                <a16:creationId xmlns:a16="http://schemas.microsoft.com/office/drawing/2014/main" id="{43FA8891-9F05-426E-91DD-EA66CAA1EE64}"/>
              </a:ext>
            </a:extLst>
          </p:cNvPr>
          <p:cNvCxnSpPr>
            <a:stCxn id="16" idx="3"/>
          </p:cNvCxnSpPr>
          <p:nvPr/>
        </p:nvCxnSpPr>
        <p:spPr>
          <a:xfrm>
            <a:off x="5917084" y="1850386"/>
            <a:ext cx="260932" cy="94087"/>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70CA2D5-F927-4F28-934F-5F937672C34D}"/>
              </a:ext>
            </a:extLst>
          </p:cNvPr>
          <p:cNvCxnSpPr/>
          <p:nvPr/>
        </p:nvCxnSpPr>
        <p:spPr>
          <a:xfrm>
            <a:off x="6832233" y="2221981"/>
            <a:ext cx="261633" cy="268485"/>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181D3C8-3D4F-4476-BA61-6D2202F26595}"/>
              </a:ext>
            </a:extLst>
          </p:cNvPr>
          <p:cNvSpPr txBox="1"/>
          <p:nvPr/>
        </p:nvSpPr>
        <p:spPr>
          <a:xfrm>
            <a:off x="7004121" y="234097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rPr>
              <a:t>out</a:t>
            </a:r>
          </a:p>
        </p:txBody>
      </p:sp>
      <p:sp>
        <p:nvSpPr>
          <p:cNvPr id="20" name="Text Box 11">
            <a:extLst>
              <a:ext uri="{FF2B5EF4-FFF2-40B4-BE49-F238E27FC236}">
                <a16:creationId xmlns:a16="http://schemas.microsoft.com/office/drawing/2014/main" id="{1439B838-215F-44DD-B65A-A5AB90EA1FFF}"/>
              </a:ext>
            </a:extLst>
          </p:cNvPr>
          <p:cNvSpPr txBox="1">
            <a:spLocks noChangeArrowheads="1"/>
          </p:cNvSpPr>
          <p:nvPr/>
        </p:nvSpPr>
        <p:spPr bwMode="auto">
          <a:xfrm>
            <a:off x="1745121" y="1916832"/>
            <a:ext cx="3165931" cy="83099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mn-cs"/>
              </a:rPr>
              <a:t>mass in</a:t>
            </a:r>
            <a:r>
              <a:rPr kumimoji="0" lang="en-US" sz="24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mass out + mass stored</a:t>
            </a:r>
          </a:p>
        </p:txBody>
      </p:sp>
      <p:pic>
        <p:nvPicPr>
          <p:cNvPr id="22" name="Picture 21">
            <a:extLst>
              <a:ext uri="{FF2B5EF4-FFF2-40B4-BE49-F238E27FC236}">
                <a16:creationId xmlns:a16="http://schemas.microsoft.com/office/drawing/2014/main" id="{2C66070A-7910-47C2-8C33-5620C2E4AE8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7069"/>
          <a:stretch/>
        </p:blipFill>
        <p:spPr>
          <a:xfrm>
            <a:off x="6116768" y="2961982"/>
            <a:ext cx="5918707" cy="3766049"/>
          </a:xfrm>
          <a:prstGeom prst="rect">
            <a:avLst/>
          </a:prstGeom>
        </p:spPr>
      </p:pic>
      <p:pic>
        <p:nvPicPr>
          <p:cNvPr id="23" name="Picture 22">
            <a:extLst>
              <a:ext uri="{FF2B5EF4-FFF2-40B4-BE49-F238E27FC236}">
                <a16:creationId xmlns:a16="http://schemas.microsoft.com/office/drawing/2014/main" id="{ACCF0D04-2FD6-4CE9-B2B0-B943A3CB91F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2670" t="84544" r="43883" b="237"/>
          <a:stretch/>
        </p:blipFill>
        <p:spPr>
          <a:xfrm>
            <a:off x="9801243" y="2961982"/>
            <a:ext cx="1979631" cy="691117"/>
          </a:xfrm>
          <a:prstGeom prst="rect">
            <a:avLst/>
          </a:prstGeom>
        </p:spPr>
      </p:pic>
      <p:sp>
        <p:nvSpPr>
          <p:cNvPr id="24" name="Rectangle 23">
            <a:extLst>
              <a:ext uri="{FF2B5EF4-FFF2-40B4-BE49-F238E27FC236}">
                <a16:creationId xmlns:a16="http://schemas.microsoft.com/office/drawing/2014/main" id="{9A7AF38F-F36C-4231-B939-97603387D8DD}"/>
              </a:ext>
            </a:extLst>
          </p:cNvPr>
          <p:cNvSpPr/>
          <p:nvPr/>
        </p:nvSpPr>
        <p:spPr>
          <a:xfrm>
            <a:off x="2352451" y="188640"/>
            <a:ext cx="7457491"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The organism as a thermodynamic system</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Tree>
    <p:extLst>
      <p:ext uri="{BB962C8B-B14F-4D97-AF65-F5344CB8AC3E}">
        <p14:creationId xmlns:p14="http://schemas.microsoft.com/office/powerpoint/2010/main" val="2603700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69"/>
          <p:cNvSpPr>
            <a:spLocks noChangeArrowheads="1"/>
          </p:cNvSpPr>
          <p:nvPr/>
        </p:nvSpPr>
        <p:spPr bwMode="auto">
          <a:xfrm>
            <a:off x="543309" y="7309256"/>
            <a:ext cx="5268109" cy="307777"/>
          </a:xfrm>
          <a:prstGeom prst="rect">
            <a:avLst/>
          </a:prstGeom>
          <a:noFill/>
          <a:ln w="9525">
            <a:noFill/>
            <a:miter lim="800000"/>
            <a:headEnd/>
            <a:tailEnd/>
          </a:ln>
        </p:spPr>
        <p:txBody>
          <a:bodyPr wrap="none">
            <a:spAutoFit/>
          </a:bodyPr>
          <a:lstStyle/>
          <a:p>
            <a:pPr fontAlgn="base">
              <a:spcBef>
                <a:spcPct val="0"/>
              </a:spcBef>
              <a:spcAft>
                <a:spcPct val="0"/>
              </a:spcAft>
            </a:pPr>
            <a:r>
              <a:rPr lang="en-AU" sz="1400" dirty="0">
                <a:solidFill>
                  <a:srgbClr val="000000"/>
                </a:solidFill>
              </a:rPr>
              <a:t>Kearney et al. </a:t>
            </a:r>
            <a:r>
              <a:rPr lang="en-AU" sz="1400" b="1" dirty="0">
                <a:solidFill>
                  <a:srgbClr val="000000"/>
                </a:solidFill>
              </a:rPr>
              <a:t>Functional Ecology (2013) </a:t>
            </a:r>
            <a:r>
              <a:rPr lang="en-AU" sz="1400" dirty="0">
                <a:solidFill>
                  <a:srgbClr val="000000"/>
                </a:solidFill>
              </a:rPr>
              <a:t>after Porter and Tracy (1983)</a:t>
            </a:r>
            <a:endParaRPr lang="en-AU" sz="1400" b="1" dirty="0">
              <a:solidFill>
                <a:srgbClr val="000000"/>
              </a:solidFill>
            </a:endParaRPr>
          </a:p>
        </p:txBody>
      </p:sp>
      <p:sp>
        <p:nvSpPr>
          <p:cNvPr id="77" name="Rectangle 99"/>
          <p:cNvSpPr>
            <a:spLocks noChangeArrowheads="1"/>
          </p:cNvSpPr>
          <p:nvPr/>
        </p:nvSpPr>
        <p:spPr bwMode="auto">
          <a:xfrm>
            <a:off x="2380206" y="5034291"/>
            <a:ext cx="3533083" cy="400110"/>
          </a:xfrm>
          <a:prstGeom prst="rect">
            <a:avLst/>
          </a:prstGeom>
          <a:noFill/>
          <a:ln w="9525">
            <a:noFill/>
            <a:miter lim="800000"/>
            <a:headEnd/>
            <a:tailEnd/>
          </a:ln>
          <a:effectLst/>
        </p:spPr>
        <p:txBody>
          <a:bodyPr wrap="none" anchor="ctr">
            <a:spAutoFit/>
          </a:bodyPr>
          <a:lstStyle/>
          <a:p>
            <a:pPr fontAlgn="base">
              <a:spcBef>
                <a:spcPct val="0"/>
              </a:spcBef>
              <a:spcAft>
                <a:spcPct val="0"/>
              </a:spcAft>
            </a:pPr>
            <a:r>
              <a:rPr lang="en-US" sz="2000" b="1" dirty="0">
                <a:solidFill>
                  <a:schemeClr val="bg1">
                    <a:lumMod val="50000"/>
                  </a:schemeClr>
                </a:solidFill>
              </a:rPr>
              <a:t>C</a:t>
            </a:r>
            <a:r>
              <a:rPr lang="en-US" sz="2000" b="1" baseline="-25000" dirty="0">
                <a:solidFill>
                  <a:schemeClr val="bg1">
                    <a:lumMod val="50000"/>
                  </a:schemeClr>
                </a:solidFill>
              </a:rPr>
              <a:t>6</a:t>
            </a:r>
            <a:r>
              <a:rPr lang="en-US" sz="2000" b="1" dirty="0">
                <a:solidFill>
                  <a:schemeClr val="bg1">
                    <a:lumMod val="50000"/>
                  </a:schemeClr>
                </a:solidFill>
              </a:rPr>
              <a:t>H</a:t>
            </a:r>
            <a:r>
              <a:rPr lang="en-US" sz="2000" b="1" baseline="-25000" dirty="0">
                <a:solidFill>
                  <a:schemeClr val="bg1">
                    <a:lumMod val="50000"/>
                  </a:schemeClr>
                </a:solidFill>
              </a:rPr>
              <a:t>12</a:t>
            </a:r>
            <a:r>
              <a:rPr lang="en-US" sz="2000" b="1" dirty="0">
                <a:solidFill>
                  <a:schemeClr val="bg1">
                    <a:lumMod val="50000"/>
                  </a:schemeClr>
                </a:solidFill>
              </a:rPr>
              <a:t>O</a:t>
            </a:r>
            <a:r>
              <a:rPr lang="en-US" sz="2000" b="1" baseline="-25000" dirty="0">
                <a:solidFill>
                  <a:schemeClr val="bg1">
                    <a:lumMod val="50000"/>
                  </a:schemeClr>
                </a:solidFill>
              </a:rPr>
              <a:t>6</a:t>
            </a:r>
            <a:r>
              <a:rPr lang="en-US" sz="2000" b="1" dirty="0">
                <a:solidFill>
                  <a:schemeClr val="bg1">
                    <a:lumMod val="50000"/>
                  </a:schemeClr>
                </a:solidFill>
              </a:rPr>
              <a:t> + 6 O</a:t>
            </a:r>
            <a:r>
              <a:rPr lang="en-US" sz="2000" b="1" baseline="-25000" dirty="0">
                <a:solidFill>
                  <a:schemeClr val="bg1">
                    <a:lumMod val="50000"/>
                  </a:schemeClr>
                </a:solidFill>
              </a:rPr>
              <a:t>2</a:t>
            </a:r>
            <a:r>
              <a:rPr lang="en-US" sz="2000" b="1" dirty="0">
                <a:solidFill>
                  <a:schemeClr val="bg1">
                    <a:lumMod val="50000"/>
                  </a:schemeClr>
                </a:solidFill>
              </a:rPr>
              <a:t> → 6 CO</a:t>
            </a:r>
            <a:r>
              <a:rPr lang="en-US" sz="2000" b="1" baseline="-25000" dirty="0">
                <a:solidFill>
                  <a:schemeClr val="bg1">
                    <a:lumMod val="50000"/>
                  </a:schemeClr>
                </a:solidFill>
              </a:rPr>
              <a:t>2</a:t>
            </a:r>
            <a:r>
              <a:rPr lang="en-US" sz="2000" b="1" dirty="0">
                <a:solidFill>
                  <a:schemeClr val="bg1">
                    <a:lumMod val="50000"/>
                  </a:schemeClr>
                </a:solidFill>
              </a:rPr>
              <a:t> + 6 H</a:t>
            </a:r>
            <a:r>
              <a:rPr lang="en-US" sz="2000" b="1" baseline="-25000" dirty="0">
                <a:solidFill>
                  <a:schemeClr val="bg1">
                    <a:lumMod val="50000"/>
                  </a:schemeClr>
                </a:solidFill>
              </a:rPr>
              <a:t>2</a:t>
            </a:r>
            <a:r>
              <a:rPr lang="en-US" sz="2000" b="1" dirty="0">
                <a:solidFill>
                  <a:schemeClr val="bg1">
                    <a:lumMod val="50000"/>
                  </a:schemeClr>
                </a:solidFill>
              </a:rPr>
              <a:t>O </a:t>
            </a:r>
          </a:p>
        </p:txBody>
      </p:sp>
      <p:sp>
        <p:nvSpPr>
          <p:cNvPr id="78" name="Text Box 100"/>
          <p:cNvSpPr txBox="1">
            <a:spLocks noChangeArrowheads="1"/>
          </p:cNvSpPr>
          <p:nvPr/>
        </p:nvSpPr>
        <p:spPr bwMode="auto">
          <a:xfrm>
            <a:off x="3846371" y="4837485"/>
            <a:ext cx="615361" cy="369332"/>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b="1" dirty="0">
                <a:solidFill>
                  <a:srgbClr val="FF0000"/>
                </a:solidFill>
              </a:rPr>
              <a:t>heat</a:t>
            </a:r>
          </a:p>
        </p:txBody>
      </p:sp>
      <p:sp>
        <p:nvSpPr>
          <p:cNvPr id="80" name="Text Box 69"/>
          <p:cNvSpPr txBox="1">
            <a:spLocks noChangeArrowheads="1"/>
          </p:cNvSpPr>
          <p:nvPr/>
        </p:nvSpPr>
        <p:spPr bwMode="auto">
          <a:xfrm>
            <a:off x="1919536" y="1556792"/>
            <a:ext cx="877888" cy="366712"/>
          </a:xfrm>
          <a:prstGeom prst="rect">
            <a:avLst/>
          </a:prstGeom>
          <a:noFill/>
          <a:ln w="9525">
            <a:noFill/>
            <a:miter lim="800000"/>
            <a:headEnd/>
            <a:tailEnd/>
          </a:ln>
          <a:effectLst/>
        </p:spPr>
        <p:txBody>
          <a:bodyPr>
            <a:spAutoFit/>
          </a:bodyPr>
          <a:lstStyle/>
          <a:p>
            <a:r>
              <a:rPr lang="en-AU" i="1" dirty="0">
                <a:solidFill>
                  <a:srgbClr val="FF0000"/>
                </a:solidFill>
              </a:rPr>
              <a:t>Q</a:t>
            </a:r>
            <a:r>
              <a:rPr lang="en-AU" baseline="-25000" dirty="0">
                <a:solidFill>
                  <a:srgbClr val="FF0000"/>
                </a:solidFill>
              </a:rPr>
              <a:t>SOLAR</a:t>
            </a:r>
            <a:endParaRPr lang="en-AU" dirty="0">
              <a:solidFill>
                <a:srgbClr val="FF0000"/>
              </a:solidFill>
            </a:endParaRPr>
          </a:p>
        </p:txBody>
      </p:sp>
      <p:sp>
        <p:nvSpPr>
          <p:cNvPr id="81" name="Text Box 70"/>
          <p:cNvSpPr txBox="1">
            <a:spLocks noChangeArrowheads="1"/>
          </p:cNvSpPr>
          <p:nvPr/>
        </p:nvSpPr>
        <p:spPr bwMode="auto">
          <a:xfrm>
            <a:off x="2567610" y="1916832"/>
            <a:ext cx="877887" cy="366712"/>
          </a:xfrm>
          <a:prstGeom prst="rect">
            <a:avLst/>
          </a:prstGeom>
          <a:noFill/>
          <a:ln w="9525">
            <a:noFill/>
            <a:miter lim="800000"/>
            <a:headEnd/>
            <a:tailEnd/>
          </a:ln>
          <a:effectLst/>
        </p:spPr>
        <p:txBody>
          <a:bodyPr>
            <a:spAutoFit/>
          </a:bodyPr>
          <a:lstStyle/>
          <a:p>
            <a:r>
              <a:rPr lang="en-AU" i="1" dirty="0" err="1">
                <a:solidFill>
                  <a:srgbClr val="FF0000"/>
                </a:solidFill>
              </a:rPr>
              <a:t>Q</a:t>
            </a:r>
            <a:r>
              <a:rPr lang="en-AU" baseline="-25000" dirty="0" err="1">
                <a:solidFill>
                  <a:srgbClr val="FF0000"/>
                </a:solidFill>
              </a:rPr>
              <a:t>IR,in</a:t>
            </a:r>
            <a:endParaRPr lang="en-AU" dirty="0">
              <a:solidFill>
                <a:srgbClr val="FF0000"/>
              </a:solidFill>
            </a:endParaRPr>
          </a:p>
        </p:txBody>
      </p:sp>
      <p:sp>
        <p:nvSpPr>
          <p:cNvPr id="82" name="Oval 71"/>
          <p:cNvSpPr>
            <a:spLocks noChangeAspect="1" noChangeArrowheads="1"/>
          </p:cNvSpPr>
          <p:nvPr/>
        </p:nvSpPr>
        <p:spPr bwMode="auto">
          <a:xfrm>
            <a:off x="3110023" y="2229256"/>
            <a:ext cx="760412" cy="760412"/>
          </a:xfrm>
          <a:prstGeom prst="ellipse">
            <a:avLst/>
          </a:prstGeom>
          <a:noFill/>
          <a:ln w="9525">
            <a:solidFill>
              <a:schemeClr val="tx1"/>
            </a:solidFill>
            <a:prstDash val="dash"/>
            <a:round/>
            <a:headEnd/>
            <a:tailEnd/>
          </a:ln>
          <a:effectLst/>
        </p:spPr>
        <p:txBody>
          <a:bodyPr wrap="none" anchor="ctr"/>
          <a:lstStyle/>
          <a:p>
            <a:endParaRPr lang="en-AU">
              <a:solidFill>
                <a:srgbClr val="000000"/>
              </a:solidFill>
            </a:endParaRPr>
          </a:p>
        </p:txBody>
      </p:sp>
      <p:sp>
        <p:nvSpPr>
          <p:cNvPr id="83" name="Line 72"/>
          <p:cNvSpPr>
            <a:spLocks noChangeShapeType="1"/>
          </p:cNvSpPr>
          <p:nvPr/>
        </p:nvSpPr>
        <p:spPr bwMode="auto">
          <a:xfrm>
            <a:off x="3189400" y="2368958"/>
            <a:ext cx="606425" cy="471487"/>
          </a:xfrm>
          <a:prstGeom prst="line">
            <a:avLst/>
          </a:prstGeom>
          <a:noFill/>
          <a:ln w="9525">
            <a:solidFill>
              <a:schemeClr val="tx1"/>
            </a:solidFill>
            <a:round/>
            <a:headEnd/>
            <a:tailEnd/>
          </a:ln>
          <a:effectLst/>
        </p:spPr>
        <p:txBody>
          <a:bodyPr/>
          <a:lstStyle/>
          <a:p>
            <a:endParaRPr lang="en-AU">
              <a:solidFill>
                <a:srgbClr val="000000"/>
              </a:solidFill>
            </a:endParaRPr>
          </a:p>
        </p:txBody>
      </p:sp>
      <p:sp>
        <p:nvSpPr>
          <p:cNvPr id="84" name="Text Box 73"/>
          <p:cNvSpPr txBox="1">
            <a:spLocks noChangeArrowheads="1"/>
          </p:cNvSpPr>
          <p:nvPr/>
        </p:nvSpPr>
        <p:spPr bwMode="auto">
          <a:xfrm>
            <a:off x="3422760" y="2310220"/>
            <a:ext cx="431800" cy="366713"/>
          </a:xfrm>
          <a:prstGeom prst="rect">
            <a:avLst/>
          </a:prstGeom>
          <a:noFill/>
          <a:ln w="9525">
            <a:noFill/>
            <a:miter lim="800000"/>
            <a:headEnd/>
            <a:tailEnd/>
          </a:ln>
          <a:effectLst/>
        </p:spPr>
        <p:txBody>
          <a:bodyPr>
            <a:spAutoFit/>
          </a:bodyPr>
          <a:lstStyle/>
          <a:p>
            <a:r>
              <a:rPr lang="en-AU" i="1" dirty="0">
                <a:solidFill>
                  <a:srgbClr val="FF0000"/>
                </a:solidFill>
              </a:rPr>
              <a:t>Q</a:t>
            </a:r>
          </a:p>
        </p:txBody>
      </p:sp>
      <p:sp>
        <p:nvSpPr>
          <p:cNvPr id="85" name="Text Box 75"/>
          <p:cNvSpPr txBox="1">
            <a:spLocks noChangeArrowheads="1"/>
          </p:cNvSpPr>
          <p:nvPr/>
        </p:nvSpPr>
        <p:spPr bwMode="auto">
          <a:xfrm>
            <a:off x="3583100" y="2894420"/>
            <a:ext cx="514885" cy="307777"/>
          </a:xfrm>
          <a:prstGeom prst="rect">
            <a:avLst/>
          </a:prstGeom>
          <a:noFill/>
          <a:ln w="9525">
            <a:noFill/>
            <a:miter lim="800000"/>
            <a:headEnd/>
            <a:tailEnd/>
          </a:ln>
          <a:effectLst/>
        </p:spPr>
        <p:txBody>
          <a:bodyPr wrap="none">
            <a:spAutoFit/>
          </a:bodyPr>
          <a:lstStyle/>
          <a:p>
            <a:r>
              <a:rPr lang="en-AU" sz="1400" dirty="0">
                <a:solidFill>
                  <a:srgbClr val="FF0000"/>
                </a:solidFill>
              </a:rPr>
              <a:t>MET</a:t>
            </a:r>
          </a:p>
        </p:txBody>
      </p:sp>
      <p:sp>
        <p:nvSpPr>
          <p:cNvPr id="86" name="Text Box 76"/>
          <p:cNvSpPr txBox="1">
            <a:spLocks noChangeArrowheads="1"/>
          </p:cNvSpPr>
          <p:nvPr/>
        </p:nvSpPr>
        <p:spPr bwMode="auto">
          <a:xfrm>
            <a:off x="4223792" y="3140970"/>
            <a:ext cx="877888" cy="366713"/>
          </a:xfrm>
          <a:prstGeom prst="rect">
            <a:avLst/>
          </a:prstGeom>
          <a:noFill/>
          <a:ln w="9525">
            <a:noFill/>
            <a:miter lim="800000"/>
            <a:headEnd/>
            <a:tailEnd/>
          </a:ln>
          <a:effectLst/>
        </p:spPr>
        <p:txBody>
          <a:bodyPr>
            <a:spAutoFit/>
          </a:bodyPr>
          <a:lstStyle/>
          <a:p>
            <a:r>
              <a:rPr lang="en-AU" i="1" dirty="0" err="1">
                <a:solidFill>
                  <a:srgbClr val="FF0000"/>
                </a:solidFill>
              </a:rPr>
              <a:t>Q</a:t>
            </a:r>
            <a:r>
              <a:rPr lang="en-AU" baseline="-25000" dirty="0" err="1">
                <a:solidFill>
                  <a:srgbClr val="FF0000"/>
                </a:solidFill>
              </a:rPr>
              <a:t>IR,out</a:t>
            </a:r>
            <a:endParaRPr lang="en-AU" dirty="0">
              <a:solidFill>
                <a:srgbClr val="FF0000"/>
              </a:solidFill>
            </a:endParaRPr>
          </a:p>
        </p:txBody>
      </p:sp>
      <p:sp>
        <p:nvSpPr>
          <p:cNvPr id="87" name="Text Box 77"/>
          <p:cNvSpPr txBox="1">
            <a:spLocks noChangeArrowheads="1"/>
          </p:cNvSpPr>
          <p:nvPr/>
        </p:nvSpPr>
        <p:spPr bwMode="auto">
          <a:xfrm>
            <a:off x="4799856" y="3573016"/>
            <a:ext cx="877888" cy="366712"/>
          </a:xfrm>
          <a:prstGeom prst="rect">
            <a:avLst/>
          </a:prstGeom>
          <a:noFill/>
          <a:ln w="9525">
            <a:noFill/>
            <a:miter lim="800000"/>
            <a:headEnd/>
            <a:tailEnd/>
          </a:ln>
          <a:effectLst/>
        </p:spPr>
        <p:txBody>
          <a:bodyPr>
            <a:spAutoFit/>
          </a:bodyPr>
          <a:lstStyle/>
          <a:p>
            <a:r>
              <a:rPr lang="en-AU" i="1" dirty="0">
                <a:solidFill>
                  <a:srgbClr val="FF0000"/>
                </a:solidFill>
              </a:rPr>
              <a:t>Q</a:t>
            </a:r>
            <a:r>
              <a:rPr lang="en-AU" baseline="-25000" dirty="0">
                <a:solidFill>
                  <a:srgbClr val="FF0000"/>
                </a:solidFill>
              </a:rPr>
              <a:t>CONV</a:t>
            </a:r>
            <a:endParaRPr lang="en-AU" dirty="0">
              <a:solidFill>
                <a:srgbClr val="FF0000"/>
              </a:solidFill>
            </a:endParaRPr>
          </a:p>
        </p:txBody>
      </p:sp>
      <p:sp>
        <p:nvSpPr>
          <p:cNvPr id="88" name="Oval 78"/>
          <p:cNvSpPr>
            <a:spLocks noChangeAspect="1" noChangeArrowheads="1"/>
          </p:cNvSpPr>
          <p:nvPr/>
        </p:nvSpPr>
        <p:spPr bwMode="auto">
          <a:xfrm>
            <a:off x="5447928" y="4077074"/>
            <a:ext cx="760412" cy="760413"/>
          </a:xfrm>
          <a:prstGeom prst="ellipse">
            <a:avLst/>
          </a:prstGeom>
          <a:noFill/>
          <a:ln w="9525">
            <a:solidFill>
              <a:schemeClr val="tx1"/>
            </a:solidFill>
            <a:prstDash val="dash"/>
            <a:round/>
            <a:headEnd/>
            <a:tailEnd/>
          </a:ln>
          <a:effectLst/>
        </p:spPr>
        <p:txBody>
          <a:bodyPr wrap="none" anchor="ctr"/>
          <a:lstStyle/>
          <a:p>
            <a:endParaRPr lang="en-AU">
              <a:solidFill>
                <a:srgbClr val="000000"/>
              </a:solidFill>
            </a:endParaRPr>
          </a:p>
        </p:txBody>
      </p:sp>
      <p:sp>
        <p:nvSpPr>
          <p:cNvPr id="89" name="Line 79"/>
          <p:cNvSpPr>
            <a:spLocks noChangeShapeType="1"/>
          </p:cNvSpPr>
          <p:nvPr/>
        </p:nvSpPr>
        <p:spPr bwMode="auto">
          <a:xfrm>
            <a:off x="5527305" y="4216772"/>
            <a:ext cx="606425" cy="471488"/>
          </a:xfrm>
          <a:prstGeom prst="line">
            <a:avLst/>
          </a:prstGeom>
          <a:noFill/>
          <a:ln w="9525">
            <a:solidFill>
              <a:schemeClr val="tx1"/>
            </a:solidFill>
            <a:round/>
            <a:headEnd/>
            <a:tailEnd/>
          </a:ln>
          <a:effectLst/>
        </p:spPr>
        <p:txBody>
          <a:bodyPr/>
          <a:lstStyle/>
          <a:p>
            <a:endParaRPr lang="en-AU">
              <a:solidFill>
                <a:srgbClr val="000000"/>
              </a:solidFill>
            </a:endParaRPr>
          </a:p>
        </p:txBody>
      </p:sp>
      <p:sp>
        <p:nvSpPr>
          <p:cNvPr id="90" name="Text Box 80"/>
          <p:cNvSpPr txBox="1">
            <a:spLocks noChangeArrowheads="1"/>
          </p:cNvSpPr>
          <p:nvPr/>
        </p:nvSpPr>
        <p:spPr bwMode="auto">
          <a:xfrm>
            <a:off x="5760665" y="4158035"/>
            <a:ext cx="752946" cy="369332"/>
          </a:xfrm>
          <a:prstGeom prst="rect">
            <a:avLst/>
          </a:prstGeom>
          <a:noFill/>
          <a:ln w="9525">
            <a:noFill/>
            <a:miter lim="800000"/>
            <a:headEnd/>
            <a:tailEnd/>
          </a:ln>
          <a:effectLst/>
        </p:spPr>
        <p:txBody>
          <a:bodyPr wrap="square">
            <a:spAutoFit/>
          </a:bodyPr>
          <a:lstStyle/>
          <a:p>
            <a:r>
              <a:rPr lang="en-AU" i="1" dirty="0">
                <a:solidFill>
                  <a:srgbClr val="FF0000"/>
                </a:solidFill>
              </a:rPr>
              <a:t>Q</a:t>
            </a:r>
          </a:p>
        </p:txBody>
      </p:sp>
      <p:sp>
        <p:nvSpPr>
          <p:cNvPr id="91" name="Text Box 82"/>
          <p:cNvSpPr txBox="1">
            <a:spLocks noChangeArrowheads="1"/>
          </p:cNvSpPr>
          <p:nvPr/>
        </p:nvSpPr>
        <p:spPr bwMode="auto">
          <a:xfrm>
            <a:off x="6581008" y="4860704"/>
            <a:ext cx="877888" cy="366712"/>
          </a:xfrm>
          <a:prstGeom prst="rect">
            <a:avLst/>
          </a:prstGeom>
          <a:noFill/>
          <a:ln w="9525">
            <a:noFill/>
            <a:miter lim="800000"/>
            <a:headEnd/>
            <a:tailEnd/>
          </a:ln>
          <a:effectLst/>
        </p:spPr>
        <p:txBody>
          <a:bodyPr>
            <a:spAutoFit/>
          </a:bodyPr>
          <a:lstStyle/>
          <a:p>
            <a:r>
              <a:rPr lang="en-AU" i="1" dirty="0">
                <a:solidFill>
                  <a:srgbClr val="FF0000"/>
                </a:solidFill>
              </a:rPr>
              <a:t>Q</a:t>
            </a:r>
            <a:r>
              <a:rPr lang="en-AU" baseline="-25000" dirty="0">
                <a:solidFill>
                  <a:srgbClr val="FF0000"/>
                </a:solidFill>
              </a:rPr>
              <a:t>COND</a:t>
            </a:r>
            <a:endParaRPr lang="en-AU" dirty="0">
              <a:solidFill>
                <a:srgbClr val="FF0000"/>
              </a:solidFill>
            </a:endParaRPr>
          </a:p>
        </p:txBody>
      </p:sp>
      <p:sp>
        <p:nvSpPr>
          <p:cNvPr id="92" name="Text Box 84"/>
          <p:cNvSpPr txBox="1">
            <a:spLocks noChangeArrowheads="1"/>
          </p:cNvSpPr>
          <p:nvPr/>
        </p:nvSpPr>
        <p:spPr bwMode="auto">
          <a:xfrm>
            <a:off x="6092741" y="4589509"/>
            <a:ext cx="564193" cy="307777"/>
          </a:xfrm>
          <a:prstGeom prst="rect">
            <a:avLst/>
          </a:prstGeom>
          <a:noFill/>
          <a:ln w="9525">
            <a:noFill/>
            <a:miter lim="800000"/>
            <a:headEnd/>
            <a:tailEnd/>
          </a:ln>
          <a:effectLst/>
        </p:spPr>
        <p:txBody>
          <a:bodyPr wrap="none">
            <a:spAutoFit/>
          </a:bodyPr>
          <a:lstStyle/>
          <a:p>
            <a:r>
              <a:rPr lang="en-AU" sz="1400" dirty="0" err="1">
                <a:solidFill>
                  <a:srgbClr val="FF0000"/>
                </a:solidFill>
              </a:rPr>
              <a:t>EVAP</a:t>
            </a:r>
            <a:endParaRPr lang="en-AU" sz="1400" dirty="0">
              <a:solidFill>
                <a:srgbClr val="FF0000"/>
              </a:solidFill>
            </a:endParaRPr>
          </a:p>
        </p:txBody>
      </p:sp>
      <p:sp>
        <p:nvSpPr>
          <p:cNvPr id="93" name="Text Box 85"/>
          <p:cNvSpPr txBox="1">
            <a:spLocks noChangeArrowheads="1"/>
          </p:cNvSpPr>
          <p:nvPr/>
        </p:nvSpPr>
        <p:spPr bwMode="auto">
          <a:xfrm>
            <a:off x="2419599" y="1796255"/>
            <a:ext cx="300082" cy="369332"/>
          </a:xfrm>
          <a:prstGeom prst="rect">
            <a:avLst/>
          </a:prstGeom>
          <a:noFill/>
          <a:ln w="9525">
            <a:noFill/>
            <a:miter lim="800000"/>
            <a:headEnd/>
            <a:tailEnd/>
          </a:ln>
          <a:effectLst/>
        </p:spPr>
        <p:txBody>
          <a:bodyPr wrap="none">
            <a:spAutoFit/>
          </a:bodyPr>
          <a:lstStyle/>
          <a:p>
            <a:r>
              <a:rPr lang="en-AU">
                <a:solidFill>
                  <a:srgbClr val="000000"/>
                </a:solidFill>
              </a:rPr>
              <a:t>+</a:t>
            </a:r>
          </a:p>
        </p:txBody>
      </p:sp>
      <p:sp>
        <p:nvSpPr>
          <p:cNvPr id="94" name="Text Box 86"/>
          <p:cNvSpPr txBox="1">
            <a:spLocks noChangeArrowheads="1"/>
          </p:cNvSpPr>
          <p:nvPr/>
        </p:nvSpPr>
        <p:spPr bwMode="auto">
          <a:xfrm>
            <a:off x="4655592" y="3428306"/>
            <a:ext cx="300082" cy="369332"/>
          </a:xfrm>
          <a:prstGeom prst="rect">
            <a:avLst/>
          </a:prstGeom>
          <a:noFill/>
          <a:ln w="9525">
            <a:noFill/>
            <a:miter lim="800000"/>
            <a:headEnd/>
            <a:tailEnd/>
          </a:ln>
          <a:effectLst/>
        </p:spPr>
        <p:txBody>
          <a:bodyPr wrap="none">
            <a:spAutoFit/>
          </a:bodyPr>
          <a:lstStyle/>
          <a:p>
            <a:r>
              <a:rPr lang="en-AU">
                <a:solidFill>
                  <a:srgbClr val="000000"/>
                </a:solidFill>
              </a:rPr>
              <a:t>+</a:t>
            </a:r>
          </a:p>
        </p:txBody>
      </p:sp>
      <p:sp>
        <p:nvSpPr>
          <p:cNvPr id="95" name="Text Box 87"/>
          <p:cNvSpPr txBox="1">
            <a:spLocks noChangeArrowheads="1"/>
          </p:cNvSpPr>
          <p:nvPr/>
        </p:nvSpPr>
        <p:spPr bwMode="auto">
          <a:xfrm>
            <a:off x="5206590" y="3876323"/>
            <a:ext cx="300082" cy="369332"/>
          </a:xfrm>
          <a:prstGeom prst="rect">
            <a:avLst/>
          </a:prstGeom>
          <a:noFill/>
          <a:ln w="9525">
            <a:noFill/>
            <a:miter lim="800000"/>
            <a:headEnd/>
            <a:tailEnd/>
          </a:ln>
          <a:effectLst/>
        </p:spPr>
        <p:txBody>
          <a:bodyPr wrap="none">
            <a:spAutoFit/>
          </a:bodyPr>
          <a:lstStyle/>
          <a:p>
            <a:r>
              <a:rPr lang="en-AU" dirty="0">
                <a:solidFill>
                  <a:srgbClr val="000000"/>
                </a:solidFill>
              </a:rPr>
              <a:t>+</a:t>
            </a:r>
          </a:p>
        </p:txBody>
      </p:sp>
      <p:sp>
        <p:nvSpPr>
          <p:cNvPr id="96" name="Text Box 88"/>
          <p:cNvSpPr txBox="1">
            <a:spLocks noChangeArrowheads="1"/>
          </p:cNvSpPr>
          <p:nvPr/>
        </p:nvSpPr>
        <p:spPr bwMode="auto">
          <a:xfrm>
            <a:off x="6522841" y="4716812"/>
            <a:ext cx="300082" cy="369332"/>
          </a:xfrm>
          <a:prstGeom prst="rect">
            <a:avLst/>
          </a:prstGeom>
          <a:noFill/>
          <a:ln w="9525">
            <a:noFill/>
            <a:miter lim="800000"/>
            <a:headEnd/>
            <a:tailEnd/>
          </a:ln>
          <a:effectLst/>
        </p:spPr>
        <p:txBody>
          <a:bodyPr wrap="none">
            <a:spAutoFit/>
          </a:bodyPr>
          <a:lstStyle/>
          <a:p>
            <a:r>
              <a:rPr lang="en-AU" dirty="0">
                <a:solidFill>
                  <a:srgbClr val="000000"/>
                </a:solidFill>
              </a:rPr>
              <a:t>+</a:t>
            </a:r>
          </a:p>
        </p:txBody>
      </p:sp>
      <p:sp>
        <p:nvSpPr>
          <p:cNvPr id="97" name="Text Box 91"/>
          <p:cNvSpPr txBox="1">
            <a:spLocks noChangeArrowheads="1"/>
          </p:cNvSpPr>
          <p:nvPr/>
        </p:nvSpPr>
        <p:spPr bwMode="auto">
          <a:xfrm>
            <a:off x="2970262" y="2125811"/>
            <a:ext cx="300082" cy="369332"/>
          </a:xfrm>
          <a:prstGeom prst="rect">
            <a:avLst/>
          </a:prstGeom>
          <a:noFill/>
          <a:ln w="9525">
            <a:noFill/>
            <a:miter lim="800000"/>
            <a:headEnd/>
            <a:tailEnd/>
          </a:ln>
          <a:effectLst/>
        </p:spPr>
        <p:txBody>
          <a:bodyPr wrap="none">
            <a:spAutoFit/>
          </a:bodyPr>
          <a:lstStyle/>
          <a:p>
            <a:r>
              <a:rPr lang="en-AU">
                <a:solidFill>
                  <a:srgbClr val="000000"/>
                </a:solidFill>
              </a:rPr>
              <a:t>+</a:t>
            </a:r>
          </a:p>
        </p:txBody>
      </p:sp>
      <p:sp>
        <p:nvSpPr>
          <p:cNvPr id="98" name="Text Box 92"/>
          <p:cNvSpPr txBox="1">
            <a:spLocks noChangeArrowheads="1"/>
          </p:cNvSpPr>
          <p:nvPr/>
        </p:nvSpPr>
        <p:spPr bwMode="auto">
          <a:xfrm rot="2227485">
            <a:off x="4029673" y="2996014"/>
            <a:ext cx="300082" cy="369332"/>
          </a:xfrm>
          <a:prstGeom prst="rect">
            <a:avLst/>
          </a:prstGeom>
          <a:noFill/>
          <a:ln w="9525">
            <a:noFill/>
            <a:miter lim="800000"/>
            <a:headEnd/>
            <a:tailEnd/>
          </a:ln>
          <a:effectLst/>
        </p:spPr>
        <p:txBody>
          <a:bodyPr wrap="none">
            <a:spAutoFit/>
          </a:bodyPr>
          <a:lstStyle/>
          <a:p>
            <a:r>
              <a:rPr lang="en-AU" dirty="0">
                <a:solidFill>
                  <a:srgbClr val="000000"/>
                </a:solidFill>
              </a:rPr>
              <a:t>=</a:t>
            </a:r>
          </a:p>
        </p:txBody>
      </p:sp>
      <p:sp>
        <p:nvSpPr>
          <p:cNvPr id="102" name="Text Box 74"/>
          <p:cNvSpPr txBox="1">
            <a:spLocks noChangeArrowheads="1"/>
          </p:cNvSpPr>
          <p:nvPr/>
        </p:nvSpPr>
        <p:spPr bwMode="auto">
          <a:xfrm>
            <a:off x="3173523" y="2516595"/>
            <a:ext cx="431800" cy="366713"/>
          </a:xfrm>
          <a:prstGeom prst="rect">
            <a:avLst/>
          </a:prstGeom>
          <a:noFill/>
          <a:ln w="9525">
            <a:noFill/>
            <a:miter lim="800000"/>
            <a:headEnd/>
            <a:tailEnd/>
          </a:ln>
          <a:effectLst/>
        </p:spPr>
        <p:txBody>
          <a:bodyPr>
            <a:spAutoFit/>
          </a:bodyPr>
          <a:lstStyle/>
          <a:p>
            <a:r>
              <a:rPr lang="en-AU" dirty="0">
                <a:solidFill>
                  <a:srgbClr val="C00000"/>
                </a:solidFill>
              </a:rPr>
              <a:t> </a:t>
            </a:r>
            <a:r>
              <a:rPr lang="en-AU" i="1" dirty="0">
                <a:solidFill>
                  <a:srgbClr val="C00000"/>
                </a:solidFill>
              </a:rPr>
              <a:t>J</a:t>
            </a:r>
          </a:p>
        </p:txBody>
      </p:sp>
      <p:sp>
        <p:nvSpPr>
          <p:cNvPr id="103" name="Text Box 95"/>
          <p:cNvSpPr txBox="1">
            <a:spLocks noChangeArrowheads="1"/>
          </p:cNvSpPr>
          <p:nvPr/>
        </p:nvSpPr>
        <p:spPr bwMode="auto">
          <a:xfrm>
            <a:off x="2517821" y="2524026"/>
            <a:ext cx="413255" cy="369332"/>
          </a:xfrm>
          <a:prstGeom prst="rect">
            <a:avLst/>
          </a:prstGeom>
          <a:noFill/>
          <a:ln w="9525">
            <a:noFill/>
            <a:miter lim="800000"/>
            <a:headEnd/>
            <a:tailEnd/>
          </a:ln>
          <a:effectLst/>
        </p:spPr>
        <p:txBody>
          <a:bodyPr wrap="none">
            <a:spAutoFit/>
          </a:bodyPr>
          <a:lstStyle/>
          <a:p>
            <a:r>
              <a:rPr lang="en-AU" i="1" dirty="0" err="1">
                <a:solidFill>
                  <a:srgbClr val="993300"/>
                </a:solidFill>
              </a:rPr>
              <a:t>J</a:t>
            </a:r>
            <a:r>
              <a:rPr lang="en-AU" baseline="-25000" dirty="0" err="1">
                <a:solidFill>
                  <a:srgbClr val="993300"/>
                </a:solidFill>
              </a:rPr>
              <a:t>X,I</a:t>
            </a:r>
            <a:endParaRPr lang="en-AU" dirty="0">
              <a:solidFill>
                <a:srgbClr val="993300"/>
              </a:solidFill>
            </a:endParaRPr>
          </a:p>
        </p:txBody>
      </p:sp>
      <p:sp>
        <p:nvSpPr>
          <p:cNvPr id="104" name="Text Box 96"/>
          <p:cNvSpPr txBox="1">
            <a:spLocks noChangeArrowheads="1"/>
          </p:cNvSpPr>
          <p:nvPr/>
        </p:nvSpPr>
        <p:spPr bwMode="auto">
          <a:xfrm>
            <a:off x="6004905" y="2517853"/>
            <a:ext cx="469359" cy="369332"/>
          </a:xfrm>
          <a:prstGeom prst="rect">
            <a:avLst/>
          </a:prstGeom>
          <a:noFill/>
          <a:ln w="9525">
            <a:noFill/>
            <a:miter lim="800000"/>
            <a:headEnd/>
            <a:tailEnd/>
          </a:ln>
          <a:effectLst/>
        </p:spPr>
        <p:txBody>
          <a:bodyPr wrap="none">
            <a:spAutoFit/>
          </a:bodyPr>
          <a:lstStyle/>
          <a:p>
            <a:r>
              <a:rPr lang="en-AU" i="1" dirty="0" err="1">
                <a:solidFill>
                  <a:srgbClr val="993300"/>
                </a:solidFill>
              </a:rPr>
              <a:t>J</a:t>
            </a:r>
            <a:r>
              <a:rPr lang="en-AU" baseline="-25000" dirty="0" err="1">
                <a:solidFill>
                  <a:srgbClr val="993300"/>
                </a:solidFill>
              </a:rPr>
              <a:t>X,P</a:t>
            </a:r>
            <a:endParaRPr lang="en-AU" dirty="0">
              <a:solidFill>
                <a:srgbClr val="993300"/>
              </a:solidFill>
            </a:endParaRPr>
          </a:p>
        </p:txBody>
      </p:sp>
      <p:sp>
        <p:nvSpPr>
          <p:cNvPr id="105" name="Text Box 98"/>
          <p:cNvSpPr txBox="1">
            <a:spLocks noChangeArrowheads="1"/>
          </p:cNvSpPr>
          <p:nvPr/>
        </p:nvSpPr>
        <p:spPr bwMode="auto">
          <a:xfrm>
            <a:off x="4087925" y="2516594"/>
            <a:ext cx="472565" cy="369332"/>
          </a:xfrm>
          <a:prstGeom prst="rect">
            <a:avLst/>
          </a:prstGeom>
          <a:noFill/>
          <a:ln w="9525">
            <a:noFill/>
            <a:miter lim="800000"/>
            <a:headEnd/>
            <a:tailEnd/>
          </a:ln>
          <a:effectLst/>
        </p:spPr>
        <p:txBody>
          <a:bodyPr wrap="none">
            <a:spAutoFit/>
          </a:bodyPr>
          <a:lstStyle/>
          <a:p>
            <a:r>
              <a:rPr lang="en-AU" i="1" dirty="0" err="1">
                <a:solidFill>
                  <a:srgbClr val="993300"/>
                </a:solidFill>
              </a:rPr>
              <a:t>J</a:t>
            </a:r>
            <a:r>
              <a:rPr lang="en-AU" baseline="-25000" dirty="0" err="1">
                <a:solidFill>
                  <a:srgbClr val="993300"/>
                </a:solidFill>
              </a:rPr>
              <a:t>X,G</a:t>
            </a:r>
            <a:endParaRPr lang="en-AU" dirty="0">
              <a:solidFill>
                <a:srgbClr val="993300"/>
              </a:solidFill>
            </a:endParaRPr>
          </a:p>
        </p:txBody>
      </p:sp>
      <p:sp>
        <p:nvSpPr>
          <p:cNvPr id="106" name="Text Box 99"/>
          <p:cNvSpPr txBox="1">
            <a:spLocks noChangeArrowheads="1"/>
          </p:cNvSpPr>
          <p:nvPr/>
        </p:nvSpPr>
        <p:spPr bwMode="auto">
          <a:xfrm>
            <a:off x="4735625" y="2516594"/>
            <a:ext cx="458139" cy="369332"/>
          </a:xfrm>
          <a:prstGeom prst="rect">
            <a:avLst/>
          </a:prstGeom>
          <a:noFill/>
          <a:ln w="9525">
            <a:noFill/>
            <a:miter lim="800000"/>
            <a:headEnd/>
            <a:tailEnd/>
          </a:ln>
          <a:effectLst/>
        </p:spPr>
        <p:txBody>
          <a:bodyPr wrap="none">
            <a:spAutoFit/>
          </a:bodyPr>
          <a:lstStyle/>
          <a:p>
            <a:r>
              <a:rPr lang="en-AU" i="1" dirty="0" err="1">
                <a:solidFill>
                  <a:srgbClr val="993300"/>
                </a:solidFill>
              </a:rPr>
              <a:t>J</a:t>
            </a:r>
            <a:r>
              <a:rPr lang="en-AU" baseline="-25000" dirty="0" err="1">
                <a:solidFill>
                  <a:srgbClr val="993300"/>
                </a:solidFill>
              </a:rPr>
              <a:t>X,R</a:t>
            </a:r>
            <a:endParaRPr lang="en-AU" dirty="0">
              <a:solidFill>
                <a:srgbClr val="993300"/>
              </a:solidFill>
            </a:endParaRPr>
          </a:p>
        </p:txBody>
      </p:sp>
      <p:sp>
        <p:nvSpPr>
          <p:cNvPr id="107" name="Text Box 100"/>
          <p:cNvSpPr txBox="1">
            <a:spLocks noChangeArrowheads="1"/>
          </p:cNvSpPr>
          <p:nvPr/>
        </p:nvSpPr>
        <p:spPr bwMode="auto">
          <a:xfrm>
            <a:off x="5451097" y="2516594"/>
            <a:ext cx="445315" cy="369332"/>
          </a:xfrm>
          <a:prstGeom prst="rect">
            <a:avLst/>
          </a:prstGeom>
          <a:noFill/>
          <a:ln w="9525">
            <a:noFill/>
            <a:miter lim="800000"/>
            <a:headEnd/>
            <a:tailEnd/>
          </a:ln>
          <a:effectLst/>
        </p:spPr>
        <p:txBody>
          <a:bodyPr wrap="none">
            <a:spAutoFit/>
          </a:bodyPr>
          <a:lstStyle/>
          <a:p>
            <a:r>
              <a:rPr lang="en-AU" i="1" dirty="0" err="1">
                <a:solidFill>
                  <a:srgbClr val="993300"/>
                </a:solidFill>
              </a:rPr>
              <a:t>J</a:t>
            </a:r>
            <a:r>
              <a:rPr lang="en-AU" baseline="-25000" dirty="0" err="1">
                <a:solidFill>
                  <a:srgbClr val="993300"/>
                </a:solidFill>
              </a:rPr>
              <a:t>X,S</a:t>
            </a:r>
            <a:endParaRPr lang="en-AU" dirty="0">
              <a:solidFill>
                <a:srgbClr val="993300"/>
              </a:solidFill>
            </a:endParaRPr>
          </a:p>
        </p:txBody>
      </p:sp>
      <p:sp>
        <p:nvSpPr>
          <p:cNvPr id="108" name="Text Box 107"/>
          <p:cNvSpPr txBox="1">
            <a:spLocks noChangeArrowheads="1"/>
          </p:cNvSpPr>
          <p:nvPr/>
        </p:nvSpPr>
        <p:spPr bwMode="auto">
          <a:xfrm>
            <a:off x="3870435" y="2510244"/>
            <a:ext cx="300082" cy="369332"/>
          </a:xfrm>
          <a:prstGeom prst="rect">
            <a:avLst/>
          </a:prstGeom>
          <a:noFill/>
          <a:ln w="9525">
            <a:noFill/>
            <a:miter lim="800000"/>
            <a:headEnd/>
            <a:tailEnd/>
          </a:ln>
          <a:effectLst/>
        </p:spPr>
        <p:txBody>
          <a:bodyPr wrap="none">
            <a:spAutoFit/>
          </a:bodyPr>
          <a:lstStyle/>
          <a:p>
            <a:r>
              <a:rPr lang="en-AU">
                <a:solidFill>
                  <a:srgbClr val="000000"/>
                </a:solidFill>
              </a:rPr>
              <a:t>+</a:t>
            </a:r>
          </a:p>
        </p:txBody>
      </p:sp>
      <p:sp>
        <p:nvSpPr>
          <p:cNvPr id="109" name="Text Box 108"/>
          <p:cNvSpPr txBox="1">
            <a:spLocks noChangeArrowheads="1"/>
          </p:cNvSpPr>
          <p:nvPr/>
        </p:nvSpPr>
        <p:spPr bwMode="auto">
          <a:xfrm>
            <a:off x="4519723" y="2516594"/>
            <a:ext cx="300082" cy="369332"/>
          </a:xfrm>
          <a:prstGeom prst="rect">
            <a:avLst/>
          </a:prstGeom>
          <a:noFill/>
          <a:ln w="9525">
            <a:noFill/>
            <a:miter lim="800000"/>
            <a:headEnd/>
            <a:tailEnd/>
          </a:ln>
          <a:effectLst/>
        </p:spPr>
        <p:txBody>
          <a:bodyPr wrap="none">
            <a:spAutoFit/>
          </a:bodyPr>
          <a:lstStyle/>
          <a:p>
            <a:r>
              <a:rPr lang="en-AU">
                <a:solidFill>
                  <a:srgbClr val="000000"/>
                </a:solidFill>
              </a:rPr>
              <a:t>+</a:t>
            </a:r>
          </a:p>
        </p:txBody>
      </p:sp>
      <p:sp>
        <p:nvSpPr>
          <p:cNvPr id="110" name="Text Box 109"/>
          <p:cNvSpPr txBox="1">
            <a:spLocks noChangeArrowheads="1"/>
          </p:cNvSpPr>
          <p:nvPr/>
        </p:nvSpPr>
        <p:spPr bwMode="auto">
          <a:xfrm>
            <a:off x="5153631" y="2510244"/>
            <a:ext cx="300082" cy="369332"/>
          </a:xfrm>
          <a:prstGeom prst="rect">
            <a:avLst/>
          </a:prstGeom>
          <a:noFill/>
          <a:ln w="9525">
            <a:noFill/>
            <a:miter lim="800000"/>
            <a:headEnd/>
            <a:tailEnd/>
          </a:ln>
          <a:effectLst/>
        </p:spPr>
        <p:txBody>
          <a:bodyPr wrap="none">
            <a:spAutoFit/>
          </a:bodyPr>
          <a:lstStyle/>
          <a:p>
            <a:r>
              <a:rPr lang="en-AU" dirty="0">
                <a:solidFill>
                  <a:srgbClr val="000000"/>
                </a:solidFill>
              </a:rPr>
              <a:t>+</a:t>
            </a:r>
          </a:p>
        </p:txBody>
      </p:sp>
      <p:sp>
        <p:nvSpPr>
          <p:cNvPr id="111" name="Text Box 110"/>
          <p:cNvSpPr txBox="1">
            <a:spLocks noChangeArrowheads="1"/>
          </p:cNvSpPr>
          <p:nvPr/>
        </p:nvSpPr>
        <p:spPr bwMode="auto">
          <a:xfrm>
            <a:off x="5801703" y="2517853"/>
            <a:ext cx="300082" cy="369332"/>
          </a:xfrm>
          <a:prstGeom prst="rect">
            <a:avLst/>
          </a:prstGeom>
          <a:noFill/>
          <a:ln w="9525">
            <a:noFill/>
            <a:miter lim="800000"/>
            <a:headEnd/>
            <a:tailEnd/>
          </a:ln>
          <a:effectLst/>
        </p:spPr>
        <p:txBody>
          <a:bodyPr wrap="none">
            <a:spAutoFit/>
          </a:bodyPr>
          <a:lstStyle/>
          <a:p>
            <a:r>
              <a:rPr lang="en-AU" dirty="0">
                <a:solidFill>
                  <a:srgbClr val="000000"/>
                </a:solidFill>
              </a:rPr>
              <a:t>+</a:t>
            </a:r>
          </a:p>
        </p:txBody>
      </p:sp>
      <p:sp>
        <p:nvSpPr>
          <p:cNvPr id="112" name="Text Box 112"/>
          <p:cNvSpPr txBox="1">
            <a:spLocks noChangeArrowheads="1"/>
          </p:cNvSpPr>
          <p:nvPr/>
        </p:nvSpPr>
        <p:spPr bwMode="auto">
          <a:xfrm>
            <a:off x="2833798" y="2516594"/>
            <a:ext cx="300082" cy="369332"/>
          </a:xfrm>
          <a:prstGeom prst="rect">
            <a:avLst/>
          </a:prstGeom>
          <a:noFill/>
          <a:ln w="9525">
            <a:noFill/>
            <a:miter lim="800000"/>
            <a:headEnd/>
            <a:tailEnd/>
          </a:ln>
          <a:effectLst/>
        </p:spPr>
        <p:txBody>
          <a:bodyPr wrap="none">
            <a:spAutoFit/>
          </a:bodyPr>
          <a:lstStyle/>
          <a:p>
            <a:r>
              <a:rPr lang="en-AU">
                <a:solidFill>
                  <a:srgbClr val="000000"/>
                </a:solidFill>
              </a:rPr>
              <a:t>=</a:t>
            </a:r>
          </a:p>
        </p:txBody>
      </p:sp>
      <p:sp>
        <p:nvSpPr>
          <p:cNvPr id="115" name="Text Box 94"/>
          <p:cNvSpPr txBox="1">
            <a:spLocks noChangeArrowheads="1"/>
          </p:cNvSpPr>
          <p:nvPr/>
        </p:nvSpPr>
        <p:spPr bwMode="auto">
          <a:xfrm>
            <a:off x="3151298" y="1594610"/>
            <a:ext cx="760144" cy="369332"/>
          </a:xfrm>
          <a:prstGeom prst="rect">
            <a:avLst/>
          </a:prstGeom>
          <a:noFill/>
          <a:ln w="9525">
            <a:noFill/>
            <a:miter lim="800000"/>
            <a:headEnd/>
            <a:tailEnd/>
          </a:ln>
          <a:effectLst/>
        </p:spPr>
        <p:txBody>
          <a:bodyPr wrap="none">
            <a:spAutoFit/>
          </a:bodyPr>
          <a:lstStyle/>
          <a:p>
            <a:r>
              <a:rPr lang="en-AU" i="1" dirty="0">
                <a:solidFill>
                  <a:schemeClr val="bg1">
                    <a:lumMod val="50000"/>
                  </a:schemeClr>
                </a:solidFill>
              </a:rPr>
              <a:t>J</a:t>
            </a:r>
            <a:r>
              <a:rPr lang="en-AU" baseline="-25000" dirty="0">
                <a:solidFill>
                  <a:schemeClr val="bg1">
                    <a:lumMod val="50000"/>
                  </a:schemeClr>
                </a:solidFill>
              </a:rPr>
              <a:t>O2,MET</a:t>
            </a:r>
          </a:p>
        </p:txBody>
      </p:sp>
      <p:sp>
        <p:nvSpPr>
          <p:cNvPr id="116" name="Text Box 101"/>
          <p:cNvSpPr txBox="1">
            <a:spLocks noChangeArrowheads="1"/>
          </p:cNvSpPr>
          <p:nvPr/>
        </p:nvSpPr>
        <p:spPr bwMode="auto">
          <a:xfrm>
            <a:off x="3151300" y="3277022"/>
            <a:ext cx="840551" cy="369332"/>
          </a:xfrm>
          <a:prstGeom prst="rect">
            <a:avLst/>
          </a:prstGeom>
          <a:noFill/>
          <a:ln w="9525">
            <a:noFill/>
            <a:miter lim="800000"/>
            <a:headEnd/>
            <a:tailEnd/>
          </a:ln>
          <a:effectLst/>
        </p:spPr>
        <p:txBody>
          <a:bodyPr wrap="none">
            <a:spAutoFit/>
          </a:bodyPr>
          <a:lstStyle/>
          <a:p>
            <a:r>
              <a:rPr lang="en-AU" i="1" dirty="0">
                <a:solidFill>
                  <a:schemeClr val="bg1">
                    <a:lumMod val="50000"/>
                  </a:schemeClr>
                </a:solidFill>
              </a:rPr>
              <a:t>J</a:t>
            </a:r>
            <a:r>
              <a:rPr lang="en-AU" baseline="-25000" dirty="0">
                <a:solidFill>
                  <a:schemeClr val="bg1">
                    <a:lumMod val="50000"/>
                  </a:schemeClr>
                </a:solidFill>
              </a:rPr>
              <a:t>CO2,MET</a:t>
            </a:r>
            <a:endParaRPr lang="en-AU" dirty="0">
              <a:solidFill>
                <a:schemeClr val="bg1">
                  <a:lumMod val="50000"/>
                </a:schemeClr>
              </a:solidFill>
            </a:endParaRPr>
          </a:p>
        </p:txBody>
      </p:sp>
      <p:sp>
        <p:nvSpPr>
          <p:cNvPr id="117" name="Text Box 102"/>
          <p:cNvSpPr txBox="1">
            <a:spLocks noChangeArrowheads="1"/>
          </p:cNvSpPr>
          <p:nvPr/>
        </p:nvSpPr>
        <p:spPr bwMode="auto">
          <a:xfrm>
            <a:off x="3151300" y="3858667"/>
            <a:ext cx="678391" cy="369332"/>
          </a:xfrm>
          <a:prstGeom prst="rect">
            <a:avLst/>
          </a:prstGeom>
          <a:noFill/>
          <a:ln w="9525">
            <a:noFill/>
            <a:miter lim="800000"/>
            <a:headEnd/>
            <a:tailEnd/>
          </a:ln>
          <a:effectLst/>
        </p:spPr>
        <p:txBody>
          <a:bodyPr wrap="none">
            <a:spAutoFit/>
          </a:bodyPr>
          <a:lstStyle/>
          <a:p>
            <a:r>
              <a:rPr lang="en-AU" i="1" dirty="0" err="1">
                <a:solidFill>
                  <a:schemeClr val="bg1">
                    <a:lumMod val="50000"/>
                  </a:schemeClr>
                </a:solidFill>
              </a:rPr>
              <a:t>J</a:t>
            </a:r>
            <a:r>
              <a:rPr lang="en-AU" baseline="-25000" dirty="0" err="1">
                <a:solidFill>
                  <a:schemeClr val="bg1">
                    <a:lumMod val="50000"/>
                  </a:schemeClr>
                </a:solidFill>
              </a:rPr>
              <a:t>N,MET</a:t>
            </a:r>
            <a:endParaRPr lang="en-AU" dirty="0">
              <a:solidFill>
                <a:schemeClr val="bg1">
                  <a:lumMod val="50000"/>
                </a:schemeClr>
              </a:solidFill>
            </a:endParaRPr>
          </a:p>
        </p:txBody>
      </p:sp>
      <p:sp>
        <p:nvSpPr>
          <p:cNvPr id="118" name="Text Box 103"/>
          <p:cNvSpPr txBox="1">
            <a:spLocks noChangeArrowheads="1"/>
          </p:cNvSpPr>
          <p:nvPr/>
        </p:nvSpPr>
        <p:spPr bwMode="auto">
          <a:xfrm>
            <a:off x="3143672" y="4384508"/>
            <a:ext cx="699038" cy="369332"/>
          </a:xfrm>
          <a:prstGeom prst="rect">
            <a:avLst/>
          </a:prstGeom>
          <a:noFill/>
          <a:ln w="9525">
            <a:noFill/>
            <a:miter lim="800000"/>
            <a:headEnd/>
            <a:tailEnd/>
          </a:ln>
          <a:effectLst/>
        </p:spPr>
        <p:txBody>
          <a:bodyPr wrap="none">
            <a:spAutoFit/>
          </a:bodyPr>
          <a:lstStyle/>
          <a:p>
            <a:r>
              <a:rPr lang="en-AU" i="1" dirty="0" err="1">
                <a:solidFill>
                  <a:schemeClr val="bg1">
                    <a:lumMod val="50000"/>
                  </a:schemeClr>
                </a:solidFill>
              </a:rPr>
              <a:t>J</a:t>
            </a:r>
            <a:r>
              <a:rPr lang="en-AU" baseline="-25000" dirty="0" err="1">
                <a:solidFill>
                  <a:srgbClr val="0000FF"/>
                </a:solidFill>
              </a:rPr>
              <a:t>H</a:t>
            </a:r>
            <a:r>
              <a:rPr lang="en-AU" baseline="-25000" dirty="0" err="1">
                <a:solidFill>
                  <a:schemeClr val="bg1">
                    <a:lumMod val="50000"/>
                  </a:schemeClr>
                </a:solidFill>
              </a:rPr>
              <a:t>,MET</a:t>
            </a:r>
            <a:endParaRPr lang="en-AU" dirty="0">
              <a:solidFill>
                <a:schemeClr val="bg1">
                  <a:lumMod val="50000"/>
                </a:schemeClr>
              </a:solidFill>
            </a:endParaRPr>
          </a:p>
        </p:txBody>
      </p:sp>
      <p:sp>
        <p:nvSpPr>
          <p:cNvPr id="119" name="Text Box 104"/>
          <p:cNvSpPr txBox="1">
            <a:spLocks noChangeArrowheads="1"/>
          </p:cNvSpPr>
          <p:nvPr/>
        </p:nvSpPr>
        <p:spPr bwMode="auto">
          <a:xfrm>
            <a:off x="3194160" y="1883535"/>
            <a:ext cx="300082" cy="369332"/>
          </a:xfrm>
          <a:prstGeom prst="rect">
            <a:avLst/>
          </a:prstGeom>
          <a:noFill/>
          <a:ln w="9525">
            <a:noFill/>
            <a:miter lim="800000"/>
            <a:headEnd/>
            <a:tailEnd/>
          </a:ln>
          <a:effectLst/>
        </p:spPr>
        <p:txBody>
          <a:bodyPr wrap="none">
            <a:spAutoFit/>
          </a:bodyPr>
          <a:lstStyle/>
          <a:p>
            <a:r>
              <a:rPr lang="en-AU">
                <a:solidFill>
                  <a:srgbClr val="000000"/>
                </a:solidFill>
              </a:rPr>
              <a:t>+</a:t>
            </a:r>
          </a:p>
        </p:txBody>
      </p:sp>
      <p:sp>
        <p:nvSpPr>
          <p:cNvPr id="120" name="Text Box 105"/>
          <p:cNvSpPr txBox="1">
            <a:spLocks noChangeArrowheads="1"/>
          </p:cNvSpPr>
          <p:nvPr/>
        </p:nvSpPr>
        <p:spPr bwMode="auto">
          <a:xfrm>
            <a:off x="3194160" y="3564409"/>
            <a:ext cx="300082" cy="369332"/>
          </a:xfrm>
          <a:prstGeom prst="rect">
            <a:avLst/>
          </a:prstGeom>
          <a:noFill/>
          <a:ln w="9525">
            <a:noFill/>
            <a:miter lim="800000"/>
            <a:headEnd/>
            <a:tailEnd/>
          </a:ln>
          <a:effectLst/>
        </p:spPr>
        <p:txBody>
          <a:bodyPr wrap="none">
            <a:spAutoFit/>
          </a:bodyPr>
          <a:lstStyle/>
          <a:p>
            <a:r>
              <a:rPr lang="en-AU" dirty="0">
                <a:solidFill>
                  <a:srgbClr val="000000"/>
                </a:solidFill>
              </a:rPr>
              <a:t>+</a:t>
            </a:r>
          </a:p>
        </p:txBody>
      </p:sp>
      <p:sp>
        <p:nvSpPr>
          <p:cNvPr id="122" name="Text Box 113"/>
          <p:cNvSpPr txBox="1">
            <a:spLocks noChangeArrowheads="1"/>
          </p:cNvSpPr>
          <p:nvPr/>
        </p:nvSpPr>
        <p:spPr bwMode="auto">
          <a:xfrm rot="5400000">
            <a:off x="3185407" y="2968075"/>
            <a:ext cx="300082" cy="369332"/>
          </a:xfrm>
          <a:prstGeom prst="rect">
            <a:avLst/>
          </a:prstGeom>
          <a:noFill/>
          <a:ln w="9525">
            <a:noFill/>
            <a:miter lim="800000"/>
            <a:headEnd/>
            <a:tailEnd/>
          </a:ln>
          <a:effectLst/>
        </p:spPr>
        <p:txBody>
          <a:bodyPr wrap="none">
            <a:spAutoFit/>
          </a:bodyPr>
          <a:lstStyle/>
          <a:p>
            <a:r>
              <a:rPr lang="en-AU">
                <a:solidFill>
                  <a:srgbClr val="000000"/>
                </a:solidFill>
              </a:rPr>
              <a:t>=</a:t>
            </a:r>
          </a:p>
        </p:txBody>
      </p:sp>
      <p:sp>
        <p:nvSpPr>
          <p:cNvPr id="123" name="Freeform 114"/>
          <p:cNvSpPr>
            <a:spLocks/>
          </p:cNvSpPr>
          <p:nvPr/>
        </p:nvSpPr>
        <p:spPr bwMode="auto">
          <a:xfrm>
            <a:off x="3785481" y="4131007"/>
            <a:ext cx="417995" cy="378115"/>
          </a:xfrm>
          <a:custGeom>
            <a:avLst/>
            <a:gdLst/>
            <a:ahLst/>
            <a:cxnLst>
              <a:cxn ang="0">
                <a:pos x="0" y="0"/>
              </a:cxn>
              <a:cxn ang="0">
                <a:pos x="544" y="46"/>
              </a:cxn>
              <a:cxn ang="0">
                <a:pos x="726" y="182"/>
              </a:cxn>
            </a:cxnLst>
            <a:rect l="0" t="0" r="r" b="b"/>
            <a:pathLst>
              <a:path w="726" h="182">
                <a:moveTo>
                  <a:pt x="0" y="0"/>
                </a:moveTo>
                <a:cubicBezTo>
                  <a:pt x="211" y="8"/>
                  <a:pt x="423" y="16"/>
                  <a:pt x="544" y="46"/>
                </a:cubicBezTo>
                <a:cubicBezTo>
                  <a:pt x="665" y="76"/>
                  <a:pt x="695" y="129"/>
                  <a:pt x="726" y="182"/>
                </a:cubicBezTo>
              </a:path>
            </a:pathLst>
          </a:custGeom>
          <a:noFill/>
          <a:ln w="9525">
            <a:solidFill>
              <a:schemeClr val="tx1"/>
            </a:solidFill>
            <a:round/>
            <a:headEnd type="none" w="med" len="med"/>
            <a:tailEnd type="triangle" w="med" len="med"/>
          </a:ln>
          <a:effectLst/>
        </p:spPr>
        <p:txBody>
          <a:bodyPr/>
          <a:lstStyle/>
          <a:p>
            <a:endParaRPr lang="en-AU">
              <a:solidFill>
                <a:srgbClr val="000000"/>
              </a:solidFill>
            </a:endParaRPr>
          </a:p>
        </p:txBody>
      </p:sp>
      <p:grpSp>
        <p:nvGrpSpPr>
          <p:cNvPr id="126" name="Group 187"/>
          <p:cNvGrpSpPr/>
          <p:nvPr/>
        </p:nvGrpSpPr>
        <p:grpSpPr>
          <a:xfrm>
            <a:off x="2539881" y="4357166"/>
            <a:ext cx="3465051" cy="390480"/>
            <a:chOff x="2175959" y="4447248"/>
            <a:chExt cx="3465051" cy="390480"/>
          </a:xfrm>
        </p:grpSpPr>
        <p:sp>
          <p:nvSpPr>
            <p:cNvPr id="127" name="Text Box 81"/>
            <p:cNvSpPr txBox="1">
              <a:spLocks noChangeArrowheads="1"/>
            </p:cNvSpPr>
            <p:nvPr/>
          </p:nvSpPr>
          <p:spPr bwMode="auto">
            <a:xfrm>
              <a:off x="5209210" y="4471015"/>
              <a:ext cx="431800" cy="366713"/>
            </a:xfrm>
            <a:prstGeom prst="rect">
              <a:avLst/>
            </a:prstGeom>
            <a:noFill/>
            <a:ln w="9525">
              <a:noFill/>
              <a:miter lim="800000"/>
              <a:headEnd/>
              <a:tailEnd/>
            </a:ln>
            <a:effectLst/>
          </p:spPr>
          <p:txBody>
            <a:bodyPr>
              <a:spAutoFit/>
            </a:bodyPr>
            <a:lstStyle/>
            <a:p>
              <a:r>
                <a:rPr lang="en-AU" dirty="0">
                  <a:solidFill>
                    <a:srgbClr val="000000"/>
                  </a:solidFill>
                </a:rPr>
                <a:t> </a:t>
              </a:r>
              <a:r>
                <a:rPr lang="en-AU" i="1" dirty="0">
                  <a:solidFill>
                    <a:srgbClr val="0000FF"/>
                  </a:solidFill>
                </a:rPr>
                <a:t>J</a:t>
              </a:r>
            </a:p>
          </p:txBody>
        </p:sp>
        <p:sp>
          <p:nvSpPr>
            <p:cNvPr id="128" name="Text Box 118"/>
            <p:cNvSpPr txBox="1">
              <a:spLocks noChangeArrowheads="1"/>
            </p:cNvSpPr>
            <p:nvPr/>
          </p:nvSpPr>
          <p:spPr bwMode="auto">
            <a:xfrm>
              <a:off x="4031896" y="4455186"/>
              <a:ext cx="487634" cy="369332"/>
            </a:xfrm>
            <a:prstGeom prst="rect">
              <a:avLst/>
            </a:prstGeom>
            <a:noFill/>
            <a:ln w="9525">
              <a:noFill/>
              <a:miter lim="800000"/>
              <a:headEnd/>
              <a:tailEnd/>
            </a:ln>
            <a:effectLst/>
          </p:spPr>
          <p:txBody>
            <a:bodyPr wrap="none">
              <a:spAutoFit/>
            </a:bodyPr>
            <a:lstStyle/>
            <a:p>
              <a:r>
                <a:rPr lang="en-AU" i="1" dirty="0" err="1">
                  <a:solidFill>
                    <a:srgbClr val="0000FF"/>
                  </a:solidFill>
                </a:rPr>
                <a:t>J</a:t>
              </a:r>
              <a:r>
                <a:rPr lang="en-AU" baseline="-25000" dirty="0" err="1">
                  <a:solidFill>
                    <a:srgbClr val="0000FF"/>
                  </a:solidFill>
                </a:rPr>
                <a:t>H,P</a:t>
              </a:r>
              <a:endParaRPr lang="en-AU" dirty="0">
                <a:solidFill>
                  <a:srgbClr val="0000FF"/>
                </a:solidFill>
              </a:endParaRPr>
            </a:p>
          </p:txBody>
        </p:sp>
        <p:sp>
          <p:nvSpPr>
            <p:cNvPr id="129" name="Text Box 119"/>
            <p:cNvSpPr txBox="1">
              <a:spLocks noChangeArrowheads="1"/>
            </p:cNvSpPr>
            <p:nvPr/>
          </p:nvSpPr>
          <p:spPr bwMode="auto">
            <a:xfrm>
              <a:off x="2175959" y="4447248"/>
              <a:ext cx="431528" cy="369332"/>
            </a:xfrm>
            <a:prstGeom prst="rect">
              <a:avLst/>
            </a:prstGeom>
            <a:noFill/>
            <a:ln w="9525">
              <a:noFill/>
              <a:miter lim="800000"/>
              <a:headEnd/>
              <a:tailEnd/>
            </a:ln>
            <a:effectLst/>
          </p:spPr>
          <p:txBody>
            <a:bodyPr wrap="none">
              <a:spAutoFit/>
            </a:bodyPr>
            <a:lstStyle/>
            <a:p>
              <a:r>
                <a:rPr lang="en-AU" i="1" dirty="0" err="1">
                  <a:solidFill>
                    <a:srgbClr val="0000FF"/>
                  </a:solidFill>
                </a:rPr>
                <a:t>J</a:t>
              </a:r>
              <a:r>
                <a:rPr lang="en-AU" baseline="-25000" dirty="0" err="1">
                  <a:solidFill>
                    <a:srgbClr val="0000FF"/>
                  </a:solidFill>
                </a:rPr>
                <a:t>H,I</a:t>
              </a:r>
              <a:endParaRPr lang="en-AU" dirty="0">
                <a:solidFill>
                  <a:srgbClr val="0000FF"/>
                </a:solidFill>
              </a:endParaRPr>
            </a:p>
          </p:txBody>
        </p:sp>
        <p:sp>
          <p:nvSpPr>
            <p:cNvPr id="130" name="Text Box 120"/>
            <p:cNvSpPr txBox="1">
              <a:spLocks noChangeArrowheads="1"/>
            </p:cNvSpPr>
            <p:nvPr/>
          </p:nvSpPr>
          <p:spPr bwMode="auto">
            <a:xfrm>
              <a:off x="3865533" y="4463124"/>
              <a:ext cx="300082" cy="369332"/>
            </a:xfrm>
            <a:prstGeom prst="rect">
              <a:avLst/>
            </a:prstGeom>
            <a:noFill/>
            <a:ln w="9525">
              <a:noFill/>
              <a:miter lim="800000"/>
              <a:headEnd/>
              <a:tailEnd/>
            </a:ln>
            <a:effectLst/>
          </p:spPr>
          <p:txBody>
            <a:bodyPr wrap="none">
              <a:spAutoFit/>
            </a:bodyPr>
            <a:lstStyle/>
            <a:p>
              <a:r>
                <a:rPr lang="en-AU" dirty="0">
                  <a:solidFill>
                    <a:srgbClr val="000000">
                      <a:lumMod val="60000"/>
                      <a:lumOff val="40000"/>
                    </a:srgbClr>
                  </a:solidFill>
                </a:rPr>
                <a:t>+</a:t>
              </a:r>
            </a:p>
          </p:txBody>
        </p:sp>
        <p:sp>
          <p:nvSpPr>
            <p:cNvPr id="131" name="Text Box 121"/>
            <p:cNvSpPr txBox="1">
              <a:spLocks noChangeArrowheads="1"/>
            </p:cNvSpPr>
            <p:nvPr/>
          </p:nvSpPr>
          <p:spPr bwMode="auto">
            <a:xfrm>
              <a:off x="3319849" y="4455186"/>
              <a:ext cx="300038" cy="369888"/>
            </a:xfrm>
            <a:prstGeom prst="rect">
              <a:avLst/>
            </a:prstGeom>
            <a:noFill/>
            <a:ln w="9525">
              <a:noFill/>
              <a:miter lim="800000"/>
              <a:headEnd/>
              <a:tailEnd/>
            </a:ln>
            <a:effectLst/>
          </p:spPr>
          <p:txBody>
            <a:bodyPr wrap="none">
              <a:spAutoFit/>
            </a:bodyPr>
            <a:lstStyle/>
            <a:p>
              <a:r>
                <a:rPr lang="en-AU" dirty="0">
                  <a:solidFill>
                    <a:srgbClr val="000000">
                      <a:lumMod val="60000"/>
                      <a:lumOff val="40000"/>
                    </a:srgbClr>
                  </a:solidFill>
                </a:rPr>
                <a:t>=</a:t>
              </a:r>
            </a:p>
          </p:txBody>
        </p:sp>
        <p:sp>
          <p:nvSpPr>
            <p:cNvPr id="132" name="Text Box 122"/>
            <p:cNvSpPr txBox="1">
              <a:spLocks noChangeArrowheads="1"/>
            </p:cNvSpPr>
            <p:nvPr/>
          </p:nvSpPr>
          <p:spPr bwMode="auto">
            <a:xfrm>
              <a:off x="2535999" y="4455186"/>
              <a:ext cx="300038" cy="369888"/>
            </a:xfrm>
            <a:prstGeom prst="rect">
              <a:avLst/>
            </a:prstGeom>
            <a:noFill/>
            <a:ln w="9525">
              <a:noFill/>
              <a:miter lim="800000"/>
              <a:headEnd/>
              <a:tailEnd/>
            </a:ln>
            <a:effectLst/>
          </p:spPr>
          <p:txBody>
            <a:bodyPr wrap="none">
              <a:spAutoFit/>
            </a:bodyPr>
            <a:lstStyle/>
            <a:p>
              <a:r>
                <a:rPr lang="en-AU" dirty="0">
                  <a:solidFill>
                    <a:srgbClr val="000000">
                      <a:lumMod val="60000"/>
                      <a:lumOff val="40000"/>
                    </a:srgbClr>
                  </a:solidFill>
                </a:rPr>
                <a:t>+</a:t>
              </a:r>
            </a:p>
          </p:txBody>
        </p:sp>
        <p:sp>
          <p:nvSpPr>
            <p:cNvPr id="133" name="Text Box 123"/>
            <p:cNvSpPr txBox="1">
              <a:spLocks noChangeArrowheads="1"/>
            </p:cNvSpPr>
            <p:nvPr/>
          </p:nvSpPr>
          <p:spPr bwMode="auto">
            <a:xfrm>
              <a:off x="4851992" y="4455186"/>
              <a:ext cx="300038" cy="369888"/>
            </a:xfrm>
            <a:prstGeom prst="rect">
              <a:avLst/>
            </a:prstGeom>
            <a:noFill/>
            <a:ln w="9525">
              <a:noFill/>
              <a:miter lim="800000"/>
              <a:headEnd/>
              <a:tailEnd/>
            </a:ln>
            <a:effectLst/>
          </p:spPr>
          <p:txBody>
            <a:bodyPr wrap="none">
              <a:spAutoFit/>
            </a:bodyPr>
            <a:lstStyle/>
            <a:p>
              <a:r>
                <a:rPr lang="en-AU" dirty="0">
                  <a:solidFill>
                    <a:srgbClr val="000000">
                      <a:lumMod val="60000"/>
                      <a:lumOff val="40000"/>
                    </a:srgbClr>
                  </a:solidFill>
                </a:rPr>
                <a:t>+</a:t>
              </a:r>
            </a:p>
          </p:txBody>
        </p:sp>
        <p:sp>
          <p:nvSpPr>
            <p:cNvPr id="134" name="Text Box 124"/>
            <p:cNvSpPr txBox="1">
              <a:spLocks noChangeArrowheads="1"/>
            </p:cNvSpPr>
            <p:nvPr/>
          </p:nvSpPr>
          <p:spPr bwMode="auto">
            <a:xfrm>
              <a:off x="3535997" y="4448836"/>
              <a:ext cx="492443" cy="369332"/>
            </a:xfrm>
            <a:prstGeom prst="rect">
              <a:avLst/>
            </a:prstGeom>
            <a:noFill/>
            <a:ln w="9525">
              <a:noFill/>
              <a:miter lim="800000"/>
              <a:headEnd/>
              <a:tailEnd/>
            </a:ln>
            <a:effectLst/>
          </p:spPr>
          <p:txBody>
            <a:bodyPr wrap="none">
              <a:spAutoFit/>
            </a:bodyPr>
            <a:lstStyle/>
            <a:p>
              <a:r>
                <a:rPr lang="en-AU" i="1" dirty="0" err="1">
                  <a:solidFill>
                    <a:srgbClr val="0000FF"/>
                  </a:solidFill>
                </a:rPr>
                <a:t>J</a:t>
              </a:r>
              <a:r>
                <a:rPr lang="en-AU" baseline="-25000" dirty="0" err="1">
                  <a:solidFill>
                    <a:srgbClr val="0000FF"/>
                  </a:solidFill>
                </a:rPr>
                <a:t>H,U</a:t>
              </a:r>
              <a:endParaRPr lang="en-AU" dirty="0">
                <a:solidFill>
                  <a:srgbClr val="0000FF"/>
                </a:solidFill>
              </a:endParaRPr>
            </a:p>
          </p:txBody>
        </p:sp>
        <p:sp>
          <p:nvSpPr>
            <p:cNvPr id="135" name="Text Box 125"/>
            <p:cNvSpPr txBox="1">
              <a:spLocks noChangeArrowheads="1"/>
            </p:cNvSpPr>
            <p:nvPr/>
          </p:nvSpPr>
          <p:spPr bwMode="auto">
            <a:xfrm>
              <a:off x="4535776" y="4448836"/>
              <a:ext cx="463588" cy="369332"/>
            </a:xfrm>
            <a:prstGeom prst="rect">
              <a:avLst/>
            </a:prstGeom>
            <a:noFill/>
            <a:ln w="9525">
              <a:noFill/>
              <a:miter lim="800000"/>
              <a:headEnd/>
              <a:tailEnd/>
            </a:ln>
            <a:effectLst/>
          </p:spPr>
          <p:txBody>
            <a:bodyPr wrap="none">
              <a:spAutoFit/>
            </a:bodyPr>
            <a:lstStyle/>
            <a:p>
              <a:r>
                <a:rPr lang="en-AU" i="1" dirty="0" err="1">
                  <a:solidFill>
                    <a:srgbClr val="0000FF"/>
                  </a:solidFill>
                </a:rPr>
                <a:t>J</a:t>
              </a:r>
              <a:r>
                <a:rPr lang="en-AU" baseline="-25000" dirty="0" err="1">
                  <a:solidFill>
                    <a:srgbClr val="0000FF"/>
                  </a:solidFill>
                </a:rPr>
                <a:t>H,S</a:t>
              </a:r>
              <a:endParaRPr lang="en-AU" dirty="0">
                <a:solidFill>
                  <a:srgbClr val="0000FF"/>
                </a:solidFill>
              </a:endParaRPr>
            </a:p>
          </p:txBody>
        </p:sp>
        <p:sp>
          <p:nvSpPr>
            <p:cNvPr id="136" name="Text Box 127"/>
            <p:cNvSpPr txBox="1">
              <a:spLocks noChangeArrowheads="1"/>
            </p:cNvSpPr>
            <p:nvPr/>
          </p:nvSpPr>
          <p:spPr bwMode="auto">
            <a:xfrm>
              <a:off x="4332174" y="4455186"/>
              <a:ext cx="300038" cy="369888"/>
            </a:xfrm>
            <a:prstGeom prst="rect">
              <a:avLst/>
            </a:prstGeom>
            <a:noFill/>
            <a:ln w="9525">
              <a:noFill/>
              <a:miter lim="800000"/>
              <a:headEnd/>
              <a:tailEnd/>
            </a:ln>
            <a:effectLst/>
          </p:spPr>
          <p:txBody>
            <a:bodyPr wrap="none">
              <a:spAutoFit/>
            </a:bodyPr>
            <a:lstStyle/>
            <a:p>
              <a:r>
                <a:rPr lang="en-AU" dirty="0">
                  <a:solidFill>
                    <a:srgbClr val="000000">
                      <a:lumMod val="60000"/>
                      <a:lumOff val="40000"/>
                    </a:srgbClr>
                  </a:solidFill>
                </a:rPr>
                <a:t>+</a:t>
              </a:r>
            </a:p>
          </p:txBody>
        </p:sp>
      </p:grpSp>
      <p:sp>
        <p:nvSpPr>
          <p:cNvPr id="137" name="Freeform 114"/>
          <p:cNvSpPr>
            <a:spLocks/>
          </p:cNvSpPr>
          <p:nvPr/>
        </p:nvSpPr>
        <p:spPr bwMode="auto">
          <a:xfrm flipH="1">
            <a:off x="2659639" y="2906871"/>
            <a:ext cx="51984" cy="1530242"/>
          </a:xfrm>
          <a:custGeom>
            <a:avLst/>
            <a:gdLst/>
            <a:ahLst/>
            <a:cxnLst>
              <a:cxn ang="0">
                <a:pos x="0" y="0"/>
              </a:cxn>
              <a:cxn ang="0">
                <a:pos x="544" y="46"/>
              </a:cxn>
              <a:cxn ang="0">
                <a:pos x="726" y="182"/>
              </a:cxn>
            </a:cxnLst>
            <a:rect l="0" t="0" r="r" b="b"/>
            <a:pathLst>
              <a:path w="726" h="182">
                <a:moveTo>
                  <a:pt x="0" y="0"/>
                </a:moveTo>
                <a:cubicBezTo>
                  <a:pt x="211" y="8"/>
                  <a:pt x="423" y="16"/>
                  <a:pt x="544" y="46"/>
                </a:cubicBezTo>
                <a:cubicBezTo>
                  <a:pt x="665" y="76"/>
                  <a:pt x="695" y="129"/>
                  <a:pt x="726" y="182"/>
                </a:cubicBezTo>
              </a:path>
            </a:pathLst>
          </a:custGeom>
          <a:noFill/>
          <a:ln w="9525">
            <a:solidFill>
              <a:schemeClr val="tx1"/>
            </a:solidFill>
            <a:round/>
            <a:headEnd type="none" w="med" len="med"/>
            <a:tailEnd type="triangle" w="med" len="med"/>
          </a:ln>
          <a:effectLst/>
        </p:spPr>
        <p:txBody>
          <a:bodyPr/>
          <a:lstStyle/>
          <a:p>
            <a:endParaRPr lang="en-AU">
              <a:solidFill>
                <a:srgbClr val="000000"/>
              </a:solidFill>
            </a:endParaRPr>
          </a:p>
        </p:txBody>
      </p:sp>
      <p:sp>
        <p:nvSpPr>
          <p:cNvPr id="138" name="Freeform 137"/>
          <p:cNvSpPr/>
          <p:nvPr/>
        </p:nvSpPr>
        <p:spPr>
          <a:xfrm>
            <a:off x="4519725" y="2853287"/>
            <a:ext cx="1674351" cy="1583826"/>
          </a:xfrm>
          <a:custGeom>
            <a:avLst/>
            <a:gdLst>
              <a:gd name="connsiteX0" fmla="*/ 1513242 w 1513242"/>
              <a:gd name="connsiteY0" fmla="*/ 0 h 1721224"/>
              <a:gd name="connsiteX1" fmla="*/ 233082 w 1513242"/>
              <a:gd name="connsiteY1" fmla="*/ 1065007 h 1721224"/>
              <a:gd name="connsiteX2" fmla="*/ 114748 w 1513242"/>
              <a:gd name="connsiteY2" fmla="*/ 1721224 h 1721224"/>
              <a:gd name="connsiteX0" fmla="*/ 1442516 w 1442516"/>
              <a:gd name="connsiteY0" fmla="*/ 0 h 1690860"/>
              <a:gd name="connsiteX1" fmla="*/ 162356 w 1442516"/>
              <a:gd name="connsiteY1" fmla="*/ 1065007 h 1690860"/>
              <a:gd name="connsiteX2" fmla="*/ 56357 w 1442516"/>
              <a:gd name="connsiteY2" fmla="*/ 1690860 h 1690860"/>
              <a:gd name="connsiteX0" fmla="*/ 1445951 w 1445951"/>
              <a:gd name="connsiteY0" fmla="*/ 0 h 1721223"/>
              <a:gd name="connsiteX1" fmla="*/ 165791 w 1445951"/>
              <a:gd name="connsiteY1" fmla="*/ 1065007 h 1721223"/>
              <a:gd name="connsiteX2" fmla="*/ 53624 w 1445951"/>
              <a:gd name="connsiteY2" fmla="*/ 1721223 h 1721223"/>
            </a:gdLst>
            <a:ahLst/>
            <a:cxnLst>
              <a:cxn ang="0">
                <a:pos x="connsiteX0" y="connsiteY0"/>
              </a:cxn>
              <a:cxn ang="0">
                <a:pos x="connsiteX1" y="connsiteY1"/>
              </a:cxn>
              <a:cxn ang="0">
                <a:pos x="connsiteX2" y="connsiteY2"/>
              </a:cxn>
            </a:cxnLst>
            <a:rect l="l" t="t" r="r" b="b"/>
            <a:pathLst>
              <a:path w="1445951" h="1721223">
                <a:moveTo>
                  <a:pt x="1445951" y="0"/>
                </a:moveTo>
                <a:cubicBezTo>
                  <a:pt x="922412" y="389068"/>
                  <a:pt x="398873" y="778136"/>
                  <a:pt x="165791" y="1065007"/>
                </a:cubicBezTo>
                <a:cubicBezTo>
                  <a:pt x="-67291" y="1351878"/>
                  <a:pt x="-3750" y="1536550"/>
                  <a:pt x="53624" y="1721223"/>
                </a:cubicBezTo>
              </a:path>
            </a:pathLst>
          </a:custGeom>
          <a:noFill/>
          <a:ln w="9525">
            <a:solidFill>
              <a:schemeClr val="tx1"/>
            </a:solidFill>
            <a:round/>
            <a:headEnd type="none" w="med" len="med"/>
            <a:tailEnd type="triangle" w="med" len="med"/>
          </a:ln>
          <a:effectLst/>
        </p:spPr>
        <p:txBody>
          <a:bodyPr/>
          <a:lstStyle/>
          <a:p>
            <a:endParaRPr lang="en-AU">
              <a:solidFill>
                <a:srgbClr val="000000"/>
              </a:solidFill>
            </a:endParaRPr>
          </a:p>
        </p:txBody>
      </p:sp>
      <p:sp>
        <p:nvSpPr>
          <p:cNvPr id="139" name="Text Box 90"/>
          <p:cNvSpPr txBox="1">
            <a:spLocks noChangeArrowheads="1"/>
          </p:cNvSpPr>
          <p:nvPr/>
        </p:nvSpPr>
        <p:spPr bwMode="auto">
          <a:xfrm>
            <a:off x="9270989" y="2334391"/>
            <a:ext cx="1326004" cy="1277273"/>
          </a:xfrm>
          <a:prstGeom prst="rect">
            <a:avLst/>
          </a:prstGeom>
          <a:noFill/>
          <a:ln w="9525">
            <a:noFill/>
            <a:miter lim="800000"/>
            <a:headEnd/>
            <a:tailEnd/>
          </a:ln>
          <a:effectLst/>
        </p:spPr>
        <p:txBody>
          <a:bodyPr wrap="none">
            <a:spAutoFit/>
          </a:bodyPr>
          <a:lstStyle/>
          <a:p>
            <a:r>
              <a:rPr lang="en-AU" sz="1100" dirty="0">
                <a:solidFill>
                  <a:srgbClr val="000000"/>
                </a:solidFill>
              </a:rPr>
              <a:t>S = stored</a:t>
            </a:r>
          </a:p>
          <a:p>
            <a:r>
              <a:rPr lang="en-AU" sz="1100" dirty="0">
                <a:solidFill>
                  <a:srgbClr val="000000"/>
                </a:solidFill>
              </a:rPr>
              <a:t>I = ingested</a:t>
            </a:r>
          </a:p>
          <a:p>
            <a:r>
              <a:rPr lang="en-AU" sz="1100" dirty="0">
                <a:solidFill>
                  <a:srgbClr val="000000"/>
                </a:solidFill>
              </a:rPr>
              <a:t>G = growth</a:t>
            </a:r>
          </a:p>
          <a:p>
            <a:r>
              <a:rPr lang="en-AU" sz="1100" dirty="0">
                <a:solidFill>
                  <a:srgbClr val="000000"/>
                </a:solidFill>
              </a:rPr>
              <a:t>R = reproduction</a:t>
            </a:r>
          </a:p>
          <a:p>
            <a:r>
              <a:rPr lang="en-AU" sz="1100" dirty="0">
                <a:solidFill>
                  <a:srgbClr val="000000"/>
                </a:solidFill>
              </a:rPr>
              <a:t>P = product (faeces)</a:t>
            </a:r>
          </a:p>
          <a:p>
            <a:r>
              <a:rPr lang="en-AU" sz="1100" dirty="0">
                <a:solidFill>
                  <a:srgbClr val="000000"/>
                </a:solidFill>
              </a:rPr>
              <a:t>U = urinated</a:t>
            </a:r>
          </a:p>
          <a:p>
            <a:endParaRPr lang="en-AU" sz="1100" dirty="0">
              <a:solidFill>
                <a:srgbClr val="000000"/>
              </a:solidFill>
            </a:endParaRPr>
          </a:p>
        </p:txBody>
      </p:sp>
      <p:sp>
        <p:nvSpPr>
          <p:cNvPr id="140" name="Text Box 82"/>
          <p:cNvSpPr txBox="1">
            <a:spLocks noChangeArrowheads="1"/>
          </p:cNvSpPr>
          <p:nvPr/>
        </p:nvSpPr>
        <p:spPr bwMode="auto">
          <a:xfrm>
            <a:off x="7276848" y="5179800"/>
            <a:ext cx="877888" cy="366712"/>
          </a:xfrm>
          <a:prstGeom prst="rect">
            <a:avLst/>
          </a:prstGeom>
          <a:noFill/>
          <a:ln w="9525">
            <a:noFill/>
            <a:miter lim="800000"/>
            <a:headEnd/>
            <a:tailEnd/>
          </a:ln>
          <a:effectLst/>
        </p:spPr>
        <p:txBody>
          <a:bodyPr>
            <a:spAutoFit/>
          </a:bodyPr>
          <a:lstStyle/>
          <a:p>
            <a:r>
              <a:rPr lang="en-AU" i="1" dirty="0">
                <a:solidFill>
                  <a:srgbClr val="FF0000"/>
                </a:solidFill>
              </a:rPr>
              <a:t>Q</a:t>
            </a:r>
            <a:r>
              <a:rPr lang="en-AU" baseline="-25000" dirty="0">
                <a:solidFill>
                  <a:srgbClr val="FF0000"/>
                </a:solidFill>
              </a:rPr>
              <a:t>S</a:t>
            </a:r>
            <a:endParaRPr lang="en-AU" dirty="0">
              <a:solidFill>
                <a:srgbClr val="FF0000"/>
              </a:solidFill>
            </a:endParaRPr>
          </a:p>
        </p:txBody>
      </p:sp>
      <p:sp>
        <p:nvSpPr>
          <p:cNvPr id="141" name="Text Box 88"/>
          <p:cNvSpPr txBox="1">
            <a:spLocks noChangeArrowheads="1"/>
          </p:cNvSpPr>
          <p:nvPr/>
        </p:nvSpPr>
        <p:spPr bwMode="auto">
          <a:xfrm>
            <a:off x="7074665" y="5035908"/>
            <a:ext cx="300082" cy="369332"/>
          </a:xfrm>
          <a:prstGeom prst="rect">
            <a:avLst/>
          </a:prstGeom>
          <a:noFill/>
          <a:ln w="9525">
            <a:noFill/>
            <a:miter lim="800000"/>
            <a:headEnd/>
            <a:tailEnd/>
          </a:ln>
          <a:effectLst/>
        </p:spPr>
        <p:txBody>
          <a:bodyPr wrap="none">
            <a:spAutoFit/>
          </a:bodyPr>
          <a:lstStyle/>
          <a:p>
            <a:r>
              <a:rPr lang="en-AU" dirty="0">
                <a:solidFill>
                  <a:srgbClr val="000000"/>
                </a:solidFill>
              </a:rPr>
              <a:t>+</a:t>
            </a:r>
          </a:p>
        </p:txBody>
      </p:sp>
      <p:sp>
        <p:nvSpPr>
          <p:cNvPr id="2" name="Rectangle 1"/>
          <p:cNvSpPr/>
          <p:nvPr/>
        </p:nvSpPr>
        <p:spPr>
          <a:xfrm>
            <a:off x="4201988" y="1387471"/>
            <a:ext cx="1652218" cy="584775"/>
          </a:xfrm>
          <a:prstGeom prst="rect">
            <a:avLst/>
          </a:prstGeom>
          <a:ln>
            <a:solidFill>
              <a:schemeClr val="tx2"/>
            </a:solidFill>
          </a:ln>
        </p:spPr>
        <p:txBody>
          <a:bodyPr wrap="square">
            <a:spAutoFit/>
          </a:bodyPr>
          <a:lstStyle/>
          <a:p>
            <a:r>
              <a:rPr lang="en-AU" sz="1600" i="1" dirty="0">
                <a:solidFill>
                  <a:srgbClr val="FF0000"/>
                </a:solidFill>
              </a:rPr>
              <a:t>Q</a:t>
            </a:r>
            <a:r>
              <a:rPr lang="en-AU" sz="1600" dirty="0">
                <a:solidFill>
                  <a:srgbClr val="000000"/>
                </a:solidFill>
              </a:rPr>
              <a:t> = heat flux J/s</a:t>
            </a:r>
          </a:p>
          <a:p>
            <a:r>
              <a:rPr lang="en-AU" sz="1600" i="1" dirty="0">
                <a:solidFill>
                  <a:srgbClr val="000000"/>
                </a:solidFill>
              </a:rPr>
              <a:t>J</a:t>
            </a:r>
            <a:r>
              <a:rPr lang="en-AU" sz="1600" dirty="0">
                <a:solidFill>
                  <a:srgbClr val="000000"/>
                </a:solidFill>
              </a:rPr>
              <a:t> = mass flux kg/s</a:t>
            </a:r>
          </a:p>
        </p:txBody>
      </p:sp>
      <p:sp>
        <p:nvSpPr>
          <p:cNvPr id="5" name="Rectangle 4"/>
          <p:cNvSpPr/>
          <p:nvPr/>
        </p:nvSpPr>
        <p:spPr>
          <a:xfrm>
            <a:off x="9247832" y="1101199"/>
            <a:ext cx="1556984" cy="938719"/>
          </a:xfrm>
          <a:prstGeom prst="rect">
            <a:avLst/>
          </a:prstGeom>
        </p:spPr>
        <p:txBody>
          <a:bodyPr wrap="square">
            <a:spAutoFit/>
          </a:bodyPr>
          <a:lstStyle/>
          <a:p>
            <a:pPr lvl="0"/>
            <a:r>
              <a:rPr lang="en-AU" sz="1100" dirty="0">
                <a:solidFill>
                  <a:srgbClr val="993300"/>
                </a:solidFill>
              </a:rPr>
              <a:t>X</a:t>
            </a:r>
            <a:r>
              <a:rPr lang="en-AU" sz="1100" dirty="0">
                <a:solidFill>
                  <a:srgbClr val="000000"/>
                </a:solidFill>
              </a:rPr>
              <a:t> = food</a:t>
            </a:r>
          </a:p>
          <a:p>
            <a:pPr lvl="0"/>
            <a:r>
              <a:rPr lang="en-AU" sz="1100" dirty="0">
                <a:solidFill>
                  <a:schemeClr val="bg1">
                    <a:lumMod val="50000"/>
                  </a:schemeClr>
                </a:solidFill>
              </a:rPr>
              <a:t>O2 </a:t>
            </a:r>
            <a:r>
              <a:rPr lang="en-AU" sz="1100" dirty="0">
                <a:solidFill>
                  <a:srgbClr val="000000"/>
                </a:solidFill>
              </a:rPr>
              <a:t>= oxygen</a:t>
            </a:r>
          </a:p>
          <a:p>
            <a:pPr lvl="0"/>
            <a:r>
              <a:rPr lang="en-AU" sz="1100" dirty="0">
                <a:solidFill>
                  <a:schemeClr val="bg1">
                    <a:lumMod val="50000"/>
                  </a:schemeClr>
                </a:solidFill>
              </a:rPr>
              <a:t>CO2 </a:t>
            </a:r>
            <a:r>
              <a:rPr lang="en-AU" sz="1100" dirty="0">
                <a:solidFill>
                  <a:srgbClr val="000000"/>
                </a:solidFill>
              </a:rPr>
              <a:t>= carbon dioxide</a:t>
            </a:r>
          </a:p>
          <a:p>
            <a:pPr lvl="0"/>
            <a:r>
              <a:rPr lang="en-AU" sz="1100" dirty="0">
                <a:solidFill>
                  <a:schemeClr val="bg1">
                    <a:lumMod val="50000"/>
                  </a:schemeClr>
                </a:solidFill>
              </a:rPr>
              <a:t>N </a:t>
            </a:r>
            <a:r>
              <a:rPr lang="en-AU" sz="1100" dirty="0">
                <a:solidFill>
                  <a:srgbClr val="000000"/>
                </a:solidFill>
              </a:rPr>
              <a:t>= nitrogenous waste</a:t>
            </a:r>
          </a:p>
          <a:p>
            <a:r>
              <a:rPr lang="en-AU" sz="1100" dirty="0">
                <a:solidFill>
                  <a:srgbClr val="0000FF"/>
                </a:solidFill>
              </a:rPr>
              <a:t>H </a:t>
            </a:r>
            <a:r>
              <a:rPr lang="en-AU" sz="1100" dirty="0">
                <a:solidFill>
                  <a:srgbClr val="000000"/>
                </a:solidFill>
              </a:rPr>
              <a:t>= water</a:t>
            </a:r>
          </a:p>
        </p:txBody>
      </p:sp>
      <p:sp>
        <p:nvSpPr>
          <p:cNvPr id="6" name="TextBox 5"/>
          <p:cNvSpPr txBox="1"/>
          <p:nvPr/>
        </p:nvSpPr>
        <p:spPr>
          <a:xfrm>
            <a:off x="7766217" y="831134"/>
            <a:ext cx="1415324" cy="338554"/>
          </a:xfrm>
          <a:prstGeom prst="rect">
            <a:avLst/>
          </a:prstGeom>
          <a:noFill/>
        </p:spPr>
        <p:txBody>
          <a:bodyPr wrap="none" rtlCol="0">
            <a:spAutoFit/>
          </a:bodyPr>
          <a:lstStyle/>
          <a:p>
            <a:r>
              <a:rPr lang="en-AU" sz="1600" dirty="0"/>
              <a:t>Heat pathways</a:t>
            </a:r>
          </a:p>
        </p:txBody>
      </p:sp>
      <p:sp>
        <p:nvSpPr>
          <p:cNvPr id="72" name="TextBox 71"/>
          <p:cNvSpPr txBox="1"/>
          <p:nvPr/>
        </p:nvSpPr>
        <p:spPr>
          <a:xfrm>
            <a:off x="9252676" y="815046"/>
            <a:ext cx="1452514" cy="338554"/>
          </a:xfrm>
          <a:prstGeom prst="rect">
            <a:avLst/>
          </a:prstGeom>
          <a:noFill/>
        </p:spPr>
        <p:txBody>
          <a:bodyPr wrap="none" rtlCol="0">
            <a:spAutoFit/>
          </a:bodyPr>
          <a:lstStyle/>
          <a:p>
            <a:r>
              <a:rPr lang="en-AU" sz="1600" dirty="0"/>
              <a:t>Mass pathways</a:t>
            </a:r>
          </a:p>
        </p:txBody>
      </p:sp>
      <p:sp>
        <p:nvSpPr>
          <p:cNvPr id="73" name="TextBox 72"/>
          <p:cNvSpPr txBox="1"/>
          <p:nvPr/>
        </p:nvSpPr>
        <p:spPr>
          <a:xfrm>
            <a:off x="9252678" y="2092292"/>
            <a:ext cx="1017779" cy="338554"/>
          </a:xfrm>
          <a:prstGeom prst="rect">
            <a:avLst/>
          </a:prstGeom>
          <a:noFill/>
        </p:spPr>
        <p:txBody>
          <a:bodyPr wrap="none" rtlCol="0">
            <a:spAutoFit/>
          </a:bodyPr>
          <a:lstStyle/>
          <a:p>
            <a:r>
              <a:rPr lang="en-AU" sz="1600" dirty="0"/>
              <a:t>Allocation</a:t>
            </a:r>
          </a:p>
        </p:txBody>
      </p:sp>
      <p:pic>
        <p:nvPicPr>
          <p:cNvPr id="74" name="Picture 7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57103" y="2052754"/>
            <a:ext cx="1420199" cy="1085386"/>
          </a:xfrm>
          <a:prstGeom prst="rect">
            <a:avLst/>
          </a:prstGeom>
          <a:noFill/>
          <a:ln w="9525">
            <a:noFill/>
            <a:miter lim="800000"/>
            <a:headEnd/>
            <a:tailEnd/>
          </a:ln>
          <a:effectLst>
            <a:softEdge rad="31750"/>
          </a:effectLst>
        </p:spPr>
      </p:pic>
      <p:sp>
        <p:nvSpPr>
          <p:cNvPr id="75" name="Rectangle 74"/>
          <p:cNvSpPr/>
          <p:nvPr/>
        </p:nvSpPr>
        <p:spPr>
          <a:xfrm>
            <a:off x="7780285" y="1105460"/>
            <a:ext cx="1801714" cy="1107996"/>
          </a:xfrm>
          <a:prstGeom prst="rect">
            <a:avLst/>
          </a:prstGeom>
        </p:spPr>
        <p:txBody>
          <a:bodyPr wrap="square">
            <a:spAutoFit/>
          </a:bodyPr>
          <a:lstStyle/>
          <a:p>
            <a:r>
              <a:rPr lang="en-AU" sz="1100" dirty="0">
                <a:solidFill>
                  <a:srgbClr val="FF0000"/>
                </a:solidFill>
              </a:rPr>
              <a:t>SOLAR</a:t>
            </a:r>
            <a:r>
              <a:rPr lang="en-AU" sz="1100" dirty="0">
                <a:solidFill>
                  <a:srgbClr val="000000"/>
                </a:solidFill>
              </a:rPr>
              <a:t> = solar radiation</a:t>
            </a:r>
          </a:p>
          <a:p>
            <a:r>
              <a:rPr lang="en-AU" sz="1100" dirty="0">
                <a:solidFill>
                  <a:srgbClr val="FF0000"/>
                </a:solidFill>
              </a:rPr>
              <a:t>IR</a:t>
            </a:r>
            <a:r>
              <a:rPr lang="en-AU" sz="1100" dirty="0">
                <a:solidFill>
                  <a:srgbClr val="000000"/>
                </a:solidFill>
              </a:rPr>
              <a:t> = infrared radiation</a:t>
            </a:r>
          </a:p>
          <a:p>
            <a:r>
              <a:rPr lang="en-AU" sz="1100" dirty="0">
                <a:solidFill>
                  <a:srgbClr val="FF0000"/>
                </a:solidFill>
              </a:rPr>
              <a:t>MET</a:t>
            </a:r>
            <a:r>
              <a:rPr lang="en-AU" sz="1100" dirty="0">
                <a:solidFill>
                  <a:srgbClr val="000000"/>
                </a:solidFill>
              </a:rPr>
              <a:t> = metabolism</a:t>
            </a:r>
          </a:p>
          <a:p>
            <a:r>
              <a:rPr lang="en-AU" sz="1100" dirty="0">
                <a:solidFill>
                  <a:srgbClr val="FF0000"/>
                </a:solidFill>
              </a:rPr>
              <a:t>CONV</a:t>
            </a:r>
            <a:r>
              <a:rPr lang="en-AU" sz="1100" dirty="0">
                <a:solidFill>
                  <a:srgbClr val="000000"/>
                </a:solidFill>
              </a:rPr>
              <a:t> = convection</a:t>
            </a:r>
          </a:p>
          <a:p>
            <a:r>
              <a:rPr lang="en-AU" sz="1100" dirty="0">
                <a:solidFill>
                  <a:srgbClr val="FF0000"/>
                </a:solidFill>
              </a:rPr>
              <a:t>EVAP</a:t>
            </a:r>
            <a:r>
              <a:rPr lang="en-AU" sz="1100" dirty="0">
                <a:solidFill>
                  <a:srgbClr val="000000"/>
                </a:solidFill>
              </a:rPr>
              <a:t> = evaporation</a:t>
            </a:r>
          </a:p>
          <a:p>
            <a:r>
              <a:rPr lang="en-AU" sz="1100" dirty="0">
                <a:solidFill>
                  <a:srgbClr val="FF0000"/>
                </a:solidFill>
              </a:rPr>
              <a:t>COND</a:t>
            </a:r>
            <a:r>
              <a:rPr lang="en-AU" sz="1100" dirty="0">
                <a:solidFill>
                  <a:srgbClr val="000000"/>
                </a:solidFill>
              </a:rPr>
              <a:t> = conduction</a:t>
            </a:r>
          </a:p>
        </p:txBody>
      </p:sp>
      <p:sp>
        <p:nvSpPr>
          <p:cNvPr id="79" name="Text Box 106"/>
          <p:cNvSpPr txBox="1">
            <a:spLocks noChangeArrowheads="1"/>
          </p:cNvSpPr>
          <p:nvPr/>
        </p:nvSpPr>
        <p:spPr bwMode="auto">
          <a:xfrm>
            <a:off x="3186534" y="4130182"/>
            <a:ext cx="300082" cy="369332"/>
          </a:xfrm>
          <a:prstGeom prst="rect">
            <a:avLst/>
          </a:prstGeom>
          <a:noFill/>
          <a:ln w="9525">
            <a:noFill/>
            <a:miter lim="800000"/>
            <a:headEnd/>
            <a:tailEnd/>
          </a:ln>
          <a:effectLst/>
        </p:spPr>
        <p:txBody>
          <a:bodyPr wrap="none">
            <a:spAutoFit/>
          </a:bodyPr>
          <a:lstStyle/>
          <a:p>
            <a:r>
              <a:rPr lang="en-AU" dirty="0">
                <a:solidFill>
                  <a:srgbClr val="000000"/>
                </a:solidFill>
              </a:rPr>
              <a:t>+</a:t>
            </a:r>
          </a:p>
        </p:txBody>
      </p:sp>
      <p:sp>
        <p:nvSpPr>
          <p:cNvPr id="100" name="Text Box 66"/>
          <p:cNvSpPr txBox="1">
            <a:spLocks noChangeArrowheads="1"/>
          </p:cNvSpPr>
          <p:nvPr/>
        </p:nvSpPr>
        <p:spPr bwMode="auto">
          <a:xfrm>
            <a:off x="6753139" y="2489607"/>
            <a:ext cx="1709738" cy="701675"/>
          </a:xfrm>
          <a:prstGeom prst="rect">
            <a:avLst/>
          </a:prstGeom>
          <a:noFill/>
          <a:ln w="9525">
            <a:noFill/>
            <a:miter lim="800000"/>
            <a:headEnd/>
            <a:tailEnd/>
          </a:ln>
        </p:spPr>
        <p:txBody>
          <a:bodyPr wrap="none">
            <a:spAutoFit/>
          </a:bodyPr>
          <a:lstStyle/>
          <a:p>
            <a:pPr fontAlgn="base">
              <a:spcBef>
                <a:spcPct val="0"/>
              </a:spcBef>
              <a:spcAft>
                <a:spcPct val="0"/>
              </a:spcAft>
            </a:pPr>
            <a:r>
              <a:rPr lang="en-AU" sz="4000" dirty="0" err="1">
                <a:solidFill>
                  <a:srgbClr val="0000FF"/>
                </a:solidFill>
              </a:rPr>
              <a:t>wa</a:t>
            </a:r>
            <a:r>
              <a:rPr lang="en-AU" sz="4000" dirty="0">
                <a:solidFill>
                  <a:srgbClr val="0000FF"/>
                </a:solidFill>
              </a:rPr>
              <a:t>    </a:t>
            </a:r>
            <a:r>
              <a:rPr lang="en-AU" sz="4000" dirty="0" err="1">
                <a:solidFill>
                  <a:srgbClr val="0000FF"/>
                </a:solidFill>
              </a:rPr>
              <a:t>er</a:t>
            </a:r>
            <a:endParaRPr lang="en-AU" sz="4000" i="1" dirty="0">
              <a:solidFill>
                <a:srgbClr val="0000FF"/>
              </a:solidFill>
            </a:endParaRPr>
          </a:p>
        </p:txBody>
      </p:sp>
      <p:sp>
        <p:nvSpPr>
          <p:cNvPr id="113" name="Text Box 67"/>
          <p:cNvSpPr txBox="1">
            <a:spLocks noChangeArrowheads="1"/>
          </p:cNvSpPr>
          <p:nvPr/>
        </p:nvSpPr>
        <p:spPr bwMode="auto">
          <a:xfrm rot="5400000">
            <a:off x="5430114" y="1956275"/>
            <a:ext cx="2467342" cy="707886"/>
          </a:xfrm>
          <a:prstGeom prst="rect">
            <a:avLst/>
          </a:prstGeom>
          <a:noFill/>
          <a:ln w="9525">
            <a:noFill/>
            <a:miter lim="800000"/>
            <a:headEnd/>
            <a:tailEnd/>
          </a:ln>
        </p:spPr>
        <p:txBody>
          <a:bodyPr wrap="none">
            <a:spAutoFit/>
          </a:bodyPr>
          <a:lstStyle/>
          <a:p>
            <a:pPr fontAlgn="base">
              <a:spcBef>
                <a:spcPct val="0"/>
              </a:spcBef>
              <a:spcAft>
                <a:spcPct val="0"/>
              </a:spcAft>
            </a:pPr>
            <a:r>
              <a:rPr lang="en-AU" sz="4000" dirty="0" err="1">
                <a:solidFill>
                  <a:schemeClr val="bg1">
                    <a:lumMod val="50000"/>
                  </a:schemeClr>
                </a:solidFill>
              </a:rPr>
              <a:t>br</a:t>
            </a:r>
            <a:r>
              <a:rPr lang="en-AU" sz="4000" dirty="0">
                <a:solidFill>
                  <a:schemeClr val="bg1">
                    <a:lumMod val="50000"/>
                  </a:schemeClr>
                </a:solidFill>
              </a:rPr>
              <a:t>    </a:t>
            </a:r>
            <a:r>
              <a:rPr lang="en-AU" sz="4000" dirty="0" err="1">
                <a:solidFill>
                  <a:schemeClr val="bg1">
                    <a:lumMod val="50000"/>
                  </a:schemeClr>
                </a:solidFill>
              </a:rPr>
              <a:t>athnig</a:t>
            </a:r>
            <a:endParaRPr lang="en-AU" sz="4000" i="1" dirty="0">
              <a:solidFill>
                <a:schemeClr val="bg1">
                  <a:lumMod val="50000"/>
                </a:schemeClr>
              </a:solidFill>
            </a:endParaRPr>
          </a:p>
        </p:txBody>
      </p:sp>
      <p:sp>
        <p:nvSpPr>
          <p:cNvPr id="124" name="Text Box 68"/>
          <p:cNvSpPr txBox="1">
            <a:spLocks noChangeArrowheads="1"/>
          </p:cNvSpPr>
          <p:nvPr/>
        </p:nvSpPr>
        <p:spPr bwMode="auto">
          <a:xfrm rot="2706699">
            <a:off x="5919862" y="2208332"/>
            <a:ext cx="2925762" cy="701675"/>
          </a:xfrm>
          <a:prstGeom prst="rect">
            <a:avLst/>
          </a:prstGeom>
          <a:noFill/>
          <a:ln w="9525">
            <a:noFill/>
            <a:miter lim="800000"/>
            <a:headEnd/>
            <a:tailEnd/>
          </a:ln>
        </p:spPr>
        <p:txBody>
          <a:bodyPr wrap="none">
            <a:spAutoFit/>
          </a:bodyPr>
          <a:lstStyle/>
          <a:p>
            <a:pPr fontAlgn="base">
              <a:spcBef>
                <a:spcPct val="0"/>
              </a:spcBef>
              <a:spcAft>
                <a:spcPct val="0"/>
              </a:spcAft>
            </a:pPr>
            <a:r>
              <a:rPr lang="en-AU" sz="4000" dirty="0">
                <a:solidFill>
                  <a:srgbClr val="FF3300"/>
                </a:solidFill>
              </a:rPr>
              <a:t>t</a:t>
            </a:r>
            <a:r>
              <a:rPr lang="en-AU" sz="4000" dirty="0">
                <a:solidFill>
                  <a:srgbClr val="C00000"/>
                </a:solidFill>
              </a:rPr>
              <a:t>e</a:t>
            </a:r>
            <a:r>
              <a:rPr lang="en-AU" sz="4000" dirty="0">
                <a:solidFill>
                  <a:srgbClr val="FF3300"/>
                </a:solidFill>
              </a:rPr>
              <a:t>mpera</a:t>
            </a:r>
            <a:r>
              <a:rPr lang="en-AU" sz="4000" dirty="0">
                <a:solidFill>
                  <a:srgbClr val="0000FF"/>
                </a:solidFill>
              </a:rPr>
              <a:t>t</a:t>
            </a:r>
            <a:r>
              <a:rPr lang="en-AU" sz="4000" dirty="0">
                <a:solidFill>
                  <a:srgbClr val="FF3300"/>
                </a:solidFill>
              </a:rPr>
              <a:t>ure</a:t>
            </a:r>
            <a:endParaRPr lang="en-AU" sz="4000" i="1" dirty="0">
              <a:solidFill>
                <a:srgbClr val="FF3300"/>
              </a:solidFill>
            </a:endParaRPr>
          </a:p>
        </p:txBody>
      </p:sp>
      <p:sp>
        <p:nvSpPr>
          <p:cNvPr id="142" name="Text Box 67"/>
          <p:cNvSpPr txBox="1">
            <a:spLocks noChangeArrowheads="1"/>
          </p:cNvSpPr>
          <p:nvPr/>
        </p:nvSpPr>
        <p:spPr bwMode="auto">
          <a:xfrm>
            <a:off x="5896412" y="1417925"/>
            <a:ext cx="2010487" cy="707886"/>
          </a:xfrm>
          <a:prstGeom prst="rect">
            <a:avLst/>
          </a:prstGeom>
          <a:noFill/>
          <a:ln w="9525">
            <a:noFill/>
            <a:miter lim="800000"/>
            <a:headEnd/>
            <a:tailEnd/>
          </a:ln>
        </p:spPr>
        <p:txBody>
          <a:bodyPr wrap="none">
            <a:spAutoFit/>
          </a:bodyPr>
          <a:lstStyle/>
          <a:p>
            <a:pPr fontAlgn="base">
              <a:spcBef>
                <a:spcPct val="0"/>
              </a:spcBef>
              <a:spcAft>
                <a:spcPct val="0"/>
              </a:spcAft>
            </a:pPr>
            <a:r>
              <a:rPr lang="en-AU" sz="4000" dirty="0" err="1">
                <a:solidFill>
                  <a:srgbClr val="A50021"/>
                </a:solidFill>
              </a:rPr>
              <a:t>fe</a:t>
            </a:r>
            <a:r>
              <a:rPr lang="en-AU" sz="4000" dirty="0">
                <a:solidFill>
                  <a:srgbClr val="A50021"/>
                </a:solidFill>
              </a:rPr>
              <a:t> </a:t>
            </a:r>
            <a:r>
              <a:rPr lang="en-AU" sz="4000" dirty="0">
                <a:solidFill>
                  <a:srgbClr val="C00000"/>
                </a:solidFill>
              </a:rPr>
              <a:t> </a:t>
            </a:r>
            <a:r>
              <a:rPr lang="en-AU" sz="4000" dirty="0">
                <a:solidFill>
                  <a:srgbClr val="A50021"/>
                </a:solidFill>
              </a:rPr>
              <a:t>  ding</a:t>
            </a:r>
            <a:endParaRPr lang="en-AU" sz="4000" i="1" dirty="0">
              <a:solidFill>
                <a:srgbClr val="A50021"/>
              </a:solidFill>
            </a:endParaRPr>
          </a:p>
        </p:txBody>
      </p:sp>
      <p:pic>
        <p:nvPicPr>
          <p:cNvPr id="143" name="Picture 2" descr="C:\Users\mrke\AppData\Local\Microsoft\Windows\Temporary Internet Files\Content.Outlook\U3KX71YM\Me_infrared.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8844" y="3253585"/>
            <a:ext cx="1254997" cy="167333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61FF7FAB-A7C0-4F82-A61E-54E93326307D}"/>
              </a:ext>
            </a:extLst>
          </p:cNvPr>
          <p:cNvSpPr/>
          <p:nvPr/>
        </p:nvSpPr>
        <p:spPr>
          <a:xfrm>
            <a:off x="3719736" y="188641"/>
            <a:ext cx="4742004" cy="584775"/>
          </a:xfrm>
          <a:prstGeom prst="rect">
            <a:avLst/>
          </a:prstGeom>
        </p:spPr>
        <p:txBody>
          <a:bodyPr wrap="none">
            <a:spAutoFit/>
          </a:bodyPr>
          <a:lstStyle/>
          <a:p>
            <a:r>
              <a:rPr lang="en-ZA" sz="3200" b="1" dirty="0">
                <a:solidFill>
                  <a:schemeClr val="tx1">
                    <a:lumMod val="95000"/>
                    <a:lumOff val="5000"/>
                  </a:schemeClr>
                </a:solidFill>
              </a:rPr>
              <a:t>The Thermodynamic Niche</a:t>
            </a:r>
            <a:endParaRPr lang="en-AU" sz="3200" dirty="0"/>
          </a:p>
        </p:txBody>
      </p:sp>
      <p:pic>
        <p:nvPicPr>
          <p:cNvPr id="101" name="Picture 100">
            <a:extLst>
              <a:ext uri="{FF2B5EF4-FFF2-40B4-BE49-F238E27FC236}">
                <a16:creationId xmlns:a16="http://schemas.microsoft.com/office/drawing/2014/main" id="{24A6CC4F-F9E2-4207-85B8-FFD0CA2152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55419" y="3948626"/>
            <a:ext cx="3194035" cy="2909374"/>
          </a:xfrm>
          <a:prstGeom prst="rect">
            <a:avLst/>
          </a:prstGeom>
          <a:effectLst>
            <a:softEdge rad="76200"/>
          </a:effectLst>
        </p:spPr>
      </p:pic>
    </p:spTree>
    <p:extLst>
      <p:ext uri="{BB962C8B-B14F-4D97-AF65-F5344CB8AC3E}">
        <p14:creationId xmlns:p14="http://schemas.microsoft.com/office/powerpoint/2010/main" val="790346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18D829A-AD9D-4D10-ACEE-EDAF17DB0BC7}"/>
              </a:ext>
            </a:extLst>
          </p:cNvPr>
          <p:cNvPicPr>
            <a:picLocks noChangeAspect="1"/>
          </p:cNvPicPr>
          <p:nvPr/>
        </p:nvPicPr>
        <p:blipFill>
          <a:blip r:embed="rId3"/>
          <a:stretch>
            <a:fillRect/>
          </a:stretch>
        </p:blipFill>
        <p:spPr>
          <a:xfrm>
            <a:off x="7247291" y="1313435"/>
            <a:ext cx="3246391" cy="4231129"/>
          </a:xfrm>
          <a:prstGeom prst="rect">
            <a:avLst/>
          </a:prstGeom>
        </p:spPr>
      </p:pic>
      <p:pic>
        <p:nvPicPr>
          <p:cNvPr id="7" name="Picture 6">
            <a:extLst>
              <a:ext uri="{FF2B5EF4-FFF2-40B4-BE49-F238E27FC236}">
                <a16:creationId xmlns:a16="http://schemas.microsoft.com/office/drawing/2014/main" id="{B2BEBADB-845E-4ADE-A019-1A7D459477C9}"/>
              </a:ext>
            </a:extLst>
          </p:cNvPr>
          <p:cNvPicPr>
            <a:picLocks noChangeAspect="1"/>
          </p:cNvPicPr>
          <p:nvPr/>
        </p:nvPicPr>
        <p:blipFill>
          <a:blip r:embed="rId4"/>
          <a:stretch>
            <a:fillRect/>
          </a:stretch>
        </p:blipFill>
        <p:spPr>
          <a:xfrm>
            <a:off x="4065806" y="1281381"/>
            <a:ext cx="2857143" cy="4295238"/>
          </a:xfrm>
          <a:prstGeom prst="rect">
            <a:avLst/>
          </a:prstGeom>
        </p:spPr>
      </p:pic>
      <p:pic>
        <p:nvPicPr>
          <p:cNvPr id="9" name="Picture 8" descr="A picture containing curtain&#10;&#10;Description automatically generated">
            <a:extLst>
              <a:ext uri="{FF2B5EF4-FFF2-40B4-BE49-F238E27FC236}">
                <a16:creationId xmlns:a16="http://schemas.microsoft.com/office/drawing/2014/main" id="{63558B91-AD96-4D24-A421-214A15B7E17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27254" y="1281381"/>
            <a:ext cx="2714210" cy="4295238"/>
          </a:xfrm>
          <a:prstGeom prst="rect">
            <a:avLst/>
          </a:prstGeom>
        </p:spPr>
      </p:pic>
      <p:sp>
        <p:nvSpPr>
          <p:cNvPr id="13" name="Rectangle 12">
            <a:extLst>
              <a:ext uri="{FF2B5EF4-FFF2-40B4-BE49-F238E27FC236}">
                <a16:creationId xmlns:a16="http://schemas.microsoft.com/office/drawing/2014/main" id="{CD60A3CA-4EDB-4F55-9E00-0142ECACD96C}"/>
              </a:ext>
            </a:extLst>
          </p:cNvPr>
          <p:cNvSpPr/>
          <p:nvPr/>
        </p:nvSpPr>
        <p:spPr>
          <a:xfrm>
            <a:off x="2352451" y="188640"/>
            <a:ext cx="7457491"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Theory for Mechanistic Niche Modelling</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
        <p:nvSpPr>
          <p:cNvPr id="14" name="TextBox 13">
            <a:extLst>
              <a:ext uri="{FF2B5EF4-FFF2-40B4-BE49-F238E27FC236}">
                <a16:creationId xmlns:a16="http://schemas.microsoft.com/office/drawing/2014/main" id="{079A67FB-B5CC-47E2-B21C-204B34B9EDA4}"/>
              </a:ext>
            </a:extLst>
          </p:cNvPr>
          <p:cNvSpPr txBox="1"/>
          <p:nvPr/>
        </p:nvSpPr>
        <p:spPr>
          <a:xfrm>
            <a:off x="1199421" y="5692346"/>
            <a:ext cx="2078069"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heat and water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exchange</a:t>
            </a:r>
          </a:p>
        </p:txBody>
      </p:sp>
      <p:sp>
        <p:nvSpPr>
          <p:cNvPr id="15" name="TextBox 14">
            <a:extLst>
              <a:ext uri="{FF2B5EF4-FFF2-40B4-BE49-F238E27FC236}">
                <a16:creationId xmlns:a16="http://schemas.microsoft.com/office/drawing/2014/main" id="{717E8042-E754-4CB6-8F6E-F4CBA9836842}"/>
              </a:ext>
            </a:extLst>
          </p:cNvPr>
          <p:cNvSpPr txBox="1"/>
          <p:nvPr/>
        </p:nvSpPr>
        <p:spPr>
          <a:xfrm>
            <a:off x="4717893" y="5692346"/>
            <a:ext cx="18085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microclimate</a:t>
            </a:r>
          </a:p>
        </p:txBody>
      </p:sp>
      <p:sp>
        <p:nvSpPr>
          <p:cNvPr id="16" name="TextBox 15">
            <a:extLst>
              <a:ext uri="{FF2B5EF4-FFF2-40B4-BE49-F238E27FC236}">
                <a16:creationId xmlns:a16="http://schemas.microsoft.com/office/drawing/2014/main" id="{EEB0A7FD-F7C6-407A-B113-3856423C2A0F}"/>
              </a:ext>
            </a:extLst>
          </p:cNvPr>
          <p:cNvSpPr txBox="1"/>
          <p:nvPr/>
        </p:nvSpPr>
        <p:spPr>
          <a:xfrm>
            <a:off x="8168370" y="5658421"/>
            <a:ext cx="16587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metabolism</a:t>
            </a:r>
          </a:p>
        </p:txBody>
      </p:sp>
    </p:spTree>
    <p:extLst>
      <p:ext uri="{BB962C8B-B14F-4D97-AF65-F5344CB8AC3E}">
        <p14:creationId xmlns:p14="http://schemas.microsoft.com/office/powerpoint/2010/main" val="3975997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
            <a:extLst>
              <a:ext uri="{FF2B5EF4-FFF2-40B4-BE49-F238E27FC236}">
                <a16:creationId xmlns:a16="http://schemas.microsoft.com/office/drawing/2014/main" id="{85BFBCCB-6D24-7141-9713-881C8C7D5B2E}"/>
              </a:ext>
            </a:extLst>
          </p:cNvPr>
          <p:cNvSpPr txBox="1">
            <a:spLocks noChangeArrowheads="1"/>
          </p:cNvSpPr>
          <p:nvPr/>
        </p:nvSpPr>
        <p:spPr bwMode="auto">
          <a:xfrm>
            <a:off x="8383587" y="5850758"/>
            <a:ext cx="27494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dirty="0">
                <a:solidFill>
                  <a:srgbClr val="000000"/>
                </a:solidFill>
                <a:latin typeface="Arial" panose="020B0604020202020204" pitchFamily="34" charset="0"/>
              </a:rPr>
              <a:t>MVZ Grinnell Resurvey</a:t>
            </a:r>
          </a:p>
          <a:p>
            <a:pPr eaLnBrk="1" hangingPunct="1">
              <a:spcBef>
                <a:spcPct val="0"/>
              </a:spcBef>
              <a:buFontTx/>
              <a:buNone/>
            </a:pPr>
            <a:r>
              <a:rPr lang="en-US" altLang="en-US" sz="1800" dirty="0">
                <a:solidFill>
                  <a:srgbClr val="000000"/>
                </a:solidFill>
                <a:latin typeface="Arial" panose="020B0604020202020204" pitchFamily="34" charset="0"/>
              </a:rPr>
              <a:t>(</a:t>
            </a:r>
            <a:r>
              <a:rPr lang="en-US" altLang="en-US" sz="1800" dirty="0" err="1">
                <a:solidFill>
                  <a:srgbClr val="000000"/>
                </a:solidFill>
                <a:latin typeface="Arial" panose="020B0604020202020204" pitchFamily="34" charset="0"/>
              </a:rPr>
              <a:t>Rapacciuolo</a:t>
            </a:r>
            <a:r>
              <a:rPr lang="en-US" altLang="en-US" sz="1800" dirty="0">
                <a:solidFill>
                  <a:srgbClr val="000000"/>
                </a:solidFill>
                <a:latin typeface="Arial" panose="020B0604020202020204" pitchFamily="34" charset="0"/>
              </a:rPr>
              <a:t> et al. 2014)</a:t>
            </a:r>
          </a:p>
        </p:txBody>
      </p:sp>
      <p:sp>
        <p:nvSpPr>
          <p:cNvPr id="18434" name="Rectangle 1">
            <a:extLst>
              <a:ext uri="{FF2B5EF4-FFF2-40B4-BE49-F238E27FC236}">
                <a16:creationId xmlns:a16="http://schemas.microsoft.com/office/drawing/2014/main" id="{0438C4DC-EAEB-C544-AC5B-38CCF6DD6EDC}"/>
              </a:ext>
            </a:extLst>
          </p:cNvPr>
          <p:cNvSpPr>
            <a:spLocks noChangeArrowheads="1"/>
          </p:cNvSpPr>
          <p:nvPr/>
        </p:nvSpPr>
        <p:spPr bwMode="auto">
          <a:xfrm>
            <a:off x="2381938" y="1521225"/>
            <a:ext cx="52276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dirty="0">
                <a:solidFill>
                  <a:srgbClr val="000000"/>
                </a:solidFill>
                <a:latin typeface="Arial" panose="020B0604020202020204" pitchFamily="34" charset="0"/>
              </a:rPr>
              <a:t>Heterogenous elevation shifts over 20</a:t>
            </a:r>
            <a:r>
              <a:rPr lang="en-US" altLang="en-US" sz="2400" baseline="30000" dirty="0">
                <a:solidFill>
                  <a:srgbClr val="000000"/>
                </a:solidFill>
                <a:latin typeface="Arial" panose="020B0604020202020204" pitchFamily="34" charset="0"/>
              </a:rPr>
              <a:t>th</a:t>
            </a:r>
            <a:r>
              <a:rPr lang="en-US" altLang="en-US" sz="2400" dirty="0">
                <a:solidFill>
                  <a:srgbClr val="000000"/>
                </a:solidFill>
                <a:latin typeface="Arial" panose="020B0604020202020204" pitchFamily="34" charset="0"/>
              </a:rPr>
              <a:t> century in CA</a:t>
            </a:r>
          </a:p>
        </p:txBody>
      </p:sp>
      <p:pic>
        <p:nvPicPr>
          <p:cNvPr id="18438" name="Picture 1">
            <a:extLst>
              <a:ext uri="{FF2B5EF4-FFF2-40B4-BE49-F238E27FC236}">
                <a16:creationId xmlns:a16="http://schemas.microsoft.com/office/drawing/2014/main" id="{F6D59947-1447-4D4A-8C4F-EA96EF4CC9E5}"/>
              </a:ext>
            </a:extLst>
          </p:cNvPr>
          <p:cNvPicPr>
            <a:picLocks noChangeAspect="1"/>
          </p:cNvPicPr>
          <p:nvPr/>
        </p:nvPicPr>
        <p:blipFill>
          <a:blip r:embed="rId3" cstate="screen">
            <a:extLst>
              <a:ext uri="{28A0092B-C50C-407E-A947-70E740481C1C}">
                <a14:useLocalDpi xmlns:a14="http://schemas.microsoft.com/office/drawing/2010/main"/>
              </a:ext>
            </a:extLst>
          </a:blip>
          <a:srcRect r="-2533"/>
          <a:stretch>
            <a:fillRect/>
          </a:stretch>
        </p:blipFill>
        <p:spPr bwMode="auto">
          <a:xfrm>
            <a:off x="2056136" y="2418676"/>
            <a:ext cx="5553440" cy="328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Rectangle 12">
            <a:extLst>
              <a:ext uri="{FF2B5EF4-FFF2-40B4-BE49-F238E27FC236}">
                <a16:creationId xmlns:a16="http://schemas.microsoft.com/office/drawing/2014/main" id="{65FD2C6A-6A2C-724E-9BB0-3585FB49B857}"/>
              </a:ext>
            </a:extLst>
          </p:cNvPr>
          <p:cNvSpPr>
            <a:spLocks noChangeArrowheads="1"/>
          </p:cNvSpPr>
          <p:nvPr/>
        </p:nvSpPr>
        <p:spPr bwMode="auto">
          <a:xfrm rot="-5400000">
            <a:off x="-777207" y="3736581"/>
            <a:ext cx="489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dirty="0">
                <a:solidFill>
                  <a:srgbClr val="000000"/>
                </a:solidFill>
                <a:latin typeface="Arial" panose="020B0604020202020204" pitchFamily="34" charset="0"/>
              </a:rPr>
              <a:t>Relative elevational shift (m/30yrs)</a:t>
            </a:r>
          </a:p>
        </p:txBody>
      </p:sp>
      <p:pic>
        <p:nvPicPr>
          <p:cNvPr id="18440" name="Picture 4">
            <a:extLst>
              <a:ext uri="{FF2B5EF4-FFF2-40B4-BE49-F238E27FC236}">
                <a16:creationId xmlns:a16="http://schemas.microsoft.com/office/drawing/2014/main" id="{2E1D95EA-7C0C-BD4F-A0CB-E586EF1536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3587" y="3708054"/>
            <a:ext cx="29718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3">
            <a:extLst>
              <a:ext uri="{FF2B5EF4-FFF2-40B4-BE49-F238E27FC236}">
                <a16:creationId xmlns:a16="http://schemas.microsoft.com/office/drawing/2014/main" id="{367FAEBA-9D41-2649-FC94-FD867AEC8F78}"/>
              </a:ext>
            </a:extLst>
          </p:cNvPr>
          <p:cNvSpPr>
            <a:spLocks noChangeArrowheads="1"/>
          </p:cNvSpPr>
          <p:nvPr/>
        </p:nvSpPr>
        <p:spPr bwMode="auto">
          <a:xfrm>
            <a:off x="742709" y="-65603"/>
            <a:ext cx="105745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3600" dirty="0">
                <a:solidFill>
                  <a:srgbClr val="0070C0"/>
                </a:solidFill>
                <a:latin typeface="Arial" panose="020B0604020202020204" pitchFamily="34" charset="0"/>
              </a:rPr>
              <a:t>How can we solve the problem of unpredictability in climate change biology?</a:t>
            </a:r>
          </a:p>
        </p:txBody>
      </p:sp>
    </p:spTree>
    <p:extLst>
      <p:ext uri="{BB962C8B-B14F-4D97-AF65-F5344CB8AC3E}">
        <p14:creationId xmlns:p14="http://schemas.microsoft.com/office/powerpoint/2010/main" val="72314289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DB7640AB-CAA7-844B-A634-19A54D626D4D}"/>
              </a:ext>
            </a:extLst>
          </p:cNvPr>
          <p:cNvSpPr>
            <a:spLocks noChangeArrowheads="1"/>
          </p:cNvSpPr>
          <p:nvPr/>
        </p:nvSpPr>
        <p:spPr bwMode="auto">
          <a:xfrm>
            <a:off x="7162801" y="6157913"/>
            <a:ext cx="3890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dirty="0">
                <a:solidFill>
                  <a:srgbClr val="000000"/>
                </a:solidFill>
                <a:latin typeface="Arial" panose="020B0604020202020204" pitchFamily="34" charset="0"/>
              </a:rPr>
              <a:t>(</a:t>
            </a:r>
            <a:r>
              <a:rPr lang="en-US" altLang="en-US" sz="1800" dirty="0" err="1">
                <a:solidFill>
                  <a:srgbClr val="000000"/>
                </a:solidFill>
                <a:latin typeface="Arial" panose="020B0604020202020204" pitchFamily="34" charset="0"/>
              </a:rPr>
              <a:t>Beissinger</a:t>
            </a:r>
            <a:r>
              <a:rPr lang="en-US" altLang="en-US" sz="1800" dirty="0">
                <a:solidFill>
                  <a:srgbClr val="000000"/>
                </a:solidFill>
                <a:latin typeface="Arial" panose="020B0604020202020204" pitchFamily="34" charset="0"/>
              </a:rPr>
              <a:t> and Riddell 2021 AREE)</a:t>
            </a:r>
            <a:endParaRPr lang="en-US" altLang="en-US" sz="1800" dirty="0">
              <a:latin typeface="Arial" panose="020B0604020202020204" pitchFamily="34" charset="0"/>
            </a:endParaRPr>
          </a:p>
        </p:txBody>
      </p:sp>
      <p:sp>
        <p:nvSpPr>
          <p:cNvPr id="19459" name="TextBox 4">
            <a:extLst>
              <a:ext uri="{FF2B5EF4-FFF2-40B4-BE49-F238E27FC236}">
                <a16:creationId xmlns:a16="http://schemas.microsoft.com/office/drawing/2014/main" id="{9002D841-3D6F-4E47-A17B-E6F961241C90}"/>
              </a:ext>
            </a:extLst>
          </p:cNvPr>
          <p:cNvSpPr txBox="1">
            <a:spLocks noChangeArrowheads="1"/>
          </p:cNvSpPr>
          <p:nvPr/>
        </p:nvSpPr>
        <p:spPr bwMode="auto">
          <a:xfrm>
            <a:off x="1766408" y="238652"/>
            <a:ext cx="84536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None/>
            </a:pPr>
            <a:r>
              <a:rPr lang="en-US" altLang="en-US" sz="3600" dirty="0">
                <a:solidFill>
                  <a:srgbClr val="0070C0"/>
                </a:solidFill>
                <a:latin typeface="Arial" panose="020B0604020202020204" pitchFamily="34" charset="0"/>
              </a:rPr>
              <a:t>Traits poor predictors of range shifts</a:t>
            </a:r>
          </a:p>
        </p:txBody>
      </p:sp>
      <p:sp>
        <p:nvSpPr>
          <p:cNvPr id="2" name="Rectangle 1">
            <a:extLst>
              <a:ext uri="{FF2B5EF4-FFF2-40B4-BE49-F238E27FC236}">
                <a16:creationId xmlns:a16="http://schemas.microsoft.com/office/drawing/2014/main" id="{1C7C9FD1-C39F-964C-9EBF-30F21128DD13}"/>
              </a:ext>
            </a:extLst>
          </p:cNvPr>
          <p:cNvSpPr/>
          <p:nvPr/>
        </p:nvSpPr>
        <p:spPr>
          <a:xfrm>
            <a:off x="4824635" y="1431608"/>
            <a:ext cx="372218" cy="769441"/>
          </a:xfrm>
          <a:prstGeom prst="rect">
            <a:avLst/>
          </a:prstGeom>
        </p:spPr>
        <p:txBody>
          <a:bodyPr wrap="none">
            <a:spAutoFit/>
          </a:bodyPr>
          <a:lstStyle/>
          <a:p>
            <a:r>
              <a:rPr lang="en-US" altLang="en-US" sz="4400" dirty="0">
                <a:latin typeface="Arial" panose="020B0604020202020204" pitchFamily="34" charset="0"/>
              </a:rPr>
              <a:t>-</a:t>
            </a:r>
            <a:endParaRPr lang="en-US" sz="4400" dirty="0"/>
          </a:p>
        </p:txBody>
      </p:sp>
      <p:sp>
        <p:nvSpPr>
          <p:cNvPr id="7" name="Rectangle 6">
            <a:extLst>
              <a:ext uri="{FF2B5EF4-FFF2-40B4-BE49-F238E27FC236}">
                <a16:creationId xmlns:a16="http://schemas.microsoft.com/office/drawing/2014/main" id="{1EB288B4-143F-A34B-98DA-F84E671CA2C4}"/>
              </a:ext>
            </a:extLst>
          </p:cNvPr>
          <p:cNvSpPr/>
          <p:nvPr/>
        </p:nvSpPr>
        <p:spPr>
          <a:xfrm>
            <a:off x="6157995" y="1431981"/>
            <a:ext cx="514885" cy="769441"/>
          </a:xfrm>
          <a:prstGeom prst="rect">
            <a:avLst/>
          </a:prstGeom>
        </p:spPr>
        <p:txBody>
          <a:bodyPr wrap="none">
            <a:spAutoFit/>
          </a:bodyPr>
          <a:lstStyle/>
          <a:p>
            <a:r>
              <a:rPr lang="en-US" altLang="en-US" sz="4400" dirty="0">
                <a:latin typeface="Arial" panose="020B0604020202020204" pitchFamily="34" charset="0"/>
              </a:rPr>
              <a:t>+</a:t>
            </a:r>
            <a:endParaRPr lang="en-US" sz="4400" dirty="0"/>
          </a:p>
        </p:txBody>
      </p:sp>
      <p:sp>
        <p:nvSpPr>
          <p:cNvPr id="10" name="Rectangle 9">
            <a:extLst>
              <a:ext uri="{FF2B5EF4-FFF2-40B4-BE49-F238E27FC236}">
                <a16:creationId xmlns:a16="http://schemas.microsoft.com/office/drawing/2014/main" id="{983EF61B-2498-8A4E-9C99-C1088736BCF9}"/>
              </a:ext>
            </a:extLst>
          </p:cNvPr>
          <p:cNvSpPr/>
          <p:nvPr/>
        </p:nvSpPr>
        <p:spPr>
          <a:xfrm>
            <a:off x="7673915" y="1437396"/>
            <a:ext cx="498855" cy="769441"/>
          </a:xfrm>
          <a:prstGeom prst="rect">
            <a:avLst/>
          </a:prstGeom>
        </p:spPr>
        <p:txBody>
          <a:bodyPr wrap="none">
            <a:spAutoFit/>
          </a:bodyPr>
          <a:lstStyle/>
          <a:p>
            <a:r>
              <a:rPr lang="en-US" altLang="en-US" sz="4400" dirty="0">
                <a:latin typeface="Arial" panose="020B0604020202020204" pitchFamily="34" charset="0"/>
              </a:rPr>
              <a:t>o</a:t>
            </a:r>
            <a:endParaRPr lang="en-US" sz="4400" dirty="0"/>
          </a:p>
        </p:txBody>
      </p:sp>
      <p:pic>
        <p:nvPicPr>
          <p:cNvPr id="8" name="Picture 1">
            <a:extLst>
              <a:ext uri="{FF2B5EF4-FFF2-40B4-BE49-F238E27FC236}">
                <a16:creationId xmlns:a16="http://schemas.microsoft.com/office/drawing/2014/main" id="{AF16BBF5-7593-08A0-1F85-CDA69C6E13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9348"/>
          <a:stretch/>
        </p:blipFill>
        <p:spPr bwMode="auto">
          <a:xfrm>
            <a:off x="2621106" y="2123399"/>
            <a:ext cx="7451673" cy="352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221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355CB-9356-5F4B-B78D-D70FD5C4AF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3738" y="1776459"/>
            <a:ext cx="7451270" cy="4556877"/>
          </a:xfrm>
          <a:prstGeom prst="rect">
            <a:avLst/>
          </a:prstGeom>
        </p:spPr>
      </p:pic>
      <p:sp>
        <p:nvSpPr>
          <p:cNvPr id="11" name="Rectangle 10">
            <a:extLst>
              <a:ext uri="{FF2B5EF4-FFF2-40B4-BE49-F238E27FC236}">
                <a16:creationId xmlns:a16="http://schemas.microsoft.com/office/drawing/2014/main" id="{0BB1021F-E0B5-3B42-9E56-AD6C0322EEEE}"/>
              </a:ext>
            </a:extLst>
          </p:cNvPr>
          <p:cNvSpPr>
            <a:spLocks noChangeArrowheads="1"/>
          </p:cNvSpPr>
          <p:nvPr/>
        </p:nvSpPr>
        <p:spPr bwMode="auto">
          <a:xfrm>
            <a:off x="9241973" y="5377542"/>
            <a:ext cx="128112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350" dirty="0">
                <a:solidFill>
                  <a:srgbClr val="000000"/>
                </a:solidFill>
                <a:latin typeface="Arial" panose="020B0604020202020204" pitchFamily="34" charset="0"/>
              </a:rPr>
              <a:t>Brian Helmuth</a:t>
            </a:r>
            <a:endParaRPr lang="en-US" altLang="en-US" sz="1350" dirty="0">
              <a:latin typeface="Arial" panose="020B0604020202020204" pitchFamily="34" charset="0"/>
            </a:endParaRPr>
          </a:p>
        </p:txBody>
      </p:sp>
      <p:sp>
        <p:nvSpPr>
          <p:cNvPr id="6" name="Rectangle 13">
            <a:extLst>
              <a:ext uri="{FF2B5EF4-FFF2-40B4-BE49-F238E27FC236}">
                <a16:creationId xmlns:a16="http://schemas.microsoft.com/office/drawing/2014/main" id="{5B7A241C-C8DB-454D-8F68-B7575A7FB43A}"/>
              </a:ext>
            </a:extLst>
          </p:cNvPr>
          <p:cNvSpPr>
            <a:spLocks noChangeArrowheads="1"/>
          </p:cNvSpPr>
          <p:nvPr/>
        </p:nvSpPr>
        <p:spPr bwMode="auto">
          <a:xfrm>
            <a:off x="466532" y="160398"/>
            <a:ext cx="908568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None/>
            </a:pPr>
            <a:r>
              <a:rPr lang="en-US" sz="3600" dirty="0">
                <a:solidFill>
                  <a:srgbClr val="0070C0"/>
                </a:solidFill>
                <a:latin typeface="Arial" panose="020B0604020202020204" pitchFamily="34" charset="0"/>
                <a:cs typeface="Arial" panose="020B0604020202020204" pitchFamily="34" charset="0"/>
              </a:rPr>
              <a:t>Thinking beyond air temperature to understand how organisms experience climate change</a:t>
            </a:r>
            <a:endParaRPr lang="en-US" altLang="en-US" sz="3600" b="1" dirty="0">
              <a:solidFill>
                <a:srgbClr val="0070C0"/>
              </a:solidFill>
              <a:latin typeface="Arial" panose="020B0604020202020204" pitchFamily="34" charset="0"/>
              <a:ea typeface="Adobe Fangsong Std R"/>
              <a:cs typeface="Arial" panose="020B0604020202020204" pitchFamily="34" charset="0"/>
            </a:endParaRPr>
          </a:p>
        </p:txBody>
      </p:sp>
    </p:spTree>
    <p:extLst>
      <p:ext uri="{BB962C8B-B14F-4D97-AF65-F5344CB8AC3E}">
        <p14:creationId xmlns:p14="http://schemas.microsoft.com/office/powerpoint/2010/main" val="179403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7816B42-3D49-0B4E-8ED2-7FB7A57C7E5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9754" y="265739"/>
            <a:ext cx="6339840" cy="643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8">
            <a:extLst>
              <a:ext uri="{FF2B5EF4-FFF2-40B4-BE49-F238E27FC236}">
                <a16:creationId xmlns:a16="http://schemas.microsoft.com/office/drawing/2014/main" id="{5D4F50D3-63CF-B740-8E3A-735C2009A7BF}"/>
              </a:ext>
            </a:extLst>
          </p:cNvPr>
          <p:cNvSpPr>
            <a:spLocks noChangeArrowheads="1"/>
          </p:cNvSpPr>
          <p:nvPr/>
        </p:nvSpPr>
        <p:spPr bwMode="auto">
          <a:xfrm>
            <a:off x="7467600" y="6488113"/>
            <a:ext cx="472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000000"/>
                </a:solidFill>
                <a:latin typeface="Arial" panose="020B0604020202020204" pitchFamily="34" charset="0"/>
              </a:rPr>
              <a:t>(Buckley and Kingsolver 2021 AREE)</a:t>
            </a:r>
          </a:p>
        </p:txBody>
      </p:sp>
      <p:sp>
        <p:nvSpPr>
          <p:cNvPr id="4" name="Rectangle 3">
            <a:extLst>
              <a:ext uri="{FF2B5EF4-FFF2-40B4-BE49-F238E27FC236}">
                <a16:creationId xmlns:a16="http://schemas.microsoft.com/office/drawing/2014/main" id="{D58405EA-C70C-B74A-9322-418E4ADCF701}"/>
              </a:ext>
            </a:extLst>
          </p:cNvPr>
          <p:cNvSpPr/>
          <p:nvPr/>
        </p:nvSpPr>
        <p:spPr>
          <a:xfrm>
            <a:off x="3339164" y="265739"/>
            <a:ext cx="3440430" cy="283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3">
            <a:extLst>
              <a:ext uri="{FF2B5EF4-FFF2-40B4-BE49-F238E27FC236}">
                <a16:creationId xmlns:a16="http://schemas.microsoft.com/office/drawing/2014/main" id="{BA6BF1AB-7031-034E-8F00-8E4A1B7AE191}"/>
              </a:ext>
            </a:extLst>
          </p:cNvPr>
          <p:cNvSpPr>
            <a:spLocks noChangeArrowheads="1"/>
          </p:cNvSpPr>
          <p:nvPr/>
        </p:nvSpPr>
        <p:spPr bwMode="auto">
          <a:xfrm>
            <a:off x="3866147" y="426160"/>
            <a:ext cx="833964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fontAlgn="base">
              <a:spcBef>
                <a:spcPct val="0"/>
              </a:spcBef>
              <a:spcAft>
                <a:spcPct val="0"/>
              </a:spcAft>
              <a:buNone/>
              <a:defRPr/>
            </a:pPr>
            <a:r>
              <a:rPr lang="en-US" altLang="en-US" sz="3600" dirty="0">
                <a:solidFill>
                  <a:srgbClr val="0070C0"/>
                </a:solidFill>
                <a:latin typeface="Arial" panose="020B0604020202020204" pitchFamily="34" charset="0"/>
                <a:cs typeface="Arial" panose="020B0604020202020204" pitchFamily="34" charset="0"/>
              </a:rPr>
              <a:t>Need to consider both environmental exposure and organismal sensitivity to climate change and variability</a:t>
            </a:r>
          </a:p>
        </p:txBody>
      </p:sp>
    </p:spTree>
    <p:extLst>
      <p:ext uri="{BB962C8B-B14F-4D97-AF65-F5344CB8AC3E}">
        <p14:creationId xmlns:p14="http://schemas.microsoft.com/office/powerpoint/2010/main" val="154211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Text Box 3"/>
          <p:cNvSpPr txBox="1">
            <a:spLocks noChangeArrowheads="1"/>
          </p:cNvSpPr>
          <p:nvPr/>
        </p:nvSpPr>
        <p:spPr bwMode="auto">
          <a:xfrm rot="-5433297">
            <a:off x="2639219" y="3263107"/>
            <a:ext cx="3408363" cy="457200"/>
          </a:xfrm>
          <a:prstGeom prst="rect">
            <a:avLst/>
          </a:prstGeom>
          <a:noFill/>
          <a:ln w="9525">
            <a:noFill/>
            <a:miter lim="800000"/>
            <a:headEnd/>
            <a:tailEnd/>
          </a:ln>
        </p:spPr>
        <p:txBody>
          <a:bodyPr wrap="none">
            <a:spAutoFit/>
          </a:bodyPr>
          <a:lstStyle/>
          <a:p>
            <a:r>
              <a:rPr lang="en-US" sz="2400">
                <a:solidFill>
                  <a:prstClr val="black"/>
                </a:solidFill>
                <a:latin typeface="Calibri"/>
              </a:rPr>
              <a:t>Maximum Daily Temp (°C)</a:t>
            </a:r>
          </a:p>
        </p:txBody>
      </p:sp>
      <p:pic>
        <p:nvPicPr>
          <p:cNvPr id="191492"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914400"/>
            <a:ext cx="2566988" cy="3352800"/>
          </a:xfrm>
          <a:prstGeom prst="rect">
            <a:avLst/>
          </a:prstGeom>
          <a:noFill/>
          <a:ln w="9525">
            <a:noFill/>
            <a:miter lim="800000"/>
            <a:headEnd/>
            <a:tailEnd/>
          </a:ln>
        </p:spPr>
      </p:pic>
      <p:sp>
        <p:nvSpPr>
          <p:cNvPr id="542725" name="AutoShape 5"/>
          <p:cNvSpPr>
            <a:spLocks noChangeArrowheads="1"/>
          </p:cNvSpPr>
          <p:nvPr/>
        </p:nvSpPr>
        <p:spPr bwMode="auto">
          <a:xfrm>
            <a:off x="2514600" y="1676400"/>
            <a:ext cx="381000" cy="381000"/>
          </a:xfrm>
          <a:prstGeom prst="star5">
            <a:avLst/>
          </a:prstGeom>
          <a:solidFill>
            <a:srgbClr val="DD0806"/>
          </a:solidFill>
          <a:ln w="9525">
            <a:solidFill>
              <a:schemeClr val="tx1"/>
            </a:solidFill>
            <a:miter lim="800000"/>
            <a:headEnd/>
            <a:tailEnd/>
          </a:ln>
          <a:effectLst/>
        </p:spPr>
        <p:txBody>
          <a:bodyPr wrap="none" anchor="ctr"/>
          <a:lstStyle/>
          <a:p>
            <a:pPr>
              <a:defRPr/>
            </a:pPr>
            <a:endParaRPr lang="en-US">
              <a:solidFill>
                <a:prstClr val="black"/>
              </a:solidFill>
              <a:latin typeface="Arial" pitchFamily="34" charset="0"/>
            </a:endParaRPr>
          </a:p>
        </p:txBody>
      </p:sp>
      <p:sp>
        <p:nvSpPr>
          <p:cNvPr id="542726" name="AutoShape 6"/>
          <p:cNvSpPr>
            <a:spLocks noChangeArrowheads="1"/>
          </p:cNvSpPr>
          <p:nvPr/>
        </p:nvSpPr>
        <p:spPr bwMode="auto">
          <a:xfrm>
            <a:off x="3124200" y="3124200"/>
            <a:ext cx="381000" cy="381000"/>
          </a:xfrm>
          <a:prstGeom prst="star5">
            <a:avLst/>
          </a:prstGeom>
          <a:solidFill>
            <a:srgbClr val="6666FF"/>
          </a:solidFill>
          <a:ln w="9525">
            <a:solidFill>
              <a:schemeClr val="tx1"/>
            </a:solidFill>
            <a:miter lim="800000"/>
            <a:headEnd/>
            <a:tailEnd/>
          </a:ln>
          <a:effectLst/>
        </p:spPr>
        <p:txBody>
          <a:bodyPr wrap="none" anchor="ctr"/>
          <a:lstStyle/>
          <a:p>
            <a:pPr>
              <a:defRPr/>
            </a:pPr>
            <a:endParaRPr lang="en-US">
              <a:solidFill>
                <a:prstClr val="black"/>
              </a:solidFill>
              <a:latin typeface="Arial" pitchFamily="34" charset="0"/>
            </a:endParaRPr>
          </a:p>
        </p:txBody>
      </p:sp>
      <p:pic>
        <p:nvPicPr>
          <p:cNvPr id="191497" name="Picture 9"/>
          <p:cNvPicPr>
            <a:picLocks noChangeAspect="1" noChangeArrowheads="1"/>
          </p:cNvPicPr>
          <p:nvPr/>
        </p:nvPicPr>
        <p:blipFill>
          <a:blip r:embed="rId4" cstate="print"/>
          <a:srcRect/>
          <a:stretch>
            <a:fillRect/>
          </a:stretch>
        </p:blipFill>
        <p:spPr bwMode="auto">
          <a:xfrm>
            <a:off x="4495800" y="457200"/>
            <a:ext cx="5930900" cy="5829300"/>
          </a:xfrm>
          <a:prstGeom prst="rect">
            <a:avLst/>
          </a:prstGeom>
          <a:noFill/>
          <a:ln w="9525">
            <a:noFill/>
            <a:miter lim="800000"/>
            <a:headEnd/>
            <a:tailEnd/>
          </a:ln>
        </p:spPr>
      </p:pic>
      <p:sp>
        <p:nvSpPr>
          <p:cNvPr id="191498" name="Rectangle 10"/>
          <p:cNvSpPr>
            <a:spLocks noChangeArrowheads="1"/>
          </p:cNvSpPr>
          <p:nvPr/>
        </p:nvSpPr>
        <p:spPr bwMode="auto">
          <a:xfrm>
            <a:off x="6248400" y="3429000"/>
            <a:ext cx="533400" cy="1676400"/>
          </a:xfrm>
          <a:prstGeom prst="rect">
            <a:avLst/>
          </a:prstGeom>
          <a:solidFill>
            <a:schemeClr val="bg1"/>
          </a:solidFill>
          <a:ln w="9525">
            <a:solidFill>
              <a:schemeClr val="bg1"/>
            </a:solidFill>
            <a:miter lim="800000"/>
            <a:headEnd/>
            <a:tailEnd/>
          </a:ln>
        </p:spPr>
        <p:txBody>
          <a:bodyPr wrap="none" anchor="ctr"/>
          <a:lstStyle/>
          <a:p>
            <a:endParaRPr lang="en-US">
              <a:solidFill>
                <a:prstClr val="black"/>
              </a:solidFill>
              <a:latin typeface="Calibri"/>
            </a:endParaRPr>
          </a:p>
        </p:txBody>
      </p:sp>
      <p:sp>
        <p:nvSpPr>
          <p:cNvPr id="191499" name="Rectangle 11"/>
          <p:cNvSpPr>
            <a:spLocks noChangeArrowheads="1"/>
          </p:cNvSpPr>
          <p:nvPr/>
        </p:nvSpPr>
        <p:spPr bwMode="auto">
          <a:xfrm>
            <a:off x="6096000" y="2514600"/>
            <a:ext cx="304800" cy="762000"/>
          </a:xfrm>
          <a:prstGeom prst="rect">
            <a:avLst/>
          </a:prstGeom>
          <a:solidFill>
            <a:schemeClr val="bg1"/>
          </a:solidFill>
          <a:ln w="9525">
            <a:solidFill>
              <a:schemeClr val="bg1"/>
            </a:solidFill>
            <a:miter lim="800000"/>
            <a:headEnd/>
            <a:tailEnd/>
          </a:ln>
        </p:spPr>
        <p:txBody>
          <a:bodyPr wrap="none" anchor="ctr"/>
          <a:lstStyle/>
          <a:p>
            <a:endParaRPr lang="en-US">
              <a:solidFill>
                <a:prstClr val="black"/>
              </a:solidFill>
              <a:latin typeface="Calibri"/>
            </a:endParaRPr>
          </a:p>
        </p:txBody>
      </p:sp>
      <p:sp>
        <p:nvSpPr>
          <p:cNvPr id="191500" name="Rectangle 12"/>
          <p:cNvSpPr>
            <a:spLocks noChangeArrowheads="1"/>
          </p:cNvSpPr>
          <p:nvPr/>
        </p:nvSpPr>
        <p:spPr bwMode="auto">
          <a:xfrm>
            <a:off x="6629400" y="3048000"/>
            <a:ext cx="76200" cy="762000"/>
          </a:xfrm>
          <a:prstGeom prst="rect">
            <a:avLst/>
          </a:prstGeom>
          <a:solidFill>
            <a:schemeClr val="bg1"/>
          </a:solidFill>
          <a:ln w="9525">
            <a:solidFill>
              <a:schemeClr val="bg1"/>
            </a:solidFill>
            <a:miter lim="800000"/>
            <a:headEnd/>
            <a:tailEnd/>
          </a:ln>
        </p:spPr>
        <p:txBody>
          <a:bodyPr wrap="none" anchor="ctr"/>
          <a:lstStyle/>
          <a:p>
            <a:endParaRPr lang="en-US">
              <a:solidFill>
                <a:prstClr val="black"/>
              </a:solidFill>
              <a:latin typeface="Calibri"/>
            </a:endParaRPr>
          </a:p>
        </p:txBody>
      </p:sp>
      <p:sp>
        <p:nvSpPr>
          <p:cNvPr id="191501" name="Rectangle 13"/>
          <p:cNvSpPr>
            <a:spLocks noChangeArrowheads="1"/>
          </p:cNvSpPr>
          <p:nvPr/>
        </p:nvSpPr>
        <p:spPr bwMode="auto">
          <a:xfrm>
            <a:off x="6553200" y="3352800"/>
            <a:ext cx="152400" cy="609600"/>
          </a:xfrm>
          <a:prstGeom prst="rect">
            <a:avLst/>
          </a:prstGeom>
          <a:solidFill>
            <a:schemeClr val="bg1"/>
          </a:solidFill>
          <a:ln w="9525">
            <a:solidFill>
              <a:schemeClr val="bg1"/>
            </a:solidFill>
            <a:miter lim="800000"/>
            <a:headEnd/>
            <a:tailEnd/>
          </a:ln>
        </p:spPr>
        <p:txBody>
          <a:bodyPr wrap="none" anchor="ctr"/>
          <a:lstStyle/>
          <a:p>
            <a:endParaRPr lang="en-US">
              <a:solidFill>
                <a:prstClr val="black"/>
              </a:solidFill>
              <a:latin typeface="Calibri"/>
            </a:endParaRPr>
          </a:p>
        </p:txBody>
      </p:sp>
      <p:sp>
        <p:nvSpPr>
          <p:cNvPr id="191502" name="Rectangle 14"/>
          <p:cNvSpPr>
            <a:spLocks noChangeArrowheads="1"/>
          </p:cNvSpPr>
          <p:nvPr/>
        </p:nvSpPr>
        <p:spPr bwMode="auto">
          <a:xfrm>
            <a:off x="5638800" y="2819400"/>
            <a:ext cx="152400" cy="533400"/>
          </a:xfrm>
          <a:prstGeom prst="rect">
            <a:avLst/>
          </a:prstGeom>
          <a:solidFill>
            <a:schemeClr val="bg1"/>
          </a:solidFill>
          <a:ln w="9525">
            <a:solidFill>
              <a:schemeClr val="bg1"/>
            </a:solidFill>
            <a:miter lim="800000"/>
            <a:headEnd/>
            <a:tailEnd/>
          </a:ln>
        </p:spPr>
        <p:txBody>
          <a:bodyPr wrap="none" anchor="ctr"/>
          <a:lstStyle/>
          <a:p>
            <a:endParaRPr lang="en-US">
              <a:solidFill>
                <a:prstClr val="black"/>
              </a:solidFill>
              <a:latin typeface="Calibri"/>
            </a:endParaRPr>
          </a:p>
        </p:txBody>
      </p:sp>
      <p:sp>
        <p:nvSpPr>
          <p:cNvPr id="191503" name="Rectangle 7"/>
          <p:cNvSpPr>
            <a:spLocks noChangeArrowheads="1"/>
          </p:cNvSpPr>
          <p:nvPr/>
        </p:nvSpPr>
        <p:spPr bwMode="auto">
          <a:xfrm>
            <a:off x="7473950" y="6324601"/>
            <a:ext cx="2916238" cy="366713"/>
          </a:xfrm>
          <a:prstGeom prst="rect">
            <a:avLst/>
          </a:prstGeom>
          <a:noFill/>
          <a:ln w="9525">
            <a:noFill/>
            <a:miter lim="800000"/>
            <a:headEnd/>
            <a:tailEnd/>
          </a:ln>
        </p:spPr>
        <p:txBody>
          <a:bodyPr wrap="none">
            <a:spAutoFit/>
          </a:bodyPr>
          <a:lstStyle/>
          <a:p>
            <a:r>
              <a:rPr lang="en-US" dirty="0">
                <a:solidFill>
                  <a:srgbClr val="000000"/>
                </a:solidFill>
                <a:latin typeface="Calibri"/>
              </a:rPr>
              <a:t>(</a:t>
            </a:r>
            <a:r>
              <a:rPr lang="en-US" dirty="0" err="1">
                <a:solidFill>
                  <a:srgbClr val="000000"/>
                </a:solidFill>
                <a:latin typeface="Calibri"/>
              </a:rPr>
              <a:t>Helmuth</a:t>
            </a:r>
            <a:r>
              <a:rPr lang="en-US" dirty="0">
                <a:solidFill>
                  <a:srgbClr val="000000"/>
                </a:solidFill>
                <a:latin typeface="Calibri"/>
              </a:rPr>
              <a:t> et al. 2002 Science)</a:t>
            </a:r>
            <a:endParaRPr lang="en-US" sz="2400" dirty="0">
              <a:solidFill>
                <a:srgbClr val="000000"/>
              </a:solidFill>
              <a:latin typeface="Calibri"/>
            </a:endParaRPr>
          </a:p>
        </p:txBody>
      </p:sp>
      <p:sp>
        <p:nvSpPr>
          <p:cNvPr id="2" name="Rectangle 13">
            <a:extLst>
              <a:ext uri="{FF2B5EF4-FFF2-40B4-BE49-F238E27FC236}">
                <a16:creationId xmlns:a16="http://schemas.microsoft.com/office/drawing/2014/main" id="{F7AE950B-7140-4FBD-2B57-E3292DB15683}"/>
              </a:ext>
            </a:extLst>
          </p:cNvPr>
          <p:cNvSpPr>
            <a:spLocks noChangeArrowheads="1"/>
          </p:cNvSpPr>
          <p:nvPr/>
        </p:nvSpPr>
        <p:spPr bwMode="auto">
          <a:xfrm>
            <a:off x="0" y="87633"/>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fontAlgn="base">
              <a:spcBef>
                <a:spcPct val="0"/>
              </a:spcBef>
              <a:spcAft>
                <a:spcPct val="0"/>
              </a:spcAft>
              <a:buNone/>
              <a:defRPr/>
            </a:pPr>
            <a:r>
              <a:rPr lang="en-US" altLang="en-US" sz="3600" dirty="0">
                <a:solidFill>
                  <a:srgbClr val="0070C0"/>
                </a:solidFill>
                <a:latin typeface="Arial" panose="020B0604020202020204" pitchFamily="34" charset="0"/>
                <a:cs typeface="Arial" panose="020B0604020202020204" pitchFamily="34" charset="0"/>
              </a:rPr>
              <a:t>Thermal stress deviates from expected latitudinal gradient</a:t>
            </a:r>
          </a:p>
        </p:txBody>
      </p:sp>
    </p:spTree>
    <p:extLst>
      <p:ext uri="{BB962C8B-B14F-4D97-AF65-F5344CB8AC3E}">
        <p14:creationId xmlns:p14="http://schemas.microsoft.com/office/powerpoint/2010/main" val="1428856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 of a model&#10;&#10;Description automatically generated">
            <a:extLst>
              <a:ext uri="{FF2B5EF4-FFF2-40B4-BE49-F238E27FC236}">
                <a16:creationId xmlns:a16="http://schemas.microsoft.com/office/drawing/2014/main" id="{90955F94-5103-F7D5-BBEB-178E1B1BDE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088" y="594335"/>
            <a:ext cx="10341823" cy="5088834"/>
          </a:xfrm>
          <a:prstGeom prst="rect">
            <a:avLst/>
          </a:prstGeom>
        </p:spPr>
      </p:pic>
      <p:sp>
        <p:nvSpPr>
          <p:cNvPr id="2" name="Rectangle 7">
            <a:extLst>
              <a:ext uri="{FF2B5EF4-FFF2-40B4-BE49-F238E27FC236}">
                <a16:creationId xmlns:a16="http://schemas.microsoft.com/office/drawing/2014/main" id="{C652BD98-6BA9-2D79-DE4E-A660DB904024}"/>
              </a:ext>
            </a:extLst>
          </p:cNvPr>
          <p:cNvSpPr>
            <a:spLocks noChangeArrowheads="1"/>
          </p:cNvSpPr>
          <p:nvPr/>
        </p:nvSpPr>
        <p:spPr bwMode="auto">
          <a:xfrm>
            <a:off x="8805282" y="6336176"/>
            <a:ext cx="3346494" cy="369332"/>
          </a:xfrm>
          <a:prstGeom prst="rect">
            <a:avLst/>
          </a:prstGeom>
          <a:noFill/>
          <a:ln w="9525">
            <a:noFill/>
            <a:miter lim="800000"/>
            <a:headEnd/>
            <a:tailEnd/>
          </a:ln>
        </p:spPr>
        <p:txBody>
          <a:bodyPr wrap="none">
            <a:spAutoFit/>
          </a:bodyPr>
          <a:lstStyle/>
          <a:p>
            <a:r>
              <a:rPr lang="en-US" dirty="0">
                <a:solidFill>
                  <a:srgbClr val="000000"/>
                </a:solidFill>
                <a:latin typeface="Calibri"/>
              </a:rPr>
              <a:t>(Buckley et al. 2023 </a:t>
            </a:r>
            <a:r>
              <a:rPr lang="en-US" dirty="0" err="1">
                <a:solidFill>
                  <a:srgbClr val="000000"/>
                </a:solidFill>
                <a:latin typeface="Calibri"/>
              </a:rPr>
              <a:t>PLoS</a:t>
            </a:r>
            <a:r>
              <a:rPr lang="en-US" dirty="0">
                <a:solidFill>
                  <a:srgbClr val="000000"/>
                </a:solidFill>
                <a:latin typeface="Calibri"/>
              </a:rPr>
              <a:t> Climate)</a:t>
            </a:r>
            <a:endParaRPr lang="en-US" sz="2400" dirty="0">
              <a:solidFill>
                <a:srgbClr val="000000"/>
              </a:solidFill>
              <a:latin typeface="Calibri"/>
            </a:endParaRPr>
          </a:p>
        </p:txBody>
      </p:sp>
    </p:spTree>
    <p:extLst>
      <p:ext uri="{BB962C8B-B14F-4D97-AF65-F5344CB8AC3E}">
        <p14:creationId xmlns:p14="http://schemas.microsoft.com/office/powerpoint/2010/main" val="44311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94A8FAC4-AA91-70DD-A351-E73466BA2886}"/>
              </a:ext>
            </a:extLst>
          </p:cNvPr>
          <p:cNvSpPr>
            <a:spLocks noChangeArrowheads="1"/>
          </p:cNvSpPr>
          <p:nvPr/>
        </p:nvSpPr>
        <p:spPr bwMode="auto">
          <a:xfrm>
            <a:off x="309523" y="2383400"/>
            <a:ext cx="3667814" cy="1200329"/>
          </a:xfrm>
          <a:prstGeom prst="rect">
            <a:avLst/>
          </a:prstGeom>
          <a:noFill/>
          <a:ln w="9525">
            <a:noFill/>
            <a:miter lim="800000"/>
            <a:headEnd/>
            <a:tailEnd/>
          </a:ln>
        </p:spPr>
        <p:txBody>
          <a:bodyPr wrap="square">
            <a:spAutoFit/>
          </a:bodyPr>
          <a:lstStyle/>
          <a:p>
            <a:r>
              <a:rPr lang="en-US" dirty="0">
                <a:solidFill>
                  <a:srgbClr val="000000"/>
                </a:solidFill>
                <a:latin typeface="Calibri"/>
              </a:rPr>
              <a:t>Increased butterfly thermal opportunity offsets survival impacts of thermal extremes </a:t>
            </a:r>
          </a:p>
          <a:p>
            <a:r>
              <a:rPr lang="en-US" dirty="0">
                <a:solidFill>
                  <a:srgbClr val="000000"/>
                </a:solidFill>
                <a:latin typeface="Calibri"/>
              </a:rPr>
              <a:t>(Buckley and Kingsolver 2019)</a:t>
            </a:r>
            <a:endParaRPr lang="en-US" sz="2400" dirty="0">
              <a:solidFill>
                <a:srgbClr val="000000"/>
              </a:solidFill>
              <a:latin typeface="Calibri"/>
            </a:endParaRPr>
          </a:p>
        </p:txBody>
      </p:sp>
      <p:sp>
        <p:nvSpPr>
          <p:cNvPr id="4" name="Rectangle 7">
            <a:extLst>
              <a:ext uri="{FF2B5EF4-FFF2-40B4-BE49-F238E27FC236}">
                <a16:creationId xmlns:a16="http://schemas.microsoft.com/office/drawing/2014/main" id="{7A163E8E-88B3-F31A-673D-8776BF1E7FE9}"/>
              </a:ext>
            </a:extLst>
          </p:cNvPr>
          <p:cNvSpPr>
            <a:spLocks noChangeArrowheads="1"/>
          </p:cNvSpPr>
          <p:nvPr/>
        </p:nvSpPr>
        <p:spPr bwMode="auto">
          <a:xfrm>
            <a:off x="122332" y="5579910"/>
            <a:ext cx="3577146" cy="1200329"/>
          </a:xfrm>
          <a:prstGeom prst="rect">
            <a:avLst/>
          </a:prstGeom>
          <a:noFill/>
          <a:ln w="9525">
            <a:noFill/>
            <a:miter lim="800000"/>
            <a:headEnd/>
            <a:tailEnd/>
          </a:ln>
        </p:spPr>
        <p:txBody>
          <a:bodyPr wrap="square">
            <a:spAutoFit/>
          </a:bodyPr>
          <a:lstStyle/>
          <a:p>
            <a:r>
              <a:rPr lang="en-US" dirty="0">
                <a:solidFill>
                  <a:srgbClr val="000000"/>
                </a:solidFill>
                <a:latin typeface="Calibri"/>
              </a:rPr>
              <a:t>Longer lizard reproductive season offsets early life stage survival impacts of thermal extremes </a:t>
            </a:r>
          </a:p>
          <a:p>
            <a:r>
              <a:rPr lang="en-US" dirty="0">
                <a:solidFill>
                  <a:srgbClr val="000000"/>
                </a:solidFill>
                <a:latin typeface="Calibri"/>
              </a:rPr>
              <a:t>(Levy et al. 2016)</a:t>
            </a:r>
            <a:endParaRPr lang="en-US" sz="2400" dirty="0">
              <a:solidFill>
                <a:srgbClr val="000000"/>
              </a:solidFill>
              <a:latin typeface="Calibri"/>
            </a:endParaRPr>
          </a:p>
        </p:txBody>
      </p:sp>
      <p:sp>
        <p:nvSpPr>
          <p:cNvPr id="5" name="Rectangle 7">
            <a:extLst>
              <a:ext uri="{FF2B5EF4-FFF2-40B4-BE49-F238E27FC236}">
                <a16:creationId xmlns:a16="http://schemas.microsoft.com/office/drawing/2014/main" id="{0316609A-5280-3D60-C123-C2EF08A2CDC8}"/>
              </a:ext>
            </a:extLst>
          </p:cNvPr>
          <p:cNvSpPr>
            <a:spLocks noChangeArrowheads="1"/>
          </p:cNvSpPr>
          <p:nvPr/>
        </p:nvSpPr>
        <p:spPr bwMode="auto">
          <a:xfrm>
            <a:off x="3868201" y="2383400"/>
            <a:ext cx="4127310" cy="1200329"/>
          </a:xfrm>
          <a:prstGeom prst="rect">
            <a:avLst/>
          </a:prstGeom>
          <a:noFill/>
          <a:ln w="9525">
            <a:noFill/>
            <a:miter lim="800000"/>
            <a:headEnd/>
            <a:tailEnd/>
          </a:ln>
        </p:spPr>
        <p:txBody>
          <a:bodyPr wrap="square">
            <a:spAutoFit/>
          </a:bodyPr>
          <a:lstStyle/>
          <a:p>
            <a:r>
              <a:rPr lang="en-US" dirty="0">
                <a:solidFill>
                  <a:srgbClr val="000000"/>
                </a:solidFill>
                <a:latin typeface="Calibri"/>
              </a:rPr>
              <a:t>Desert mammals fare better than birds due to capacity to buffer thermal extremes  </a:t>
            </a:r>
          </a:p>
          <a:p>
            <a:r>
              <a:rPr lang="en-US" dirty="0">
                <a:solidFill>
                  <a:srgbClr val="000000"/>
                </a:solidFill>
                <a:latin typeface="Calibri"/>
              </a:rPr>
              <a:t>(Riddell et al. 2021)</a:t>
            </a:r>
            <a:endParaRPr lang="en-US" sz="2400" dirty="0">
              <a:solidFill>
                <a:srgbClr val="000000"/>
              </a:solidFill>
              <a:latin typeface="Calibri"/>
            </a:endParaRPr>
          </a:p>
        </p:txBody>
      </p:sp>
      <p:sp>
        <p:nvSpPr>
          <p:cNvPr id="6" name="Rectangle 7">
            <a:extLst>
              <a:ext uri="{FF2B5EF4-FFF2-40B4-BE49-F238E27FC236}">
                <a16:creationId xmlns:a16="http://schemas.microsoft.com/office/drawing/2014/main" id="{231EDF50-C53E-B984-C2B9-3482B434D17C}"/>
              </a:ext>
            </a:extLst>
          </p:cNvPr>
          <p:cNvSpPr>
            <a:spLocks noChangeArrowheads="1"/>
          </p:cNvSpPr>
          <p:nvPr/>
        </p:nvSpPr>
        <p:spPr bwMode="auto">
          <a:xfrm>
            <a:off x="3868201" y="5578128"/>
            <a:ext cx="3547975" cy="1200329"/>
          </a:xfrm>
          <a:prstGeom prst="rect">
            <a:avLst/>
          </a:prstGeom>
          <a:noFill/>
          <a:ln w="9525">
            <a:noFill/>
            <a:miter lim="800000"/>
            <a:headEnd/>
            <a:tailEnd/>
          </a:ln>
        </p:spPr>
        <p:txBody>
          <a:bodyPr wrap="square">
            <a:spAutoFit/>
          </a:bodyPr>
          <a:lstStyle/>
          <a:p>
            <a:r>
              <a:rPr lang="en-US" dirty="0">
                <a:solidFill>
                  <a:srgbClr val="000000"/>
                </a:solidFill>
                <a:latin typeface="Calibri"/>
              </a:rPr>
              <a:t>Koala distributions limited by water stress associated with heatwaves and rainfall timing </a:t>
            </a:r>
          </a:p>
          <a:p>
            <a:r>
              <a:rPr lang="en-US" dirty="0">
                <a:solidFill>
                  <a:srgbClr val="000000"/>
                </a:solidFill>
                <a:latin typeface="Calibri"/>
              </a:rPr>
              <a:t>(Briscoe et al. 2016)</a:t>
            </a:r>
            <a:endParaRPr lang="en-US" sz="2400" dirty="0">
              <a:solidFill>
                <a:srgbClr val="000000"/>
              </a:solidFill>
              <a:latin typeface="Calibri"/>
            </a:endParaRPr>
          </a:p>
        </p:txBody>
      </p:sp>
      <p:sp>
        <p:nvSpPr>
          <p:cNvPr id="7" name="Rectangle 7">
            <a:extLst>
              <a:ext uri="{FF2B5EF4-FFF2-40B4-BE49-F238E27FC236}">
                <a16:creationId xmlns:a16="http://schemas.microsoft.com/office/drawing/2014/main" id="{FB7D3363-1E6C-D544-0F6E-A87E7A868163}"/>
              </a:ext>
            </a:extLst>
          </p:cNvPr>
          <p:cNvSpPr>
            <a:spLocks noChangeArrowheads="1"/>
          </p:cNvSpPr>
          <p:nvPr/>
        </p:nvSpPr>
        <p:spPr bwMode="auto">
          <a:xfrm>
            <a:off x="8075834" y="2383400"/>
            <a:ext cx="3449824" cy="923330"/>
          </a:xfrm>
          <a:prstGeom prst="rect">
            <a:avLst/>
          </a:prstGeom>
          <a:noFill/>
          <a:ln w="9525">
            <a:noFill/>
            <a:miter lim="800000"/>
            <a:headEnd/>
            <a:tailEnd/>
          </a:ln>
        </p:spPr>
        <p:txBody>
          <a:bodyPr wrap="square">
            <a:spAutoFit/>
          </a:bodyPr>
          <a:lstStyle/>
          <a:p>
            <a:r>
              <a:rPr lang="en-US" dirty="0">
                <a:solidFill>
                  <a:srgbClr val="000000"/>
                </a:solidFill>
                <a:latin typeface="Calibri"/>
              </a:rPr>
              <a:t>Pika behavioral buffering of extremes reduces habitat loss </a:t>
            </a:r>
          </a:p>
          <a:p>
            <a:r>
              <a:rPr lang="en-US" dirty="0">
                <a:solidFill>
                  <a:srgbClr val="000000"/>
                </a:solidFill>
                <a:latin typeface="Calibri"/>
              </a:rPr>
              <a:t>(Mathewson et al. 2017)</a:t>
            </a:r>
            <a:endParaRPr lang="en-US" sz="2400" dirty="0">
              <a:solidFill>
                <a:srgbClr val="000000"/>
              </a:solidFill>
              <a:latin typeface="Calibri"/>
            </a:endParaRPr>
          </a:p>
        </p:txBody>
      </p:sp>
      <p:pic>
        <p:nvPicPr>
          <p:cNvPr id="9" name="Picture 8" descr="A yellow and black butterfly on a plant&#10;&#10;Description automatically generated">
            <a:extLst>
              <a:ext uri="{FF2B5EF4-FFF2-40B4-BE49-F238E27FC236}">
                <a16:creationId xmlns:a16="http://schemas.microsoft.com/office/drawing/2014/main" id="{A540A47C-C027-0C66-59BC-96C894C242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13" y="697430"/>
            <a:ext cx="2537850" cy="1634870"/>
          </a:xfrm>
          <a:prstGeom prst="rect">
            <a:avLst/>
          </a:prstGeom>
        </p:spPr>
      </p:pic>
      <p:sp>
        <p:nvSpPr>
          <p:cNvPr id="11" name="Rectangle 13">
            <a:extLst>
              <a:ext uri="{FF2B5EF4-FFF2-40B4-BE49-F238E27FC236}">
                <a16:creationId xmlns:a16="http://schemas.microsoft.com/office/drawing/2014/main" id="{E1862A27-5B88-FB20-06D1-FDFBF62B8CA8}"/>
              </a:ext>
            </a:extLst>
          </p:cNvPr>
          <p:cNvSpPr>
            <a:spLocks noChangeArrowheads="1"/>
          </p:cNvSpPr>
          <p:nvPr/>
        </p:nvSpPr>
        <p:spPr bwMode="auto">
          <a:xfrm>
            <a:off x="396313" y="0"/>
            <a:ext cx="116733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fontAlgn="base">
              <a:spcBef>
                <a:spcPct val="0"/>
              </a:spcBef>
              <a:spcAft>
                <a:spcPct val="0"/>
              </a:spcAft>
              <a:buNone/>
              <a:defRPr/>
            </a:pPr>
            <a:r>
              <a:rPr lang="en-US" altLang="en-US" sz="3600" dirty="0">
                <a:solidFill>
                  <a:srgbClr val="0070C0"/>
                </a:solidFill>
                <a:latin typeface="Arial" panose="020B0604020202020204" pitchFamily="34" charset="0"/>
                <a:cs typeface="Arial" panose="020B0604020202020204" pitchFamily="34" charset="0"/>
              </a:rPr>
              <a:t>Mechanisms driving climate change responses</a:t>
            </a:r>
          </a:p>
        </p:txBody>
      </p:sp>
      <p:pic>
        <p:nvPicPr>
          <p:cNvPr id="15" name="Picture 14" descr="A lizard on a rock&#10;&#10;Description automatically generated">
            <a:extLst>
              <a:ext uri="{FF2B5EF4-FFF2-40B4-BE49-F238E27FC236}">
                <a16:creationId xmlns:a16="http://schemas.microsoft.com/office/drawing/2014/main" id="{BEE9B650-0638-1158-164E-EFC7E8D537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523" y="4069369"/>
            <a:ext cx="3022555" cy="1334661"/>
          </a:xfrm>
          <a:prstGeom prst="rect">
            <a:avLst/>
          </a:prstGeom>
        </p:spPr>
      </p:pic>
      <p:pic>
        <p:nvPicPr>
          <p:cNvPr id="17" name="Picture 16" descr="A screenshot of a infrared image of a tree&#10;&#10;Description automatically generated">
            <a:extLst>
              <a:ext uri="{FF2B5EF4-FFF2-40B4-BE49-F238E27FC236}">
                <a16:creationId xmlns:a16="http://schemas.microsoft.com/office/drawing/2014/main" id="{079D996E-3B5F-F2A0-7942-4F7CB1D743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7689" y="3605273"/>
            <a:ext cx="1801443" cy="1972855"/>
          </a:xfrm>
          <a:prstGeom prst="rect">
            <a:avLst/>
          </a:prstGeom>
        </p:spPr>
      </p:pic>
      <p:pic>
        <p:nvPicPr>
          <p:cNvPr id="19" name="Picture 18" descr="A small rodent sitting on a rock&#10;&#10;Description automatically generated">
            <a:extLst>
              <a:ext uri="{FF2B5EF4-FFF2-40B4-BE49-F238E27FC236}">
                <a16:creationId xmlns:a16="http://schemas.microsoft.com/office/drawing/2014/main" id="{195F7758-0071-2EC8-E1FA-B67FEAA536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5511" y="599882"/>
            <a:ext cx="3260130" cy="1783517"/>
          </a:xfrm>
          <a:prstGeom prst="rect">
            <a:avLst/>
          </a:prstGeom>
        </p:spPr>
      </p:pic>
      <p:pic>
        <p:nvPicPr>
          <p:cNvPr id="23" name="Picture 22" descr="A bird perched on a branch&#10;&#10;Description automatically generated">
            <a:extLst>
              <a:ext uri="{FF2B5EF4-FFF2-40B4-BE49-F238E27FC236}">
                <a16:creationId xmlns:a16="http://schemas.microsoft.com/office/drawing/2014/main" id="{7FE3DD6D-E4FF-8FA1-0D99-208748BC72D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68201" y="599882"/>
            <a:ext cx="3857293" cy="1777922"/>
          </a:xfrm>
          <a:prstGeom prst="rect">
            <a:avLst/>
          </a:prstGeom>
        </p:spPr>
      </p:pic>
      <p:sp>
        <p:nvSpPr>
          <p:cNvPr id="24" name="Rectangle 7">
            <a:extLst>
              <a:ext uri="{FF2B5EF4-FFF2-40B4-BE49-F238E27FC236}">
                <a16:creationId xmlns:a16="http://schemas.microsoft.com/office/drawing/2014/main" id="{210B251F-89B6-8E9C-E773-05D53F7DCAE1}"/>
              </a:ext>
            </a:extLst>
          </p:cNvPr>
          <p:cNvSpPr>
            <a:spLocks noChangeArrowheads="1"/>
          </p:cNvSpPr>
          <p:nvPr/>
        </p:nvSpPr>
        <p:spPr bwMode="auto">
          <a:xfrm>
            <a:off x="8805282" y="6336176"/>
            <a:ext cx="3346494" cy="369332"/>
          </a:xfrm>
          <a:prstGeom prst="rect">
            <a:avLst/>
          </a:prstGeom>
          <a:noFill/>
          <a:ln w="9525">
            <a:noFill/>
            <a:miter lim="800000"/>
            <a:headEnd/>
            <a:tailEnd/>
          </a:ln>
        </p:spPr>
        <p:txBody>
          <a:bodyPr wrap="none">
            <a:spAutoFit/>
          </a:bodyPr>
          <a:lstStyle/>
          <a:p>
            <a:r>
              <a:rPr lang="en-US" dirty="0">
                <a:solidFill>
                  <a:srgbClr val="000000"/>
                </a:solidFill>
                <a:latin typeface="Calibri"/>
              </a:rPr>
              <a:t>(Buckley et al. 2023 </a:t>
            </a:r>
            <a:r>
              <a:rPr lang="en-US" dirty="0" err="1">
                <a:solidFill>
                  <a:srgbClr val="000000"/>
                </a:solidFill>
                <a:latin typeface="Calibri"/>
              </a:rPr>
              <a:t>PLoS</a:t>
            </a:r>
            <a:r>
              <a:rPr lang="en-US" dirty="0">
                <a:solidFill>
                  <a:srgbClr val="000000"/>
                </a:solidFill>
                <a:latin typeface="Calibri"/>
              </a:rPr>
              <a:t> Climate)</a:t>
            </a:r>
            <a:endParaRPr lang="en-US" sz="2400" dirty="0">
              <a:solidFill>
                <a:srgbClr val="000000"/>
              </a:solidFill>
              <a:latin typeface="Calibri"/>
            </a:endParaRPr>
          </a:p>
        </p:txBody>
      </p:sp>
    </p:spTree>
    <p:extLst>
      <p:ext uri="{BB962C8B-B14F-4D97-AF65-F5344CB8AC3E}">
        <p14:creationId xmlns:p14="http://schemas.microsoft.com/office/powerpoint/2010/main" val="3242478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D9F4814-C3FB-4B9A-8666-C5DFF75A368D}"/>
              </a:ext>
            </a:extLst>
          </p:cNvPr>
          <p:cNvGraphicFramePr>
            <a:graphicFrameLocks noGrp="1"/>
          </p:cNvGraphicFramePr>
          <p:nvPr>
            <p:extLst>
              <p:ext uri="{D42A27DB-BD31-4B8C-83A1-F6EECF244321}">
                <p14:modId xmlns:p14="http://schemas.microsoft.com/office/powerpoint/2010/main" val="3316198380"/>
              </p:ext>
            </p:extLst>
          </p:nvPr>
        </p:nvGraphicFramePr>
        <p:xfrm>
          <a:off x="1608699" y="1110638"/>
          <a:ext cx="9979817" cy="5641970"/>
        </p:xfrm>
        <a:graphic>
          <a:graphicData uri="http://schemas.openxmlformats.org/drawingml/2006/table">
            <a:tbl>
              <a:tblPr/>
              <a:tblGrid>
                <a:gridCol w="1967174">
                  <a:extLst>
                    <a:ext uri="{9D8B030D-6E8A-4147-A177-3AD203B41FA5}">
                      <a16:colId xmlns:a16="http://schemas.microsoft.com/office/drawing/2014/main" val="1817120626"/>
                    </a:ext>
                  </a:extLst>
                </a:gridCol>
                <a:gridCol w="8012643">
                  <a:extLst>
                    <a:ext uri="{9D8B030D-6E8A-4147-A177-3AD203B41FA5}">
                      <a16:colId xmlns:a16="http://schemas.microsoft.com/office/drawing/2014/main" val="1463787771"/>
                    </a:ext>
                  </a:extLst>
                </a:gridCol>
              </a:tblGrid>
              <a:tr h="310663">
                <a:tc>
                  <a:txBody>
                    <a:bodyPr/>
                    <a:lstStyle/>
                    <a:p>
                      <a:r>
                        <a:rPr lang="en-AU" sz="2000" b="1"/>
                        <a:t>Time</a:t>
                      </a:r>
                      <a:endParaRPr lang="en-AU" sz="2000"/>
                    </a:p>
                  </a:txBody>
                  <a:tcPr marL="62162" marR="62162" marT="31081" marB="31081" anchor="ctr">
                    <a:lnL>
                      <a:noFill/>
                    </a:lnL>
                    <a:lnR>
                      <a:noFill/>
                    </a:lnR>
                    <a:lnT>
                      <a:noFill/>
                    </a:lnT>
                    <a:lnB>
                      <a:noFill/>
                    </a:lnB>
                  </a:tcPr>
                </a:tc>
                <a:tc>
                  <a:txBody>
                    <a:bodyPr/>
                    <a:lstStyle/>
                    <a:p>
                      <a:r>
                        <a:rPr lang="en-AU" sz="2000" b="1"/>
                        <a:t>Topic</a:t>
                      </a:r>
                      <a:endParaRPr lang="en-AU" sz="2000"/>
                    </a:p>
                  </a:txBody>
                  <a:tcPr marL="62162" marR="62162" marT="31081" marB="31081" anchor="ctr">
                    <a:lnL>
                      <a:noFill/>
                    </a:lnL>
                    <a:lnR>
                      <a:noFill/>
                    </a:lnR>
                    <a:lnT>
                      <a:noFill/>
                    </a:lnT>
                    <a:lnB>
                      <a:noFill/>
                    </a:lnB>
                  </a:tcPr>
                </a:tc>
                <a:extLst>
                  <a:ext uri="{0D108BD9-81ED-4DB2-BD59-A6C34878D82A}">
                    <a16:rowId xmlns:a16="http://schemas.microsoft.com/office/drawing/2014/main" val="648451326"/>
                  </a:ext>
                </a:extLst>
              </a:tr>
              <a:tr h="575406">
                <a:tc>
                  <a:txBody>
                    <a:bodyPr/>
                    <a:lstStyle/>
                    <a:p>
                      <a:r>
                        <a:rPr lang="en-AU" sz="2000" dirty="0"/>
                        <a:t>9:00 -9:15</a:t>
                      </a:r>
                    </a:p>
                  </a:txBody>
                  <a:tcPr marL="62162" marR="62162" marT="31081" marB="31081" anchor="ctr">
                    <a:lnL>
                      <a:noFill/>
                    </a:lnL>
                    <a:lnR>
                      <a:noFill/>
                    </a:lnR>
                    <a:lnT>
                      <a:noFill/>
                    </a:lnT>
                    <a:lnB>
                      <a:noFill/>
                    </a:lnB>
                  </a:tcPr>
                </a:tc>
                <a:tc>
                  <a:txBody>
                    <a:bodyPr/>
                    <a:lstStyle/>
                    <a:p>
                      <a:r>
                        <a:rPr lang="en-US" sz="2000" dirty="0"/>
                        <a:t>Introductions</a:t>
                      </a:r>
                    </a:p>
                  </a:txBody>
                  <a:tcPr marL="62162" marR="62162" marT="31081" marB="31081" anchor="ctr">
                    <a:lnL>
                      <a:noFill/>
                    </a:lnL>
                    <a:lnR>
                      <a:noFill/>
                    </a:lnR>
                    <a:lnT>
                      <a:noFill/>
                    </a:lnT>
                    <a:lnB>
                      <a:noFill/>
                    </a:lnB>
                  </a:tcPr>
                </a:tc>
                <a:extLst>
                  <a:ext uri="{0D108BD9-81ED-4DB2-BD59-A6C34878D82A}">
                    <a16:rowId xmlns:a16="http://schemas.microsoft.com/office/drawing/2014/main" val="990723159"/>
                  </a:ext>
                </a:extLst>
              </a:tr>
              <a:tr h="402784">
                <a:tc>
                  <a:txBody>
                    <a:bodyPr/>
                    <a:lstStyle/>
                    <a:p>
                      <a:r>
                        <a:rPr lang="en-AU" sz="2000" dirty="0"/>
                        <a:t>9:15-9:45</a:t>
                      </a:r>
                    </a:p>
                  </a:txBody>
                  <a:tcPr marL="62162" marR="62162" marT="31081" marB="31081" anchor="ctr">
                    <a:lnL>
                      <a:noFill/>
                    </a:lnL>
                    <a:lnR>
                      <a:noFill/>
                    </a:lnR>
                    <a:lnT>
                      <a:noFill/>
                    </a:lnT>
                    <a:lnB>
                      <a:noFill/>
                    </a:lnB>
                  </a:tcPr>
                </a:tc>
                <a:tc>
                  <a:txBody>
                    <a:bodyPr/>
                    <a:lstStyle/>
                    <a:p>
                      <a:r>
                        <a:rPr lang="en-US" sz="2000" dirty="0"/>
                        <a:t>What are mechanistic niche models and why do we need them? (MK &amp; LB)</a:t>
                      </a:r>
                    </a:p>
                  </a:txBody>
                  <a:tcPr marL="62162" marR="62162" marT="31081" marB="31081" anchor="ctr">
                    <a:lnL>
                      <a:noFill/>
                    </a:lnL>
                    <a:lnR>
                      <a:noFill/>
                    </a:lnR>
                    <a:lnT>
                      <a:noFill/>
                    </a:lnT>
                    <a:lnB>
                      <a:noFill/>
                    </a:lnB>
                  </a:tcPr>
                </a:tc>
                <a:extLst>
                  <a:ext uri="{0D108BD9-81ED-4DB2-BD59-A6C34878D82A}">
                    <a16:rowId xmlns:a16="http://schemas.microsoft.com/office/drawing/2014/main" val="2005506566"/>
                  </a:ext>
                </a:extLst>
              </a:tr>
              <a:tr h="402784">
                <a:tc>
                  <a:txBody>
                    <a:bodyPr/>
                    <a:lstStyle/>
                    <a:p>
                      <a:r>
                        <a:rPr lang="en-AU" sz="2000" dirty="0"/>
                        <a:t>9:45-10:15</a:t>
                      </a:r>
                    </a:p>
                  </a:txBody>
                  <a:tcPr marL="62162" marR="62162" marT="31081" marB="31081" anchor="ctr">
                    <a:lnL>
                      <a:noFill/>
                    </a:lnL>
                    <a:lnR>
                      <a:noFill/>
                    </a:lnR>
                    <a:lnT>
                      <a:noFill/>
                    </a:lnT>
                    <a:lnB>
                      <a:noFill/>
                    </a:lnB>
                  </a:tcPr>
                </a:tc>
                <a:tc>
                  <a:txBody>
                    <a:bodyPr/>
                    <a:lstStyle/>
                    <a:p>
                      <a:r>
                        <a:rPr lang="en-AU" sz="2000" dirty="0"/>
                        <a:t>Calculating body temperature with </a:t>
                      </a:r>
                      <a:r>
                        <a:rPr lang="en-AU" sz="2000" dirty="0" err="1"/>
                        <a:t>TrenchR</a:t>
                      </a:r>
                      <a:r>
                        <a:rPr lang="en-AU" sz="2000" dirty="0"/>
                        <a:t> (LB) </a:t>
                      </a:r>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2025750196"/>
                  </a:ext>
                </a:extLst>
              </a:tr>
              <a:tr h="402784">
                <a:tc>
                  <a:txBody>
                    <a:bodyPr/>
                    <a:lstStyle/>
                    <a:p>
                      <a:r>
                        <a:rPr lang="en-AU" sz="2000" dirty="0"/>
                        <a:t>10:15-10:30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3503872612"/>
                  </a:ext>
                </a:extLst>
              </a:tr>
              <a:tr h="402784">
                <a:tc>
                  <a:txBody>
                    <a:bodyPr/>
                    <a:lstStyle/>
                    <a:p>
                      <a:r>
                        <a:rPr lang="en-AU" sz="2000" dirty="0"/>
                        <a:t>10:30-11:15</a:t>
                      </a:r>
                    </a:p>
                  </a:txBody>
                  <a:tcPr marL="62162" marR="62162" marT="31081" marB="31081" anchor="ctr">
                    <a:lnL>
                      <a:noFill/>
                    </a:lnL>
                    <a:lnR>
                      <a:noFill/>
                    </a:lnR>
                    <a:lnT>
                      <a:noFill/>
                    </a:lnT>
                    <a:lnB>
                      <a:noFill/>
                    </a:lnB>
                  </a:tcPr>
                </a:tc>
                <a:tc>
                  <a:txBody>
                    <a:bodyPr/>
                    <a:lstStyle/>
                    <a:p>
                      <a:r>
                        <a:rPr lang="en-US" sz="2000" dirty="0"/>
                        <a:t>Intro to microclimate modelling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961418423"/>
                  </a:ext>
                </a:extLst>
              </a:tr>
              <a:tr h="402784">
                <a:tc>
                  <a:txBody>
                    <a:bodyPr/>
                    <a:lstStyle/>
                    <a:p>
                      <a:r>
                        <a:rPr lang="en-AU" sz="2000" dirty="0"/>
                        <a:t>11:15-12:00</a:t>
                      </a:r>
                    </a:p>
                  </a:txBody>
                  <a:tcPr marL="62162" marR="62162" marT="31081" marB="31081" anchor="ctr">
                    <a:lnL>
                      <a:noFill/>
                    </a:lnL>
                    <a:lnR>
                      <a:noFill/>
                    </a:lnR>
                    <a:lnT>
                      <a:noFill/>
                    </a:lnT>
                    <a:lnB>
                      <a:noFill/>
                    </a:lnB>
                  </a:tcPr>
                </a:tc>
                <a:tc>
                  <a:txBody>
                    <a:bodyPr/>
                    <a:lstStyle/>
                    <a:p>
                      <a:r>
                        <a:rPr lang="en-US" sz="2000" dirty="0"/>
                        <a:t>Selecting microclimate data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081539008"/>
                  </a:ext>
                </a:extLst>
              </a:tr>
              <a:tr h="402784">
                <a:tc>
                  <a:txBody>
                    <a:bodyPr/>
                    <a:lstStyle/>
                    <a:p>
                      <a:r>
                        <a:rPr lang="en-AU" sz="2000" dirty="0"/>
                        <a:t>12:00-13:00</a:t>
                      </a:r>
                    </a:p>
                  </a:txBody>
                  <a:tcPr marL="62162" marR="62162" marT="31081" marB="31081" anchor="ctr">
                    <a:lnL>
                      <a:noFill/>
                    </a:lnL>
                    <a:lnR>
                      <a:noFill/>
                    </a:lnR>
                    <a:lnT>
                      <a:noFill/>
                    </a:lnT>
                    <a:lnB>
                      <a:noFill/>
                    </a:lnB>
                  </a:tcPr>
                </a:tc>
                <a:tc>
                  <a:txBody>
                    <a:bodyPr/>
                    <a:lstStyle/>
                    <a:p>
                      <a:r>
                        <a:rPr lang="en-US" sz="2000" dirty="0"/>
                        <a:t>Lunch Break</a:t>
                      </a:r>
                    </a:p>
                  </a:txBody>
                  <a:tcPr marL="62162" marR="62162" marT="31081" marB="31081" anchor="ctr">
                    <a:lnL>
                      <a:noFill/>
                    </a:lnL>
                    <a:lnR>
                      <a:noFill/>
                    </a:lnR>
                    <a:lnT>
                      <a:noFill/>
                    </a:lnT>
                    <a:lnB>
                      <a:noFill/>
                    </a:lnB>
                  </a:tcPr>
                </a:tc>
                <a:extLst>
                  <a:ext uri="{0D108BD9-81ED-4DB2-BD59-A6C34878D82A}">
                    <a16:rowId xmlns:a16="http://schemas.microsoft.com/office/drawing/2014/main" val="1423726415"/>
                  </a:ext>
                </a:extLst>
              </a:tr>
              <a:tr h="402784">
                <a:tc>
                  <a:txBody>
                    <a:bodyPr/>
                    <a:lstStyle/>
                    <a:p>
                      <a:r>
                        <a:rPr lang="en-AU" sz="2000" dirty="0"/>
                        <a:t>13:00-13:45</a:t>
                      </a:r>
                    </a:p>
                  </a:txBody>
                  <a:tcPr marL="62162" marR="62162" marT="31081" marB="31081" anchor="ctr">
                    <a:lnL>
                      <a:noFill/>
                    </a:lnL>
                    <a:lnR>
                      <a:noFill/>
                    </a:lnR>
                    <a:lnT>
                      <a:noFill/>
                    </a:lnT>
                    <a:lnB>
                      <a:noFill/>
                    </a:lnB>
                  </a:tcPr>
                </a:tc>
                <a:tc>
                  <a:txBody>
                    <a:bodyPr/>
                    <a:lstStyle/>
                    <a:p>
                      <a:r>
                        <a:rPr lang="en-US" sz="2000" dirty="0"/>
                        <a:t>Calculating body/leaf temperature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517636301"/>
                  </a:ext>
                </a:extLst>
              </a:tr>
              <a:tr h="402784">
                <a:tc>
                  <a:txBody>
                    <a:bodyPr/>
                    <a:lstStyle/>
                    <a:p>
                      <a:r>
                        <a:rPr lang="en-AU" sz="2000" dirty="0"/>
                        <a:t>13:45-14:45</a:t>
                      </a:r>
                    </a:p>
                  </a:txBody>
                  <a:tcPr marL="62162" marR="62162" marT="31081" marB="31081" anchor="ctr">
                    <a:lnL>
                      <a:noFill/>
                    </a:lnL>
                    <a:lnR>
                      <a:noFill/>
                    </a:lnR>
                    <a:lnT>
                      <a:noFill/>
                    </a:lnT>
                    <a:lnB>
                      <a:noFill/>
                    </a:lnB>
                  </a:tcPr>
                </a:tc>
                <a:tc>
                  <a:txBody>
                    <a:bodyPr/>
                    <a:lstStyle/>
                    <a:p>
                      <a:r>
                        <a:rPr lang="en-AU" sz="1800" kern="1200" dirty="0">
                          <a:solidFill>
                            <a:schemeClr val="tx1"/>
                          </a:solidFill>
                          <a:effectLst/>
                          <a:latin typeface="+mn-lt"/>
                          <a:ea typeface="+mn-ea"/>
                          <a:cs typeface="+mn-cs"/>
                        </a:rPr>
                        <a:t>Mass budgets with NicheMapR: </a:t>
                      </a:r>
                      <a:r>
                        <a:rPr lang="en-US" sz="2000" dirty="0"/>
                        <a:t>Dynamic energy budgets (DEB) and water balance (MK)</a:t>
                      </a:r>
                    </a:p>
                  </a:txBody>
                  <a:tcPr marL="62162" marR="62162" marT="31081" marB="31081" anchor="ctr">
                    <a:lnL>
                      <a:noFill/>
                    </a:lnL>
                    <a:lnR>
                      <a:noFill/>
                    </a:lnR>
                    <a:lnT>
                      <a:noFill/>
                    </a:lnT>
                    <a:lnB>
                      <a:noFill/>
                    </a:lnB>
                  </a:tcPr>
                </a:tc>
                <a:extLst>
                  <a:ext uri="{0D108BD9-81ED-4DB2-BD59-A6C34878D82A}">
                    <a16:rowId xmlns:a16="http://schemas.microsoft.com/office/drawing/2014/main" val="732180978"/>
                  </a:ext>
                </a:extLst>
              </a:tr>
              <a:tr h="402784">
                <a:tc>
                  <a:txBody>
                    <a:bodyPr/>
                    <a:lstStyle/>
                    <a:p>
                      <a:r>
                        <a:rPr lang="en-AU" sz="2000" dirty="0"/>
                        <a:t>14:45-15:00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695100405"/>
                  </a:ext>
                </a:extLst>
              </a:tr>
              <a:tr h="402784">
                <a:tc>
                  <a:txBody>
                    <a:bodyPr/>
                    <a:lstStyle/>
                    <a:p>
                      <a:r>
                        <a:rPr lang="en-AU" sz="2000" dirty="0"/>
                        <a:t>15:00-16:00</a:t>
                      </a:r>
                    </a:p>
                  </a:txBody>
                  <a:tcPr marL="62162" marR="62162" marT="31081" marB="31081" anchor="ctr">
                    <a:lnL>
                      <a:noFill/>
                    </a:lnL>
                    <a:lnR>
                      <a:noFill/>
                    </a:lnR>
                    <a:lnT>
                      <a:noFill/>
                    </a:lnT>
                    <a:lnB>
                      <a:noFill/>
                    </a:lnB>
                  </a:tcPr>
                </a:tc>
                <a:tc>
                  <a:txBody>
                    <a:bodyPr/>
                    <a:lstStyle/>
                    <a:p>
                      <a:r>
                        <a:rPr lang="en-US" sz="2000" dirty="0"/>
                        <a:t>Q&amp;A on mechanistic niche modelling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143083924"/>
                  </a:ext>
                </a:extLst>
              </a:tr>
              <a:tr h="402784">
                <a:tc>
                  <a:txBody>
                    <a:bodyPr/>
                    <a:lstStyle/>
                    <a:p>
                      <a:endParaRPr lang="en-AU" sz="2000" dirty="0"/>
                    </a:p>
                  </a:txBody>
                  <a:tcPr marL="62162" marR="62162" marT="31081" marB="31081" anchor="ctr">
                    <a:lnL>
                      <a:noFill/>
                    </a:lnL>
                    <a:lnR>
                      <a:noFill/>
                    </a:lnR>
                    <a:lnT>
                      <a:noFill/>
                    </a:lnT>
                    <a:lnB>
                      <a:noFill/>
                    </a:lnB>
                  </a:tcPr>
                </a:tc>
                <a:tc>
                  <a:txBody>
                    <a:bodyPr/>
                    <a:lstStyle/>
                    <a:p>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3075109091"/>
                  </a:ext>
                </a:extLst>
              </a:tr>
            </a:tbl>
          </a:graphicData>
        </a:graphic>
      </p:graphicFrame>
      <p:sp>
        <p:nvSpPr>
          <p:cNvPr id="3" name="Text Box 5">
            <a:extLst>
              <a:ext uri="{FF2B5EF4-FFF2-40B4-BE49-F238E27FC236}">
                <a16:creationId xmlns:a16="http://schemas.microsoft.com/office/drawing/2014/main" id="{5792D037-A3CB-4504-B8E8-E8D20CBCB4C9}"/>
              </a:ext>
            </a:extLst>
          </p:cNvPr>
          <p:cNvSpPr txBox="1">
            <a:spLocks noChangeArrowheads="1"/>
          </p:cNvSpPr>
          <p:nvPr/>
        </p:nvSpPr>
        <p:spPr bwMode="auto">
          <a:xfrm>
            <a:off x="1694961" y="345879"/>
            <a:ext cx="5076170"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Program</a:t>
            </a:r>
          </a:p>
        </p:txBody>
      </p:sp>
    </p:spTree>
    <p:extLst>
      <p:ext uri="{BB962C8B-B14F-4D97-AF65-F5344CB8AC3E}">
        <p14:creationId xmlns:p14="http://schemas.microsoft.com/office/powerpoint/2010/main" val="327475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752414-F7C7-AE53-3D55-38CDCA14508C}"/>
              </a:ext>
            </a:extLst>
          </p:cNvPr>
          <p:cNvPicPr>
            <a:picLocks noChangeAspect="1"/>
          </p:cNvPicPr>
          <p:nvPr/>
        </p:nvPicPr>
        <p:blipFill>
          <a:blip r:embed="rId2"/>
          <a:stretch>
            <a:fillRect/>
          </a:stretch>
        </p:blipFill>
        <p:spPr>
          <a:xfrm>
            <a:off x="0" y="727990"/>
            <a:ext cx="12192000" cy="5402019"/>
          </a:xfrm>
          <a:prstGeom prst="rect">
            <a:avLst/>
          </a:prstGeom>
        </p:spPr>
      </p:pic>
    </p:spTree>
    <p:extLst>
      <p:ext uri="{BB962C8B-B14F-4D97-AF65-F5344CB8AC3E}">
        <p14:creationId xmlns:p14="http://schemas.microsoft.com/office/powerpoint/2010/main" val="281258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5DA54-BC21-E601-B3A7-CC07B9970368}"/>
              </a:ext>
            </a:extLst>
          </p:cNvPr>
          <p:cNvPicPr>
            <a:picLocks noChangeAspect="1"/>
          </p:cNvPicPr>
          <p:nvPr/>
        </p:nvPicPr>
        <p:blipFill>
          <a:blip r:embed="rId2"/>
          <a:stretch>
            <a:fillRect/>
          </a:stretch>
        </p:blipFill>
        <p:spPr>
          <a:xfrm>
            <a:off x="2427676" y="0"/>
            <a:ext cx="7336648" cy="6858000"/>
          </a:xfrm>
          <a:prstGeom prst="rect">
            <a:avLst/>
          </a:prstGeom>
        </p:spPr>
      </p:pic>
    </p:spTree>
    <p:extLst>
      <p:ext uri="{BB962C8B-B14F-4D97-AF65-F5344CB8AC3E}">
        <p14:creationId xmlns:p14="http://schemas.microsoft.com/office/powerpoint/2010/main" val="119764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D9F4814-C3FB-4B9A-8666-C5DFF75A368D}"/>
              </a:ext>
            </a:extLst>
          </p:cNvPr>
          <p:cNvGraphicFramePr>
            <a:graphicFrameLocks noGrp="1"/>
          </p:cNvGraphicFramePr>
          <p:nvPr>
            <p:extLst>
              <p:ext uri="{D42A27DB-BD31-4B8C-83A1-F6EECF244321}">
                <p14:modId xmlns:p14="http://schemas.microsoft.com/office/powerpoint/2010/main" val="323730310"/>
              </p:ext>
            </p:extLst>
          </p:nvPr>
        </p:nvGraphicFramePr>
        <p:xfrm>
          <a:off x="1608699" y="1110638"/>
          <a:ext cx="9979817" cy="5641970"/>
        </p:xfrm>
        <a:graphic>
          <a:graphicData uri="http://schemas.openxmlformats.org/drawingml/2006/table">
            <a:tbl>
              <a:tblPr/>
              <a:tblGrid>
                <a:gridCol w="1967174">
                  <a:extLst>
                    <a:ext uri="{9D8B030D-6E8A-4147-A177-3AD203B41FA5}">
                      <a16:colId xmlns:a16="http://schemas.microsoft.com/office/drawing/2014/main" val="1817120626"/>
                    </a:ext>
                  </a:extLst>
                </a:gridCol>
                <a:gridCol w="8012643">
                  <a:extLst>
                    <a:ext uri="{9D8B030D-6E8A-4147-A177-3AD203B41FA5}">
                      <a16:colId xmlns:a16="http://schemas.microsoft.com/office/drawing/2014/main" val="1463787771"/>
                    </a:ext>
                  </a:extLst>
                </a:gridCol>
              </a:tblGrid>
              <a:tr h="310663">
                <a:tc>
                  <a:txBody>
                    <a:bodyPr/>
                    <a:lstStyle/>
                    <a:p>
                      <a:r>
                        <a:rPr lang="en-AU" sz="2000" b="1"/>
                        <a:t>Time</a:t>
                      </a:r>
                      <a:endParaRPr lang="en-AU" sz="2000"/>
                    </a:p>
                  </a:txBody>
                  <a:tcPr marL="62162" marR="62162" marT="31081" marB="31081" anchor="ctr">
                    <a:lnL>
                      <a:noFill/>
                    </a:lnL>
                    <a:lnR>
                      <a:noFill/>
                    </a:lnR>
                    <a:lnT>
                      <a:noFill/>
                    </a:lnT>
                    <a:lnB>
                      <a:noFill/>
                    </a:lnB>
                  </a:tcPr>
                </a:tc>
                <a:tc>
                  <a:txBody>
                    <a:bodyPr/>
                    <a:lstStyle/>
                    <a:p>
                      <a:r>
                        <a:rPr lang="en-AU" sz="2000" b="1"/>
                        <a:t>Topic</a:t>
                      </a:r>
                      <a:endParaRPr lang="en-AU" sz="2000"/>
                    </a:p>
                  </a:txBody>
                  <a:tcPr marL="62162" marR="62162" marT="31081" marB="31081" anchor="ctr">
                    <a:lnL>
                      <a:noFill/>
                    </a:lnL>
                    <a:lnR>
                      <a:noFill/>
                    </a:lnR>
                    <a:lnT>
                      <a:noFill/>
                    </a:lnT>
                    <a:lnB>
                      <a:noFill/>
                    </a:lnB>
                  </a:tcPr>
                </a:tc>
                <a:extLst>
                  <a:ext uri="{0D108BD9-81ED-4DB2-BD59-A6C34878D82A}">
                    <a16:rowId xmlns:a16="http://schemas.microsoft.com/office/drawing/2014/main" val="648451326"/>
                  </a:ext>
                </a:extLst>
              </a:tr>
              <a:tr h="575406">
                <a:tc>
                  <a:txBody>
                    <a:bodyPr/>
                    <a:lstStyle/>
                    <a:p>
                      <a:r>
                        <a:rPr lang="en-AU" sz="2000" dirty="0"/>
                        <a:t>9:00 -9:15</a:t>
                      </a:r>
                    </a:p>
                  </a:txBody>
                  <a:tcPr marL="62162" marR="62162" marT="31081" marB="31081" anchor="ctr">
                    <a:lnL>
                      <a:noFill/>
                    </a:lnL>
                    <a:lnR>
                      <a:noFill/>
                    </a:lnR>
                    <a:lnT>
                      <a:noFill/>
                    </a:lnT>
                    <a:lnB>
                      <a:noFill/>
                    </a:lnB>
                  </a:tcPr>
                </a:tc>
                <a:tc>
                  <a:txBody>
                    <a:bodyPr/>
                    <a:lstStyle/>
                    <a:p>
                      <a:r>
                        <a:rPr lang="en-US" sz="2000" dirty="0"/>
                        <a:t>Introductions</a:t>
                      </a:r>
                    </a:p>
                  </a:txBody>
                  <a:tcPr marL="62162" marR="62162" marT="31081" marB="31081" anchor="ctr">
                    <a:lnL>
                      <a:noFill/>
                    </a:lnL>
                    <a:lnR>
                      <a:noFill/>
                    </a:lnR>
                    <a:lnT>
                      <a:noFill/>
                    </a:lnT>
                    <a:lnB>
                      <a:noFill/>
                    </a:lnB>
                  </a:tcPr>
                </a:tc>
                <a:extLst>
                  <a:ext uri="{0D108BD9-81ED-4DB2-BD59-A6C34878D82A}">
                    <a16:rowId xmlns:a16="http://schemas.microsoft.com/office/drawing/2014/main" val="990723159"/>
                  </a:ext>
                </a:extLst>
              </a:tr>
              <a:tr h="402784">
                <a:tc>
                  <a:txBody>
                    <a:bodyPr/>
                    <a:lstStyle/>
                    <a:p>
                      <a:r>
                        <a:rPr lang="en-AU" sz="2000" dirty="0"/>
                        <a:t>9:15-9:45</a:t>
                      </a:r>
                    </a:p>
                  </a:txBody>
                  <a:tcPr marL="62162" marR="62162" marT="31081" marB="31081" anchor="ctr">
                    <a:lnL>
                      <a:noFill/>
                    </a:lnL>
                    <a:lnR>
                      <a:noFill/>
                    </a:lnR>
                    <a:lnT>
                      <a:noFill/>
                    </a:lnT>
                    <a:lnB>
                      <a:noFill/>
                    </a:lnB>
                  </a:tcPr>
                </a:tc>
                <a:tc>
                  <a:txBody>
                    <a:bodyPr/>
                    <a:lstStyle/>
                    <a:p>
                      <a:r>
                        <a:rPr lang="en-US" sz="2000" dirty="0"/>
                        <a:t>What are mechanistic niche models and why do we need them? (MK &amp; LB)</a:t>
                      </a:r>
                    </a:p>
                  </a:txBody>
                  <a:tcPr marL="62162" marR="62162" marT="31081" marB="31081" anchor="ctr">
                    <a:lnL>
                      <a:noFill/>
                    </a:lnL>
                    <a:lnR>
                      <a:noFill/>
                    </a:lnR>
                    <a:lnT>
                      <a:noFill/>
                    </a:lnT>
                    <a:lnB>
                      <a:noFill/>
                    </a:lnB>
                  </a:tcPr>
                </a:tc>
                <a:extLst>
                  <a:ext uri="{0D108BD9-81ED-4DB2-BD59-A6C34878D82A}">
                    <a16:rowId xmlns:a16="http://schemas.microsoft.com/office/drawing/2014/main" val="2005506566"/>
                  </a:ext>
                </a:extLst>
              </a:tr>
              <a:tr h="402784">
                <a:tc>
                  <a:txBody>
                    <a:bodyPr/>
                    <a:lstStyle/>
                    <a:p>
                      <a:r>
                        <a:rPr lang="en-AU" sz="2000" dirty="0"/>
                        <a:t>9:45-10:15</a:t>
                      </a:r>
                    </a:p>
                  </a:txBody>
                  <a:tcPr marL="62162" marR="62162" marT="31081" marB="31081" anchor="ctr">
                    <a:lnL>
                      <a:noFill/>
                    </a:lnL>
                    <a:lnR>
                      <a:noFill/>
                    </a:lnR>
                    <a:lnT>
                      <a:noFill/>
                    </a:lnT>
                    <a:lnB>
                      <a:noFill/>
                    </a:lnB>
                    <a:solidFill>
                      <a:schemeClr val="bg1">
                        <a:lumMod val="85000"/>
                      </a:schemeClr>
                    </a:solidFill>
                  </a:tcPr>
                </a:tc>
                <a:tc>
                  <a:txBody>
                    <a:bodyPr/>
                    <a:lstStyle/>
                    <a:p>
                      <a:r>
                        <a:rPr lang="en-AU" sz="2000" dirty="0"/>
                        <a:t>Calculating body temperature with </a:t>
                      </a:r>
                      <a:r>
                        <a:rPr lang="en-AU" sz="2000" dirty="0" err="1"/>
                        <a:t>TrenchR</a:t>
                      </a:r>
                      <a:r>
                        <a:rPr lang="en-AU" sz="2000" dirty="0"/>
                        <a:t> (LB) </a:t>
                      </a:r>
                      <a:endParaRPr lang="en-US" sz="2000" dirty="0"/>
                    </a:p>
                  </a:txBody>
                  <a:tcPr marL="62162" marR="62162" marT="31081" marB="31081" anchor="ctr">
                    <a:lnL>
                      <a:noFill/>
                    </a:lnL>
                    <a:lnR>
                      <a:noFill/>
                    </a:lnR>
                    <a:lnT>
                      <a:noFill/>
                    </a:lnT>
                    <a:lnB>
                      <a:noFill/>
                    </a:lnB>
                    <a:solidFill>
                      <a:schemeClr val="bg1">
                        <a:lumMod val="85000"/>
                      </a:schemeClr>
                    </a:solidFill>
                  </a:tcPr>
                </a:tc>
                <a:extLst>
                  <a:ext uri="{0D108BD9-81ED-4DB2-BD59-A6C34878D82A}">
                    <a16:rowId xmlns:a16="http://schemas.microsoft.com/office/drawing/2014/main" val="2025750196"/>
                  </a:ext>
                </a:extLst>
              </a:tr>
              <a:tr h="402784">
                <a:tc>
                  <a:txBody>
                    <a:bodyPr/>
                    <a:lstStyle/>
                    <a:p>
                      <a:r>
                        <a:rPr lang="en-AU" sz="2000" dirty="0"/>
                        <a:t>10:15-10:30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3503872612"/>
                  </a:ext>
                </a:extLst>
              </a:tr>
              <a:tr h="402784">
                <a:tc>
                  <a:txBody>
                    <a:bodyPr/>
                    <a:lstStyle/>
                    <a:p>
                      <a:r>
                        <a:rPr lang="en-AU" sz="2000" dirty="0"/>
                        <a:t>10:30-11:15</a:t>
                      </a:r>
                    </a:p>
                  </a:txBody>
                  <a:tcPr marL="62162" marR="62162" marT="31081" marB="31081" anchor="ctr">
                    <a:lnL>
                      <a:noFill/>
                    </a:lnL>
                    <a:lnR>
                      <a:noFill/>
                    </a:lnR>
                    <a:lnT>
                      <a:noFill/>
                    </a:lnT>
                    <a:lnB>
                      <a:noFill/>
                    </a:lnB>
                  </a:tcPr>
                </a:tc>
                <a:tc>
                  <a:txBody>
                    <a:bodyPr/>
                    <a:lstStyle/>
                    <a:p>
                      <a:r>
                        <a:rPr lang="en-US" sz="2000" dirty="0"/>
                        <a:t>Intro to microclimate modelling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961418423"/>
                  </a:ext>
                </a:extLst>
              </a:tr>
              <a:tr h="402784">
                <a:tc>
                  <a:txBody>
                    <a:bodyPr/>
                    <a:lstStyle/>
                    <a:p>
                      <a:r>
                        <a:rPr lang="en-AU" sz="2000" dirty="0"/>
                        <a:t>11:15-12:00</a:t>
                      </a:r>
                    </a:p>
                  </a:txBody>
                  <a:tcPr marL="62162" marR="62162" marT="31081" marB="31081" anchor="ctr">
                    <a:lnL>
                      <a:noFill/>
                    </a:lnL>
                    <a:lnR>
                      <a:noFill/>
                    </a:lnR>
                    <a:lnT>
                      <a:noFill/>
                    </a:lnT>
                    <a:lnB>
                      <a:noFill/>
                    </a:lnB>
                  </a:tcPr>
                </a:tc>
                <a:tc>
                  <a:txBody>
                    <a:bodyPr/>
                    <a:lstStyle/>
                    <a:p>
                      <a:r>
                        <a:rPr lang="en-US" sz="2000" dirty="0"/>
                        <a:t>Selecting microclimate data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081539008"/>
                  </a:ext>
                </a:extLst>
              </a:tr>
              <a:tr h="402784">
                <a:tc>
                  <a:txBody>
                    <a:bodyPr/>
                    <a:lstStyle/>
                    <a:p>
                      <a:r>
                        <a:rPr lang="en-AU" sz="2000" dirty="0"/>
                        <a:t>12:00-13:00</a:t>
                      </a:r>
                    </a:p>
                  </a:txBody>
                  <a:tcPr marL="62162" marR="62162" marT="31081" marB="31081" anchor="ctr">
                    <a:lnL>
                      <a:noFill/>
                    </a:lnL>
                    <a:lnR>
                      <a:noFill/>
                    </a:lnR>
                    <a:lnT>
                      <a:noFill/>
                    </a:lnT>
                    <a:lnB>
                      <a:noFill/>
                    </a:lnB>
                  </a:tcPr>
                </a:tc>
                <a:tc>
                  <a:txBody>
                    <a:bodyPr/>
                    <a:lstStyle/>
                    <a:p>
                      <a:r>
                        <a:rPr lang="en-US" sz="2000" dirty="0"/>
                        <a:t>Lunch Break</a:t>
                      </a:r>
                    </a:p>
                  </a:txBody>
                  <a:tcPr marL="62162" marR="62162" marT="31081" marB="31081" anchor="ctr">
                    <a:lnL>
                      <a:noFill/>
                    </a:lnL>
                    <a:lnR>
                      <a:noFill/>
                    </a:lnR>
                    <a:lnT>
                      <a:noFill/>
                    </a:lnT>
                    <a:lnB>
                      <a:noFill/>
                    </a:lnB>
                  </a:tcPr>
                </a:tc>
                <a:extLst>
                  <a:ext uri="{0D108BD9-81ED-4DB2-BD59-A6C34878D82A}">
                    <a16:rowId xmlns:a16="http://schemas.microsoft.com/office/drawing/2014/main" val="1423726415"/>
                  </a:ext>
                </a:extLst>
              </a:tr>
              <a:tr h="402784">
                <a:tc>
                  <a:txBody>
                    <a:bodyPr/>
                    <a:lstStyle/>
                    <a:p>
                      <a:r>
                        <a:rPr lang="en-AU" sz="2000" dirty="0"/>
                        <a:t>13:00-13:45</a:t>
                      </a:r>
                    </a:p>
                  </a:txBody>
                  <a:tcPr marL="62162" marR="62162" marT="31081" marB="31081" anchor="ctr">
                    <a:lnL>
                      <a:noFill/>
                    </a:lnL>
                    <a:lnR>
                      <a:noFill/>
                    </a:lnR>
                    <a:lnT>
                      <a:noFill/>
                    </a:lnT>
                    <a:lnB>
                      <a:noFill/>
                    </a:lnB>
                  </a:tcPr>
                </a:tc>
                <a:tc>
                  <a:txBody>
                    <a:bodyPr/>
                    <a:lstStyle/>
                    <a:p>
                      <a:r>
                        <a:rPr lang="en-US" sz="2000" dirty="0"/>
                        <a:t>Calculating body/leaf temperature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517636301"/>
                  </a:ext>
                </a:extLst>
              </a:tr>
              <a:tr h="402784">
                <a:tc>
                  <a:txBody>
                    <a:bodyPr/>
                    <a:lstStyle/>
                    <a:p>
                      <a:r>
                        <a:rPr lang="en-AU" sz="2000" dirty="0"/>
                        <a:t>13:45-14:45</a:t>
                      </a:r>
                    </a:p>
                  </a:txBody>
                  <a:tcPr marL="62162" marR="62162" marT="31081" marB="31081" anchor="ctr">
                    <a:lnL>
                      <a:noFill/>
                    </a:lnL>
                    <a:lnR>
                      <a:noFill/>
                    </a:lnR>
                    <a:lnT>
                      <a:noFill/>
                    </a:lnT>
                    <a:lnB>
                      <a:noFill/>
                    </a:lnB>
                  </a:tcPr>
                </a:tc>
                <a:tc>
                  <a:txBody>
                    <a:bodyPr/>
                    <a:lstStyle/>
                    <a:p>
                      <a:r>
                        <a:rPr lang="en-AU" sz="1800" kern="1200" dirty="0">
                          <a:solidFill>
                            <a:schemeClr val="tx1"/>
                          </a:solidFill>
                          <a:effectLst/>
                          <a:latin typeface="+mn-lt"/>
                          <a:ea typeface="+mn-ea"/>
                          <a:cs typeface="+mn-cs"/>
                        </a:rPr>
                        <a:t>Mass budgets with NicheMapR: </a:t>
                      </a:r>
                      <a:r>
                        <a:rPr lang="en-US" sz="2000" dirty="0"/>
                        <a:t>Dynamic energy budgets (DEB) and water balance (MK)</a:t>
                      </a:r>
                    </a:p>
                  </a:txBody>
                  <a:tcPr marL="62162" marR="62162" marT="31081" marB="31081" anchor="ctr">
                    <a:lnL>
                      <a:noFill/>
                    </a:lnL>
                    <a:lnR>
                      <a:noFill/>
                    </a:lnR>
                    <a:lnT>
                      <a:noFill/>
                    </a:lnT>
                    <a:lnB>
                      <a:noFill/>
                    </a:lnB>
                  </a:tcPr>
                </a:tc>
                <a:extLst>
                  <a:ext uri="{0D108BD9-81ED-4DB2-BD59-A6C34878D82A}">
                    <a16:rowId xmlns:a16="http://schemas.microsoft.com/office/drawing/2014/main" val="732180978"/>
                  </a:ext>
                </a:extLst>
              </a:tr>
              <a:tr h="402784">
                <a:tc>
                  <a:txBody>
                    <a:bodyPr/>
                    <a:lstStyle/>
                    <a:p>
                      <a:r>
                        <a:rPr lang="en-AU" sz="2000" dirty="0"/>
                        <a:t>14:45-15:00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695100405"/>
                  </a:ext>
                </a:extLst>
              </a:tr>
              <a:tr h="402784">
                <a:tc>
                  <a:txBody>
                    <a:bodyPr/>
                    <a:lstStyle/>
                    <a:p>
                      <a:r>
                        <a:rPr lang="en-AU" sz="2000" dirty="0"/>
                        <a:t>15:00-16:00</a:t>
                      </a:r>
                    </a:p>
                  </a:txBody>
                  <a:tcPr marL="62162" marR="62162" marT="31081" marB="31081" anchor="ctr">
                    <a:lnL>
                      <a:noFill/>
                    </a:lnL>
                    <a:lnR>
                      <a:noFill/>
                    </a:lnR>
                    <a:lnT>
                      <a:noFill/>
                    </a:lnT>
                    <a:lnB>
                      <a:noFill/>
                    </a:lnB>
                  </a:tcPr>
                </a:tc>
                <a:tc>
                  <a:txBody>
                    <a:bodyPr/>
                    <a:lstStyle/>
                    <a:p>
                      <a:r>
                        <a:rPr lang="en-US" sz="2000" dirty="0"/>
                        <a:t>Q&amp;A on mechanistic niche modelling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143083924"/>
                  </a:ext>
                </a:extLst>
              </a:tr>
              <a:tr h="402784">
                <a:tc>
                  <a:txBody>
                    <a:bodyPr/>
                    <a:lstStyle/>
                    <a:p>
                      <a:endParaRPr lang="en-AU" sz="2000" dirty="0"/>
                    </a:p>
                  </a:txBody>
                  <a:tcPr marL="62162" marR="62162" marT="31081" marB="31081" anchor="ctr">
                    <a:lnL>
                      <a:noFill/>
                    </a:lnL>
                    <a:lnR>
                      <a:noFill/>
                    </a:lnR>
                    <a:lnT>
                      <a:noFill/>
                    </a:lnT>
                    <a:lnB>
                      <a:noFill/>
                    </a:lnB>
                  </a:tcPr>
                </a:tc>
                <a:tc>
                  <a:txBody>
                    <a:bodyPr/>
                    <a:lstStyle/>
                    <a:p>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3075109091"/>
                  </a:ext>
                </a:extLst>
              </a:tr>
            </a:tbl>
          </a:graphicData>
        </a:graphic>
      </p:graphicFrame>
      <p:sp>
        <p:nvSpPr>
          <p:cNvPr id="3" name="Text Box 5">
            <a:extLst>
              <a:ext uri="{FF2B5EF4-FFF2-40B4-BE49-F238E27FC236}">
                <a16:creationId xmlns:a16="http://schemas.microsoft.com/office/drawing/2014/main" id="{5792D037-A3CB-4504-B8E8-E8D20CBCB4C9}"/>
              </a:ext>
            </a:extLst>
          </p:cNvPr>
          <p:cNvSpPr txBox="1">
            <a:spLocks noChangeArrowheads="1"/>
          </p:cNvSpPr>
          <p:nvPr/>
        </p:nvSpPr>
        <p:spPr bwMode="auto">
          <a:xfrm>
            <a:off x="1694961" y="345879"/>
            <a:ext cx="5076170"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Program</a:t>
            </a:r>
          </a:p>
        </p:txBody>
      </p:sp>
    </p:spTree>
    <p:extLst>
      <p:ext uri="{BB962C8B-B14F-4D97-AF65-F5344CB8AC3E}">
        <p14:creationId xmlns:p14="http://schemas.microsoft.com/office/powerpoint/2010/main" val="3411698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a:extLst>
              <a:ext uri="{FF2B5EF4-FFF2-40B4-BE49-F238E27FC236}">
                <a16:creationId xmlns:a16="http://schemas.microsoft.com/office/drawing/2014/main" id="{AA1BA82B-A915-1DE6-8FAC-A6EB5C1A9762}"/>
              </a:ext>
            </a:extLst>
          </p:cNvPr>
          <p:cNvSpPr>
            <a:spLocks noChangeArrowheads="1"/>
          </p:cNvSpPr>
          <p:nvPr/>
        </p:nvSpPr>
        <p:spPr bwMode="auto">
          <a:xfrm>
            <a:off x="3694555" y="2229124"/>
            <a:ext cx="751421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None/>
            </a:pPr>
            <a:r>
              <a:rPr lang="en-US" sz="2800" dirty="0">
                <a:latin typeface="Arial" panose="020B0604020202020204" pitchFamily="34" charset="0"/>
                <a:cs typeface="Arial" panose="020B0604020202020204" pitchFamily="34" charset="0"/>
              </a:rPr>
              <a:t>Tools for </a:t>
            </a:r>
            <a:r>
              <a:rPr lang="en-US" sz="2800" u="sng" dirty="0">
                <a:latin typeface="Arial" panose="020B0604020202020204" pitchFamily="34" charset="0"/>
                <a:cs typeface="Arial" panose="020B0604020202020204" pitchFamily="34" charset="0"/>
              </a:rPr>
              <a:t>Tr</a:t>
            </a:r>
            <a:r>
              <a:rPr lang="en-US" sz="2800" dirty="0">
                <a:latin typeface="Arial" panose="020B0604020202020204" pitchFamily="34" charset="0"/>
                <a:cs typeface="Arial" panose="020B0604020202020204" pitchFamily="34" charset="0"/>
              </a:rPr>
              <a:t>anslating </a:t>
            </a:r>
            <a:r>
              <a:rPr lang="en-US" sz="2800" u="sng" dirty="0">
                <a:latin typeface="Arial" panose="020B0604020202020204" pitchFamily="34" charset="0"/>
                <a:cs typeface="Arial" panose="020B0604020202020204" pitchFamily="34" charset="0"/>
              </a:rPr>
              <a:t>En</a:t>
            </a:r>
            <a:r>
              <a:rPr lang="en-US" sz="2800" dirty="0">
                <a:latin typeface="Arial" panose="020B0604020202020204" pitchFamily="34" charset="0"/>
                <a:cs typeface="Arial" panose="020B0604020202020204" pitchFamily="34" charset="0"/>
              </a:rPr>
              <a:t>vironmental </a:t>
            </a:r>
            <a:r>
              <a:rPr lang="en-US" sz="2800" u="sng" dirty="0">
                <a:latin typeface="Arial" panose="020B0604020202020204" pitchFamily="34" charset="0"/>
                <a:cs typeface="Arial" panose="020B0604020202020204" pitchFamily="34" charset="0"/>
              </a:rPr>
              <a:t>Ch</a:t>
            </a:r>
            <a:r>
              <a:rPr lang="en-US" sz="2800" dirty="0">
                <a:latin typeface="Arial" panose="020B0604020202020204" pitchFamily="34" charset="0"/>
                <a:cs typeface="Arial" panose="020B0604020202020204" pitchFamily="34" charset="0"/>
              </a:rPr>
              <a:t>ange into organismal responses</a:t>
            </a:r>
          </a:p>
          <a:p>
            <a:pPr algn="ctr">
              <a:spcBef>
                <a:spcPct val="0"/>
              </a:spcBef>
              <a:buNone/>
            </a:pPr>
            <a:endParaRPr lang="en-US" sz="2800" dirty="0">
              <a:latin typeface="Arial" panose="020B0604020202020204" pitchFamily="34" charset="0"/>
              <a:cs typeface="Arial" panose="020B0604020202020204" pitchFamily="34" charset="0"/>
            </a:endParaRPr>
          </a:p>
          <a:p>
            <a:pPr algn="ctr">
              <a:spcBef>
                <a:spcPct val="0"/>
              </a:spcBef>
              <a:buNone/>
            </a:pPr>
            <a:r>
              <a:rPr lang="en-US" sz="2800" dirty="0">
                <a:latin typeface="Arial" panose="020B0604020202020204" pitchFamily="34" charset="0"/>
                <a:cs typeface="Arial" panose="020B0604020202020204" pitchFamily="34" charset="0"/>
              </a:rPr>
              <a:t>trenchproject.com </a:t>
            </a:r>
            <a:endParaRPr lang="en-US" altLang="en-US" sz="2800" b="1" dirty="0">
              <a:latin typeface="Arial" panose="020B0604020202020204" pitchFamily="34" charset="0"/>
              <a:ea typeface="Adobe Fangsong Std R"/>
              <a:cs typeface="Arial" panose="020B0604020202020204" pitchFamily="34" charset="0"/>
            </a:endParaRPr>
          </a:p>
        </p:txBody>
      </p:sp>
      <p:pic>
        <p:nvPicPr>
          <p:cNvPr id="8" name="Picture 7">
            <a:extLst>
              <a:ext uri="{FF2B5EF4-FFF2-40B4-BE49-F238E27FC236}">
                <a16:creationId xmlns:a16="http://schemas.microsoft.com/office/drawing/2014/main" id="{BDA593F8-464F-9F55-2EA7-F721FF9BB1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616" y="1263167"/>
            <a:ext cx="2714939" cy="3747797"/>
          </a:xfrm>
          <a:prstGeom prst="rect">
            <a:avLst/>
          </a:prstGeom>
        </p:spPr>
      </p:pic>
      <p:pic>
        <p:nvPicPr>
          <p:cNvPr id="2" name="Picture 1">
            <a:extLst>
              <a:ext uri="{FF2B5EF4-FFF2-40B4-BE49-F238E27FC236}">
                <a16:creationId xmlns:a16="http://schemas.microsoft.com/office/drawing/2014/main" id="{C69A0A87-663B-350C-15C4-8C82C6C6C7D9}"/>
              </a:ext>
            </a:extLst>
          </p:cNvPr>
          <p:cNvPicPr>
            <a:picLocks noChangeAspect="1"/>
          </p:cNvPicPr>
          <p:nvPr/>
        </p:nvPicPr>
        <p:blipFill>
          <a:blip r:embed="rId3"/>
          <a:stretch>
            <a:fillRect/>
          </a:stretch>
        </p:blipFill>
        <p:spPr>
          <a:xfrm>
            <a:off x="3855308" y="4686610"/>
            <a:ext cx="8198674" cy="1743396"/>
          </a:xfrm>
          <a:prstGeom prst="rect">
            <a:avLst/>
          </a:prstGeom>
        </p:spPr>
      </p:pic>
      <p:pic>
        <p:nvPicPr>
          <p:cNvPr id="3" name="Picture 2">
            <a:extLst>
              <a:ext uri="{FF2B5EF4-FFF2-40B4-BE49-F238E27FC236}">
                <a16:creationId xmlns:a16="http://schemas.microsoft.com/office/drawing/2014/main" id="{2A71640D-41FB-A9D4-8672-2F6EFBBEB3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21930" y="5338118"/>
            <a:ext cx="753001" cy="753001"/>
          </a:xfrm>
          <a:prstGeom prst="rect">
            <a:avLst/>
          </a:prstGeom>
        </p:spPr>
      </p:pic>
    </p:spTree>
    <p:extLst>
      <p:ext uri="{BB962C8B-B14F-4D97-AF65-F5344CB8AC3E}">
        <p14:creationId xmlns:p14="http://schemas.microsoft.com/office/powerpoint/2010/main" val="2618868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a:extLst>
              <a:ext uri="{FF2B5EF4-FFF2-40B4-BE49-F238E27FC236}">
                <a16:creationId xmlns:a16="http://schemas.microsoft.com/office/drawing/2014/main" id="{FF907662-D07B-2F83-3D19-12D0212D7455}"/>
              </a:ext>
            </a:extLst>
          </p:cNvPr>
          <p:cNvPicPr/>
          <p:nvPr/>
        </p:nvPicPr>
        <p:blipFill rotWithShape="1">
          <a:blip r:embed="rId2" cstate="screen">
            <a:extLst>
              <a:ext uri="{28A0092B-C50C-407E-A947-70E740481C1C}">
                <a14:useLocalDpi xmlns:a14="http://schemas.microsoft.com/office/drawing/2010/main"/>
              </a:ext>
            </a:extLst>
          </a:blip>
          <a:srcRect/>
          <a:stretch/>
        </p:blipFill>
        <p:spPr bwMode="auto">
          <a:xfrm>
            <a:off x="1716453" y="1875066"/>
            <a:ext cx="9070817" cy="4357291"/>
          </a:xfrm>
          <a:prstGeom prst="rect">
            <a:avLst/>
          </a:prstGeom>
          <a:noFill/>
          <a:ln w="9525">
            <a:noFill/>
            <a:headEnd/>
            <a:tailEnd/>
          </a:ln>
        </p:spPr>
      </p:pic>
      <p:sp>
        <p:nvSpPr>
          <p:cNvPr id="3" name="Rectangle 4">
            <a:extLst>
              <a:ext uri="{FF2B5EF4-FFF2-40B4-BE49-F238E27FC236}">
                <a16:creationId xmlns:a16="http://schemas.microsoft.com/office/drawing/2014/main" id="{4F582C84-C7C8-02EA-0630-7DF9DBB3E371}"/>
              </a:ext>
            </a:extLst>
          </p:cNvPr>
          <p:cNvSpPr>
            <a:spLocks noChangeArrowheads="1"/>
          </p:cNvSpPr>
          <p:nvPr/>
        </p:nvSpPr>
        <p:spPr bwMode="auto">
          <a:xfrm>
            <a:off x="426750" y="76"/>
            <a:ext cx="1036052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defRPr/>
            </a:pPr>
            <a:r>
              <a:rPr lang="en-US" altLang="en-US" sz="3600" dirty="0" err="1">
                <a:solidFill>
                  <a:schemeClr val="accent1"/>
                </a:solidFill>
                <a:latin typeface="Arial" panose="020B0604020202020204" pitchFamily="34" charset="0"/>
              </a:rPr>
              <a:t>TrenchR</a:t>
            </a:r>
            <a:endParaRPr lang="en-US" altLang="en-US" sz="3600" dirty="0">
              <a:solidFill>
                <a:schemeClr val="accent1"/>
              </a:solidFill>
              <a:latin typeface="Arial" panose="020B0604020202020204" pitchFamily="34" charset="0"/>
            </a:endParaRPr>
          </a:p>
          <a:p>
            <a:pPr algn="ctr" eaLnBrk="1" hangingPunct="1">
              <a:spcBef>
                <a:spcPct val="0"/>
              </a:spcBef>
              <a:buFontTx/>
              <a:buNone/>
              <a:defRPr/>
            </a:pPr>
            <a:r>
              <a:rPr lang="en-US" altLang="en-US" sz="3600" dirty="0">
                <a:latin typeface="Arial" panose="020B0604020202020204" pitchFamily="34" charset="0"/>
              </a:rPr>
              <a:t>R package for modular and accessible </a:t>
            </a:r>
          </a:p>
          <a:p>
            <a:pPr algn="ctr" eaLnBrk="1" hangingPunct="1">
              <a:spcBef>
                <a:spcPct val="0"/>
              </a:spcBef>
              <a:buFontTx/>
              <a:buNone/>
              <a:defRPr/>
            </a:pPr>
            <a:r>
              <a:rPr lang="en-US" altLang="en-US" sz="3600" dirty="0">
                <a:solidFill>
                  <a:schemeClr val="accent6">
                    <a:lumMod val="75000"/>
                  </a:schemeClr>
                </a:solidFill>
                <a:latin typeface="Arial" panose="020B0604020202020204" pitchFamily="34" charset="0"/>
              </a:rPr>
              <a:t>microclimate</a:t>
            </a:r>
            <a:r>
              <a:rPr lang="en-US" altLang="en-US" sz="3600" dirty="0">
                <a:latin typeface="Arial" panose="020B0604020202020204" pitchFamily="34" charset="0"/>
              </a:rPr>
              <a:t> 	and 		</a:t>
            </a:r>
            <a:r>
              <a:rPr lang="en-US" altLang="en-US" sz="3600" dirty="0">
                <a:solidFill>
                  <a:schemeClr val="accent6">
                    <a:lumMod val="75000"/>
                  </a:schemeClr>
                </a:solidFill>
                <a:latin typeface="Arial" panose="020B0604020202020204" pitchFamily="34" charset="0"/>
              </a:rPr>
              <a:t>biophysical modelling</a:t>
            </a:r>
          </a:p>
        </p:txBody>
      </p:sp>
    </p:spTree>
    <p:extLst>
      <p:ext uri="{BB962C8B-B14F-4D97-AF65-F5344CB8AC3E}">
        <p14:creationId xmlns:p14="http://schemas.microsoft.com/office/powerpoint/2010/main" val="554561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7AFB6701-4679-4D4E-89F1-BFB7C4AF08F3}"/>
              </a:ext>
            </a:extLst>
          </p:cNvPr>
          <p:cNvSpPr>
            <a:spLocks noChangeArrowheads="1"/>
          </p:cNvSpPr>
          <p:nvPr/>
        </p:nvSpPr>
        <p:spPr bwMode="auto">
          <a:xfrm>
            <a:off x="-39464" y="163435"/>
            <a:ext cx="103605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defRPr/>
            </a:pPr>
            <a:r>
              <a:rPr lang="en-US" altLang="en-US" sz="3600" dirty="0" err="1">
                <a:solidFill>
                  <a:schemeClr val="accent1"/>
                </a:solidFill>
                <a:latin typeface="Arial" panose="020B0604020202020204" pitchFamily="34" charset="0"/>
              </a:rPr>
              <a:t>TrEnCh</a:t>
            </a:r>
            <a:r>
              <a:rPr lang="en-US" altLang="en-US" sz="3600" dirty="0">
                <a:solidFill>
                  <a:schemeClr val="accent1"/>
                </a:solidFill>
                <a:latin typeface="Arial" panose="020B0604020202020204" pitchFamily="34" charset="0"/>
              </a:rPr>
              <a:t> Map: </a:t>
            </a:r>
          </a:p>
          <a:p>
            <a:pPr algn="ctr" eaLnBrk="1" hangingPunct="1">
              <a:spcBef>
                <a:spcPct val="0"/>
              </a:spcBef>
              <a:buFontTx/>
              <a:buNone/>
              <a:defRPr/>
            </a:pPr>
            <a:r>
              <a:rPr lang="en-US" altLang="en-US" sz="3600" dirty="0">
                <a:latin typeface="Arial" panose="020B0604020202020204" pitchFamily="34" charset="0"/>
              </a:rPr>
              <a:t>interfaces for examining thermal stress</a:t>
            </a:r>
          </a:p>
        </p:txBody>
      </p:sp>
      <p:pic>
        <p:nvPicPr>
          <p:cNvPr id="3" name="Picture 2">
            <a:extLst>
              <a:ext uri="{FF2B5EF4-FFF2-40B4-BE49-F238E27FC236}">
                <a16:creationId xmlns:a16="http://schemas.microsoft.com/office/drawing/2014/main" id="{4145031E-8EBE-1542-97C8-1F0B3EF86B90}"/>
              </a:ext>
            </a:extLst>
          </p:cNvPr>
          <p:cNvPicPr>
            <a:picLocks noChangeAspect="1"/>
          </p:cNvPicPr>
          <p:nvPr/>
        </p:nvPicPr>
        <p:blipFill>
          <a:blip r:embed="rId3"/>
          <a:stretch>
            <a:fillRect/>
          </a:stretch>
        </p:blipFill>
        <p:spPr>
          <a:xfrm>
            <a:off x="783908" y="1529737"/>
            <a:ext cx="9537148" cy="4575079"/>
          </a:xfrm>
          <a:prstGeom prst="rect">
            <a:avLst/>
          </a:prstGeom>
        </p:spPr>
      </p:pic>
      <p:sp>
        <p:nvSpPr>
          <p:cNvPr id="5" name="Rectangle 4">
            <a:extLst>
              <a:ext uri="{FF2B5EF4-FFF2-40B4-BE49-F238E27FC236}">
                <a16:creationId xmlns:a16="http://schemas.microsoft.com/office/drawing/2014/main" id="{2498E9ED-5A8F-DE49-A588-C9A1A0F59681}"/>
              </a:ext>
            </a:extLst>
          </p:cNvPr>
          <p:cNvSpPr/>
          <p:nvPr/>
        </p:nvSpPr>
        <p:spPr>
          <a:xfrm flipH="1">
            <a:off x="10321056" y="75"/>
            <a:ext cx="779052" cy="16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5E1464-5B63-0B41-91CA-EBAA7BE142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5186" y="4359729"/>
            <a:ext cx="2351314" cy="2351314"/>
          </a:xfrm>
          <a:prstGeom prst="rect">
            <a:avLst/>
          </a:prstGeom>
        </p:spPr>
      </p:pic>
    </p:spTree>
    <p:extLst>
      <p:ext uri="{BB962C8B-B14F-4D97-AF65-F5344CB8AC3E}">
        <p14:creationId xmlns:p14="http://schemas.microsoft.com/office/powerpoint/2010/main" val="1495878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1F5DA-29A2-6542-8B8A-780C8656D715}"/>
              </a:ext>
            </a:extLst>
          </p:cNvPr>
          <p:cNvSpPr/>
          <p:nvPr/>
        </p:nvSpPr>
        <p:spPr>
          <a:xfrm>
            <a:off x="1828800" y="228601"/>
            <a:ext cx="7696200" cy="646331"/>
          </a:xfrm>
          <a:prstGeom prst="rect">
            <a:avLst/>
          </a:prstGeom>
        </p:spPr>
        <p:txBody>
          <a:bodyPr wrap="square">
            <a:spAutoFit/>
          </a:bodyPr>
          <a:lstStyle/>
          <a:p>
            <a:r>
              <a:rPr lang="en-US" sz="3600" dirty="0">
                <a:solidFill>
                  <a:schemeClr val="accent5"/>
                </a:solidFill>
                <a:latin typeface="Arial" panose="020B0604020202020204" pitchFamily="34" charset="0"/>
              </a:rPr>
              <a:t>E</a:t>
            </a:r>
            <a:r>
              <a:rPr lang="en-US" altLang="en-US" sz="3600" dirty="0">
                <a:solidFill>
                  <a:schemeClr val="accent5"/>
                </a:solidFill>
                <a:latin typeface="Arial" panose="020B0604020202020204" pitchFamily="34" charset="0"/>
              </a:rPr>
              <a:t>ducation modules for researchers</a:t>
            </a:r>
            <a:endParaRPr lang="en-US" sz="3600" dirty="0">
              <a:solidFill>
                <a:schemeClr val="accent5"/>
              </a:solidFill>
              <a:latin typeface="Arial" panose="020B0604020202020204" pitchFamily="34" charset="0"/>
            </a:endParaRPr>
          </a:p>
        </p:txBody>
      </p:sp>
      <p:pic>
        <p:nvPicPr>
          <p:cNvPr id="7" name="Picture 6">
            <a:extLst>
              <a:ext uri="{FF2B5EF4-FFF2-40B4-BE49-F238E27FC236}">
                <a16:creationId xmlns:a16="http://schemas.microsoft.com/office/drawing/2014/main" id="{50FE52E3-3278-0249-A646-372FC44E4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88706" y="4705748"/>
            <a:ext cx="1933028" cy="1933028"/>
          </a:xfrm>
          <a:prstGeom prst="rect">
            <a:avLst/>
          </a:prstGeom>
        </p:spPr>
      </p:pic>
      <p:pic>
        <p:nvPicPr>
          <p:cNvPr id="4" name="Picture 3">
            <a:extLst>
              <a:ext uri="{FF2B5EF4-FFF2-40B4-BE49-F238E27FC236}">
                <a16:creationId xmlns:a16="http://schemas.microsoft.com/office/drawing/2014/main" id="{444C96DB-8812-DF42-B16D-A6DA9D9B0559}"/>
              </a:ext>
            </a:extLst>
          </p:cNvPr>
          <p:cNvPicPr>
            <a:picLocks noChangeAspect="1"/>
          </p:cNvPicPr>
          <p:nvPr/>
        </p:nvPicPr>
        <p:blipFill>
          <a:blip r:embed="rId3"/>
          <a:stretch>
            <a:fillRect/>
          </a:stretch>
        </p:blipFill>
        <p:spPr>
          <a:xfrm>
            <a:off x="278540" y="874931"/>
            <a:ext cx="8310823" cy="5763845"/>
          </a:xfrm>
          <a:prstGeom prst="rect">
            <a:avLst/>
          </a:prstGeom>
        </p:spPr>
      </p:pic>
    </p:spTree>
    <p:extLst>
      <p:ext uri="{BB962C8B-B14F-4D97-AF65-F5344CB8AC3E}">
        <p14:creationId xmlns:p14="http://schemas.microsoft.com/office/powerpoint/2010/main" val="2695359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50CBC369-E815-5272-C364-DCFFF1388E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1722" y="0"/>
            <a:ext cx="8836785" cy="6753828"/>
          </a:xfrm>
          <a:prstGeom prst="rect">
            <a:avLst/>
          </a:prstGeom>
        </p:spPr>
      </p:pic>
    </p:spTree>
    <p:extLst>
      <p:ext uri="{BB962C8B-B14F-4D97-AF65-F5344CB8AC3E}">
        <p14:creationId xmlns:p14="http://schemas.microsoft.com/office/powerpoint/2010/main" val="159574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417B3F74-E7F5-C341-AAB2-A3983075AE7C}"/>
              </a:ext>
            </a:extLst>
          </p:cNvPr>
          <p:cNvSpPr>
            <a:spLocks noChangeArrowheads="1"/>
          </p:cNvSpPr>
          <p:nvPr/>
        </p:nvSpPr>
        <p:spPr bwMode="auto">
          <a:xfrm>
            <a:off x="1565713" y="140259"/>
            <a:ext cx="82190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defRPr/>
            </a:pPr>
            <a:r>
              <a:rPr lang="en-US" altLang="en-US" sz="3600" dirty="0">
                <a:solidFill>
                  <a:schemeClr val="accent1"/>
                </a:solidFill>
                <a:latin typeface="Arial" panose="020B0604020202020204" pitchFamily="34" charset="0"/>
              </a:rPr>
              <a:t>TrEnCh-IR thermal image repository</a:t>
            </a:r>
          </a:p>
        </p:txBody>
      </p:sp>
      <p:sp>
        <p:nvSpPr>
          <p:cNvPr id="6" name="Rectangle 5">
            <a:extLst>
              <a:ext uri="{FF2B5EF4-FFF2-40B4-BE49-F238E27FC236}">
                <a16:creationId xmlns:a16="http://schemas.microsoft.com/office/drawing/2014/main" id="{F847694A-9433-A242-A963-05779523F2D7}"/>
              </a:ext>
            </a:extLst>
          </p:cNvPr>
          <p:cNvSpPr/>
          <p:nvPr/>
        </p:nvSpPr>
        <p:spPr>
          <a:xfrm flipH="1">
            <a:off x="10321056" y="75"/>
            <a:ext cx="779052" cy="16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5C5508A-B0DF-1448-A3A7-24423309B1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16142" y="4361001"/>
            <a:ext cx="2407223" cy="2407223"/>
          </a:xfrm>
          <a:prstGeom prst="rect">
            <a:avLst/>
          </a:prstGeom>
        </p:spPr>
      </p:pic>
      <p:pic>
        <p:nvPicPr>
          <p:cNvPr id="4" name="Picture 3">
            <a:extLst>
              <a:ext uri="{FF2B5EF4-FFF2-40B4-BE49-F238E27FC236}">
                <a16:creationId xmlns:a16="http://schemas.microsoft.com/office/drawing/2014/main" id="{AA414FBD-415A-084E-97BC-481596B7FDE7}"/>
              </a:ext>
            </a:extLst>
          </p:cNvPr>
          <p:cNvPicPr>
            <a:picLocks noChangeAspect="1"/>
          </p:cNvPicPr>
          <p:nvPr/>
        </p:nvPicPr>
        <p:blipFill>
          <a:blip r:embed="rId4"/>
          <a:stretch>
            <a:fillRect/>
          </a:stretch>
        </p:blipFill>
        <p:spPr>
          <a:xfrm>
            <a:off x="463798" y="1019330"/>
            <a:ext cx="6131873" cy="5740831"/>
          </a:xfrm>
          <a:prstGeom prst="rect">
            <a:avLst/>
          </a:prstGeom>
        </p:spPr>
      </p:pic>
      <p:pic>
        <p:nvPicPr>
          <p:cNvPr id="9" name="Picture 8">
            <a:extLst>
              <a:ext uri="{FF2B5EF4-FFF2-40B4-BE49-F238E27FC236}">
                <a16:creationId xmlns:a16="http://schemas.microsoft.com/office/drawing/2014/main" id="{393D5138-9FC5-9446-BEF5-480E879AC214}"/>
              </a:ext>
            </a:extLst>
          </p:cNvPr>
          <p:cNvPicPr>
            <a:picLocks noChangeAspect="1"/>
          </p:cNvPicPr>
          <p:nvPr/>
        </p:nvPicPr>
        <p:blipFill>
          <a:blip r:embed="rId5"/>
          <a:stretch>
            <a:fillRect/>
          </a:stretch>
        </p:blipFill>
        <p:spPr>
          <a:xfrm>
            <a:off x="6647313" y="2764393"/>
            <a:ext cx="5544687" cy="1402873"/>
          </a:xfrm>
          <a:prstGeom prst="rect">
            <a:avLst/>
          </a:prstGeom>
        </p:spPr>
      </p:pic>
    </p:spTree>
    <p:extLst>
      <p:ext uri="{BB962C8B-B14F-4D97-AF65-F5344CB8AC3E}">
        <p14:creationId xmlns:p14="http://schemas.microsoft.com/office/powerpoint/2010/main" val="4241003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a:extLst>
              <a:ext uri="{FF2B5EF4-FFF2-40B4-BE49-F238E27FC236}">
                <a16:creationId xmlns:a16="http://schemas.microsoft.com/office/drawing/2014/main" id="{3A1EF67E-2617-ADCB-521B-6F3185A5A6D0}"/>
              </a:ext>
            </a:extLst>
          </p:cNvPr>
          <p:cNvPicPr/>
          <p:nvPr/>
        </p:nvPicPr>
        <p:blipFill>
          <a:blip r:embed="rId2" cstate="screen">
            <a:extLst>
              <a:ext uri="{28A0092B-C50C-407E-A947-70E740481C1C}">
                <a14:useLocalDpi xmlns:a14="http://schemas.microsoft.com/office/drawing/2010/main"/>
              </a:ext>
            </a:extLst>
          </a:blip>
          <a:stretch>
            <a:fillRect/>
          </a:stretch>
        </p:blipFill>
        <p:spPr bwMode="auto">
          <a:xfrm>
            <a:off x="3176337" y="893596"/>
            <a:ext cx="6605336" cy="5070808"/>
          </a:xfrm>
          <a:prstGeom prst="rect">
            <a:avLst/>
          </a:prstGeom>
          <a:noFill/>
          <a:ln w="9525">
            <a:noFill/>
            <a:headEnd/>
            <a:tailEnd/>
          </a:ln>
        </p:spPr>
      </p:pic>
      <p:pic>
        <p:nvPicPr>
          <p:cNvPr id="2" name="Picture 1" descr="A drawing of a grasshopper&#10;&#10;Description automatically generated">
            <a:extLst>
              <a:ext uri="{FF2B5EF4-FFF2-40B4-BE49-F238E27FC236}">
                <a16:creationId xmlns:a16="http://schemas.microsoft.com/office/drawing/2014/main" id="{1562496B-66CC-DF61-91A7-AD5ECEC75B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911" y="2214667"/>
            <a:ext cx="1900134" cy="1900134"/>
          </a:xfrm>
          <a:prstGeom prst="rect">
            <a:avLst/>
          </a:prstGeom>
        </p:spPr>
      </p:pic>
    </p:spTree>
    <p:extLst>
      <p:ext uri="{BB962C8B-B14F-4D97-AF65-F5344CB8AC3E}">
        <p14:creationId xmlns:p14="http://schemas.microsoft.com/office/powerpoint/2010/main" val="425536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D9F4814-C3FB-4B9A-8666-C5DFF75A368D}"/>
              </a:ext>
            </a:extLst>
          </p:cNvPr>
          <p:cNvGraphicFramePr>
            <a:graphicFrameLocks noGrp="1"/>
          </p:cNvGraphicFramePr>
          <p:nvPr>
            <p:extLst>
              <p:ext uri="{D42A27DB-BD31-4B8C-83A1-F6EECF244321}">
                <p14:modId xmlns:p14="http://schemas.microsoft.com/office/powerpoint/2010/main" val="1691368786"/>
              </p:ext>
            </p:extLst>
          </p:nvPr>
        </p:nvGraphicFramePr>
        <p:xfrm>
          <a:off x="1608699" y="1110638"/>
          <a:ext cx="9979817" cy="5641970"/>
        </p:xfrm>
        <a:graphic>
          <a:graphicData uri="http://schemas.openxmlformats.org/drawingml/2006/table">
            <a:tbl>
              <a:tblPr/>
              <a:tblGrid>
                <a:gridCol w="1967174">
                  <a:extLst>
                    <a:ext uri="{9D8B030D-6E8A-4147-A177-3AD203B41FA5}">
                      <a16:colId xmlns:a16="http://schemas.microsoft.com/office/drawing/2014/main" val="1817120626"/>
                    </a:ext>
                  </a:extLst>
                </a:gridCol>
                <a:gridCol w="8012643">
                  <a:extLst>
                    <a:ext uri="{9D8B030D-6E8A-4147-A177-3AD203B41FA5}">
                      <a16:colId xmlns:a16="http://schemas.microsoft.com/office/drawing/2014/main" val="1463787771"/>
                    </a:ext>
                  </a:extLst>
                </a:gridCol>
              </a:tblGrid>
              <a:tr h="310663">
                <a:tc>
                  <a:txBody>
                    <a:bodyPr/>
                    <a:lstStyle/>
                    <a:p>
                      <a:r>
                        <a:rPr lang="en-AU" sz="2000" b="1"/>
                        <a:t>Time</a:t>
                      </a:r>
                      <a:endParaRPr lang="en-AU" sz="2000"/>
                    </a:p>
                  </a:txBody>
                  <a:tcPr marL="62162" marR="62162" marT="31081" marB="31081" anchor="ctr">
                    <a:lnL>
                      <a:noFill/>
                    </a:lnL>
                    <a:lnR>
                      <a:noFill/>
                    </a:lnR>
                    <a:lnT>
                      <a:noFill/>
                    </a:lnT>
                    <a:lnB>
                      <a:noFill/>
                    </a:lnB>
                  </a:tcPr>
                </a:tc>
                <a:tc>
                  <a:txBody>
                    <a:bodyPr/>
                    <a:lstStyle/>
                    <a:p>
                      <a:r>
                        <a:rPr lang="en-AU" sz="2000" b="1"/>
                        <a:t>Topic</a:t>
                      </a:r>
                      <a:endParaRPr lang="en-AU" sz="2000"/>
                    </a:p>
                  </a:txBody>
                  <a:tcPr marL="62162" marR="62162" marT="31081" marB="31081" anchor="ctr">
                    <a:lnL>
                      <a:noFill/>
                    </a:lnL>
                    <a:lnR>
                      <a:noFill/>
                    </a:lnR>
                    <a:lnT>
                      <a:noFill/>
                    </a:lnT>
                    <a:lnB>
                      <a:noFill/>
                    </a:lnB>
                  </a:tcPr>
                </a:tc>
                <a:extLst>
                  <a:ext uri="{0D108BD9-81ED-4DB2-BD59-A6C34878D82A}">
                    <a16:rowId xmlns:a16="http://schemas.microsoft.com/office/drawing/2014/main" val="648451326"/>
                  </a:ext>
                </a:extLst>
              </a:tr>
              <a:tr h="575406">
                <a:tc>
                  <a:txBody>
                    <a:bodyPr/>
                    <a:lstStyle/>
                    <a:p>
                      <a:r>
                        <a:rPr lang="en-AU" sz="2000" dirty="0"/>
                        <a:t>9:00 -9:15</a:t>
                      </a:r>
                    </a:p>
                  </a:txBody>
                  <a:tcPr marL="62162" marR="62162" marT="31081" marB="31081" anchor="ctr">
                    <a:lnL>
                      <a:noFill/>
                    </a:lnL>
                    <a:lnR>
                      <a:noFill/>
                    </a:lnR>
                    <a:lnT>
                      <a:noFill/>
                    </a:lnT>
                    <a:lnB>
                      <a:noFill/>
                    </a:lnB>
                  </a:tcPr>
                </a:tc>
                <a:tc>
                  <a:txBody>
                    <a:bodyPr/>
                    <a:lstStyle/>
                    <a:p>
                      <a:r>
                        <a:rPr lang="en-US" sz="2000" dirty="0"/>
                        <a:t>Introductions</a:t>
                      </a:r>
                    </a:p>
                  </a:txBody>
                  <a:tcPr marL="62162" marR="62162" marT="31081" marB="31081" anchor="ctr">
                    <a:lnL>
                      <a:noFill/>
                    </a:lnL>
                    <a:lnR>
                      <a:noFill/>
                    </a:lnR>
                    <a:lnT>
                      <a:noFill/>
                    </a:lnT>
                    <a:lnB>
                      <a:noFill/>
                    </a:lnB>
                  </a:tcPr>
                </a:tc>
                <a:extLst>
                  <a:ext uri="{0D108BD9-81ED-4DB2-BD59-A6C34878D82A}">
                    <a16:rowId xmlns:a16="http://schemas.microsoft.com/office/drawing/2014/main" val="990723159"/>
                  </a:ext>
                </a:extLst>
              </a:tr>
              <a:tr h="402784">
                <a:tc>
                  <a:txBody>
                    <a:bodyPr/>
                    <a:lstStyle/>
                    <a:p>
                      <a:r>
                        <a:rPr lang="en-AU" sz="2000" dirty="0"/>
                        <a:t>9:15-9:45</a:t>
                      </a:r>
                    </a:p>
                  </a:txBody>
                  <a:tcPr marL="62162" marR="62162" marT="31081" marB="31081" anchor="ctr">
                    <a:lnL>
                      <a:noFill/>
                    </a:lnL>
                    <a:lnR>
                      <a:noFill/>
                    </a:lnR>
                    <a:lnT>
                      <a:noFill/>
                    </a:lnT>
                    <a:lnB>
                      <a:noFill/>
                    </a:lnB>
                    <a:solidFill>
                      <a:schemeClr val="bg1">
                        <a:lumMod val="85000"/>
                      </a:schemeClr>
                    </a:solidFill>
                  </a:tcPr>
                </a:tc>
                <a:tc>
                  <a:txBody>
                    <a:bodyPr/>
                    <a:lstStyle/>
                    <a:p>
                      <a:r>
                        <a:rPr lang="en-US" sz="2000" dirty="0"/>
                        <a:t>What are mechanistic niche models and why do we need them? (MK &amp; LB)</a:t>
                      </a:r>
                    </a:p>
                  </a:txBody>
                  <a:tcPr marL="62162" marR="62162" marT="31081" marB="31081" anchor="ctr">
                    <a:lnL>
                      <a:noFill/>
                    </a:lnL>
                    <a:lnR>
                      <a:noFill/>
                    </a:lnR>
                    <a:lnT>
                      <a:noFill/>
                    </a:lnT>
                    <a:lnB>
                      <a:noFill/>
                    </a:lnB>
                    <a:solidFill>
                      <a:schemeClr val="bg1">
                        <a:lumMod val="85000"/>
                      </a:schemeClr>
                    </a:solidFill>
                  </a:tcPr>
                </a:tc>
                <a:extLst>
                  <a:ext uri="{0D108BD9-81ED-4DB2-BD59-A6C34878D82A}">
                    <a16:rowId xmlns:a16="http://schemas.microsoft.com/office/drawing/2014/main" val="2005506566"/>
                  </a:ext>
                </a:extLst>
              </a:tr>
              <a:tr h="402784">
                <a:tc>
                  <a:txBody>
                    <a:bodyPr/>
                    <a:lstStyle/>
                    <a:p>
                      <a:r>
                        <a:rPr lang="en-AU" sz="2000" dirty="0"/>
                        <a:t>9:45-10:15</a:t>
                      </a:r>
                    </a:p>
                  </a:txBody>
                  <a:tcPr marL="62162" marR="62162" marT="31081" marB="31081" anchor="ctr">
                    <a:lnL>
                      <a:noFill/>
                    </a:lnL>
                    <a:lnR>
                      <a:noFill/>
                    </a:lnR>
                    <a:lnT>
                      <a:noFill/>
                    </a:lnT>
                    <a:lnB>
                      <a:noFill/>
                    </a:lnB>
                  </a:tcPr>
                </a:tc>
                <a:tc>
                  <a:txBody>
                    <a:bodyPr/>
                    <a:lstStyle/>
                    <a:p>
                      <a:r>
                        <a:rPr lang="en-AU" sz="2000" dirty="0"/>
                        <a:t>Calculating body temperature with </a:t>
                      </a:r>
                      <a:r>
                        <a:rPr lang="en-AU" sz="2000" dirty="0" err="1"/>
                        <a:t>TrenchR</a:t>
                      </a:r>
                      <a:r>
                        <a:rPr lang="en-AU" sz="2000" dirty="0"/>
                        <a:t> (LB) </a:t>
                      </a:r>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2025750196"/>
                  </a:ext>
                </a:extLst>
              </a:tr>
              <a:tr h="402784">
                <a:tc>
                  <a:txBody>
                    <a:bodyPr/>
                    <a:lstStyle/>
                    <a:p>
                      <a:r>
                        <a:rPr lang="en-AU" sz="2000" dirty="0"/>
                        <a:t>10:15-10:30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3503872612"/>
                  </a:ext>
                </a:extLst>
              </a:tr>
              <a:tr h="402784">
                <a:tc>
                  <a:txBody>
                    <a:bodyPr/>
                    <a:lstStyle/>
                    <a:p>
                      <a:r>
                        <a:rPr lang="en-AU" sz="2000" dirty="0"/>
                        <a:t>10:30-11:15</a:t>
                      </a:r>
                    </a:p>
                  </a:txBody>
                  <a:tcPr marL="62162" marR="62162" marT="31081" marB="31081" anchor="ctr">
                    <a:lnL>
                      <a:noFill/>
                    </a:lnL>
                    <a:lnR>
                      <a:noFill/>
                    </a:lnR>
                    <a:lnT>
                      <a:noFill/>
                    </a:lnT>
                    <a:lnB>
                      <a:noFill/>
                    </a:lnB>
                  </a:tcPr>
                </a:tc>
                <a:tc>
                  <a:txBody>
                    <a:bodyPr/>
                    <a:lstStyle/>
                    <a:p>
                      <a:r>
                        <a:rPr lang="en-US" sz="2000" dirty="0"/>
                        <a:t>Intro to microclimate modelling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961418423"/>
                  </a:ext>
                </a:extLst>
              </a:tr>
              <a:tr h="402784">
                <a:tc>
                  <a:txBody>
                    <a:bodyPr/>
                    <a:lstStyle/>
                    <a:p>
                      <a:r>
                        <a:rPr lang="en-AU" sz="2000" dirty="0"/>
                        <a:t>11:15-12:00</a:t>
                      </a:r>
                    </a:p>
                  </a:txBody>
                  <a:tcPr marL="62162" marR="62162" marT="31081" marB="31081" anchor="ctr">
                    <a:lnL>
                      <a:noFill/>
                    </a:lnL>
                    <a:lnR>
                      <a:noFill/>
                    </a:lnR>
                    <a:lnT>
                      <a:noFill/>
                    </a:lnT>
                    <a:lnB>
                      <a:noFill/>
                    </a:lnB>
                  </a:tcPr>
                </a:tc>
                <a:tc>
                  <a:txBody>
                    <a:bodyPr/>
                    <a:lstStyle/>
                    <a:p>
                      <a:r>
                        <a:rPr lang="en-US" sz="2000" dirty="0"/>
                        <a:t>Selecting microclimate data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081539008"/>
                  </a:ext>
                </a:extLst>
              </a:tr>
              <a:tr h="402784">
                <a:tc>
                  <a:txBody>
                    <a:bodyPr/>
                    <a:lstStyle/>
                    <a:p>
                      <a:r>
                        <a:rPr lang="en-AU" sz="2000" dirty="0"/>
                        <a:t>12:00-13:00</a:t>
                      </a:r>
                    </a:p>
                  </a:txBody>
                  <a:tcPr marL="62162" marR="62162" marT="31081" marB="31081" anchor="ctr">
                    <a:lnL>
                      <a:noFill/>
                    </a:lnL>
                    <a:lnR>
                      <a:noFill/>
                    </a:lnR>
                    <a:lnT>
                      <a:noFill/>
                    </a:lnT>
                    <a:lnB>
                      <a:noFill/>
                    </a:lnB>
                  </a:tcPr>
                </a:tc>
                <a:tc>
                  <a:txBody>
                    <a:bodyPr/>
                    <a:lstStyle/>
                    <a:p>
                      <a:r>
                        <a:rPr lang="en-US" sz="2000" dirty="0"/>
                        <a:t>Lunch Break</a:t>
                      </a:r>
                    </a:p>
                  </a:txBody>
                  <a:tcPr marL="62162" marR="62162" marT="31081" marB="31081" anchor="ctr">
                    <a:lnL>
                      <a:noFill/>
                    </a:lnL>
                    <a:lnR>
                      <a:noFill/>
                    </a:lnR>
                    <a:lnT>
                      <a:noFill/>
                    </a:lnT>
                    <a:lnB>
                      <a:noFill/>
                    </a:lnB>
                  </a:tcPr>
                </a:tc>
                <a:extLst>
                  <a:ext uri="{0D108BD9-81ED-4DB2-BD59-A6C34878D82A}">
                    <a16:rowId xmlns:a16="http://schemas.microsoft.com/office/drawing/2014/main" val="1423726415"/>
                  </a:ext>
                </a:extLst>
              </a:tr>
              <a:tr h="402784">
                <a:tc>
                  <a:txBody>
                    <a:bodyPr/>
                    <a:lstStyle/>
                    <a:p>
                      <a:r>
                        <a:rPr lang="en-AU" sz="2000" dirty="0"/>
                        <a:t>13:00-13:45</a:t>
                      </a:r>
                    </a:p>
                  </a:txBody>
                  <a:tcPr marL="62162" marR="62162" marT="31081" marB="31081" anchor="ctr">
                    <a:lnL>
                      <a:noFill/>
                    </a:lnL>
                    <a:lnR>
                      <a:noFill/>
                    </a:lnR>
                    <a:lnT>
                      <a:noFill/>
                    </a:lnT>
                    <a:lnB>
                      <a:noFill/>
                    </a:lnB>
                  </a:tcPr>
                </a:tc>
                <a:tc>
                  <a:txBody>
                    <a:bodyPr/>
                    <a:lstStyle/>
                    <a:p>
                      <a:r>
                        <a:rPr lang="en-US" sz="2000" dirty="0"/>
                        <a:t>Calculating body/leaf temperature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517636301"/>
                  </a:ext>
                </a:extLst>
              </a:tr>
              <a:tr h="402784">
                <a:tc>
                  <a:txBody>
                    <a:bodyPr/>
                    <a:lstStyle/>
                    <a:p>
                      <a:r>
                        <a:rPr lang="en-AU" sz="2000" dirty="0"/>
                        <a:t>13:45-14:45</a:t>
                      </a:r>
                    </a:p>
                  </a:txBody>
                  <a:tcPr marL="62162" marR="62162" marT="31081" marB="31081" anchor="ctr">
                    <a:lnL>
                      <a:noFill/>
                    </a:lnL>
                    <a:lnR>
                      <a:noFill/>
                    </a:lnR>
                    <a:lnT>
                      <a:noFill/>
                    </a:lnT>
                    <a:lnB>
                      <a:noFill/>
                    </a:lnB>
                  </a:tcPr>
                </a:tc>
                <a:tc>
                  <a:txBody>
                    <a:bodyPr/>
                    <a:lstStyle/>
                    <a:p>
                      <a:r>
                        <a:rPr lang="en-AU" sz="1800" kern="1200" dirty="0">
                          <a:solidFill>
                            <a:schemeClr val="tx1"/>
                          </a:solidFill>
                          <a:effectLst/>
                          <a:latin typeface="+mn-lt"/>
                          <a:ea typeface="+mn-ea"/>
                          <a:cs typeface="+mn-cs"/>
                        </a:rPr>
                        <a:t>Mass budgets with NicheMapR: </a:t>
                      </a:r>
                      <a:r>
                        <a:rPr lang="en-US" sz="2000" dirty="0"/>
                        <a:t>Dynamic energy budgets (DEB) and water balance (MK)</a:t>
                      </a:r>
                    </a:p>
                  </a:txBody>
                  <a:tcPr marL="62162" marR="62162" marT="31081" marB="31081" anchor="ctr">
                    <a:lnL>
                      <a:noFill/>
                    </a:lnL>
                    <a:lnR>
                      <a:noFill/>
                    </a:lnR>
                    <a:lnT>
                      <a:noFill/>
                    </a:lnT>
                    <a:lnB>
                      <a:noFill/>
                    </a:lnB>
                  </a:tcPr>
                </a:tc>
                <a:extLst>
                  <a:ext uri="{0D108BD9-81ED-4DB2-BD59-A6C34878D82A}">
                    <a16:rowId xmlns:a16="http://schemas.microsoft.com/office/drawing/2014/main" val="732180978"/>
                  </a:ext>
                </a:extLst>
              </a:tr>
              <a:tr h="402784">
                <a:tc>
                  <a:txBody>
                    <a:bodyPr/>
                    <a:lstStyle/>
                    <a:p>
                      <a:r>
                        <a:rPr lang="en-AU" sz="2000" dirty="0"/>
                        <a:t>14:45-15:00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695100405"/>
                  </a:ext>
                </a:extLst>
              </a:tr>
              <a:tr h="402784">
                <a:tc>
                  <a:txBody>
                    <a:bodyPr/>
                    <a:lstStyle/>
                    <a:p>
                      <a:r>
                        <a:rPr lang="en-AU" sz="2000" dirty="0"/>
                        <a:t>15:00-16:00</a:t>
                      </a:r>
                    </a:p>
                  </a:txBody>
                  <a:tcPr marL="62162" marR="62162" marT="31081" marB="31081" anchor="ctr">
                    <a:lnL>
                      <a:noFill/>
                    </a:lnL>
                    <a:lnR>
                      <a:noFill/>
                    </a:lnR>
                    <a:lnT>
                      <a:noFill/>
                    </a:lnT>
                    <a:lnB>
                      <a:noFill/>
                    </a:lnB>
                  </a:tcPr>
                </a:tc>
                <a:tc>
                  <a:txBody>
                    <a:bodyPr/>
                    <a:lstStyle/>
                    <a:p>
                      <a:r>
                        <a:rPr lang="en-US" sz="2000" dirty="0"/>
                        <a:t>Q&amp;A on mechanistic niche modelling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143083924"/>
                  </a:ext>
                </a:extLst>
              </a:tr>
              <a:tr h="402784">
                <a:tc>
                  <a:txBody>
                    <a:bodyPr/>
                    <a:lstStyle/>
                    <a:p>
                      <a:endParaRPr lang="en-AU" sz="2000" dirty="0"/>
                    </a:p>
                  </a:txBody>
                  <a:tcPr marL="62162" marR="62162" marT="31081" marB="31081" anchor="ctr">
                    <a:lnL>
                      <a:noFill/>
                    </a:lnL>
                    <a:lnR>
                      <a:noFill/>
                    </a:lnR>
                    <a:lnT>
                      <a:noFill/>
                    </a:lnT>
                    <a:lnB>
                      <a:noFill/>
                    </a:lnB>
                  </a:tcPr>
                </a:tc>
                <a:tc>
                  <a:txBody>
                    <a:bodyPr/>
                    <a:lstStyle/>
                    <a:p>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3075109091"/>
                  </a:ext>
                </a:extLst>
              </a:tr>
            </a:tbl>
          </a:graphicData>
        </a:graphic>
      </p:graphicFrame>
      <p:sp>
        <p:nvSpPr>
          <p:cNvPr id="3" name="Text Box 5">
            <a:extLst>
              <a:ext uri="{FF2B5EF4-FFF2-40B4-BE49-F238E27FC236}">
                <a16:creationId xmlns:a16="http://schemas.microsoft.com/office/drawing/2014/main" id="{5792D037-A3CB-4504-B8E8-E8D20CBCB4C9}"/>
              </a:ext>
            </a:extLst>
          </p:cNvPr>
          <p:cNvSpPr txBox="1">
            <a:spLocks noChangeArrowheads="1"/>
          </p:cNvSpPr>
          <p:nvPr/>
        </p:nvSpPr>
        <p:spPr bwMode="auto">
          <a:xfrm>
            <a:off x="1694961" y="345879"/>
            <a:ext cx="5076170"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Program</a:t>
            </a:r>
          </a:p>
        </p:txBody>
      </p:sp>
    </p:spTree>
    <p:extLst>
      <p:ext uri="{BB962C8B-B14F-4D97-AF65-F5344CB8AC3E}">
        <p14:creationId xmlns:p14="http://schemas.microsoft.com/office/powerpoint/2010/main" val="2169565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CABCA3E-ADAB-4BF2-A9F8-53202EAA8625}"/>
              </a:ext>
            </a:extLst>
          </p:cNvPr>
          <p:cNvSpPr/>
          <p:nvPr/>
        </p:nvSpPr>
        <p:spPr>
          <a:xfrm rot="2038428">
            <a:off x="4076700" y="3468497"/>
            <a:ext cx="6565900" cy="1127418"/>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curtain&#10;&#10;Description automatically generated">
            <a:extLst>
              <a:ext uri="{FF2B5EF4-FFF2-40B4-BE49-F238E27FC236}">
                <a16:creationId xmlns:a16="http://schemas.microsoft.com/office/drawing/2014/main" id="{63558B91-AD96-4D24-A421-214A15B7E1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7254" y="1281381"/>
            <a:ext cx="2714210" cy="4295238"/>
          </a:xfrm>
          <a:prstGeom prst="rect">
            <a:avLst/>
          </a:prstGeom>
        </p:spPr>
      </p:pic>
      <p:sp>
        <p:nvSpPr>
          <p:cNvPr id="13" name="Rectangle 12">
            <a:extLst>
              <a:ext uri="{FF2B5EF4-FFF2-40B4-BE49-F238E27FC236}">
                <a16:creationId xmlns:a16="http://schemas.microsoft.com/office/drawing/2014/main" id="{CD60A3CA-4EDB-4F55-9E00-0142ECACD96C}"/>
              </a:ext>
            </a:extLst>
          </p:cNvPr>
          <p:cNvSpPr/>
          <p:nvPr/>
        </p:nvSpPr>
        <p:spPr>
          <a:xfrm>
            <a:off x="2352451" y="188640"/>
            <a:ext cx="7457491"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Theory for Mechanistic Niche Modelling</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
        <p:nvSpPr>
          <p:cNvPr id="14" name="TextBox 13">
            <a:extLst>
              <a:ext uri="{FF2B5EF4-FFF2-40B4-BE49-F238E27FC236}">
                <a16:creationId xmlns:a16="http://schemas.microsoft.com/office/drawing/2014/main" id="{079A67FB-B5CC-47E2-B21C-204B34B9EDA4}"/>
              </a:ext>
            </a:extLst>
          </p:cNvPr>
          <p:cNvSpPr txBox="1"/>
          <p:nvPr/>
        </p:nvSpPr>
        <p:spPr>
          <a:xfrm>
            <a:off x="1199421" y="5692346"/>
            <a:ext cx="2078069"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heat and water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exchange</a:t>
            </a:r>
          </a:p>
        </p:txBody>
      </p:sp>
      <p:pic>
        <p:nvPicPr>
          <p:cNvPr id="21" name="Picture 20">
            <a:extLst>
              <a:ext uri="{FF2B5EF4-FFF2-40B4-BE49-F238E27FC236}">
                <a16:creationId xmlns:a16="http://schemas.microsoft.com/office/drawing/2014/main" id="{588187EF-CF26-4CBC-81F1-B60B4085AB9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7069"/>
          <a:stretch/>
        </p:blipFill>
        <p:spPr>
          <a:xfrm>
            <a:off x="4694368" y="2149182"/>
            <a:ext cx="5918707" cy="3766049"/>
          </a:xfrm>
          <a:prstGeom prst="rect">
            <a:avLst/>
          </a:prstGeom>
        </p:spPr>
      </p:pic>
      <p:pic>
        <p:nvPicPr>
          <p:cNvPr id="22" name="Picture 21">
            <a:extLst>
              <a:ext uri="{FF2B5EF4-FFF2-40B4-BE49-F238E27FC236}">
                <a16:creationId xmlns:a16="http://schemas.microsoft.com/office/drawing/2014/main" id="{9B60C333-13B2-44F0-AA4A-9DD9BB6E9D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2670" t="84544" r="43883" b="237"/>
          <a:stretch/>
        </p:blipFill>
        <p:spPr>
          <a:xfrm>
            <a:off x="8378843" y="2149182"/>
            <a:ext cx="1979631" cy="691117"/>
          </a:xfrm>
          <a:prstGeom prst="rect">
            <a:avLst/>
          </a:prstGeom>
        </p:spPr>
      </p:pic>
    </p:spTree>
    <p:extLst>
      <p:ext uri="{BB962C8B-B14F-4D97-AF65-F5344CB8AC3E}">
        <p14:creationId xmlns:p14="http://schemas.microsoft.com/office/powerpoint/2010/main" val="1561460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28601"/>
            <a:ext cx="8686800" cy="646331"/>
          </a:xfrm>
          <a:prstGeom prst="rect">
            <a:avLst/>
          </a:prstGeom>
          <a:noFill/>
          <a:ln>
            <a:noFill/>
          </a:ln>
        </p:spPr>
        <p:txBody>
          <a:bodyPr wrap="square" rtlCol="0">
            <a:spAutoFit/>
          </a:bodyPr>
          <a:lstStyle/>
          <a:p>
            <a:pPr algn="ctr"/>
            <a:r>
              <a:rPr lang="en-US" sz="3600" dirty="0">
                <a:solidFill>
                  <a:schemeClr val="accent1"/>
                </a:solidFill>
              </a:rPr>
              <a:t>Net heat exchange with environment</a:t>
            </a:r>
            <a:endParaRPr lang="en-US" dirty="0"/>
          </a:p>
        </p:txBody>
      </p:sp>
      <p:sp>
        <p:nvSpPr>
          <p:cNvPr id="4" name="TextBox 3"/>
          <p:cNvSpPr txBox="1"/>
          <p:nvPr/>
        </p:nvSpPr>
        <p:spPr>
          <a:xfrm>
            <a:off x="653441" y="1120117"/>
            <a:ext cx="10840083" cy="923330"/>
          </a:xfrm>
          <a:prstGeom prst="rect">
            <a:avLst/>
          </a:prstGeom>
          <a:noFill/>
        </p:spPr>
        <p:txBody>
          <a:bodyPr wrap="none" rtlCol="0">
            <a:spAutoFit/>
          </a:bodyPr>
          <a:lstStyle/>
          <a:p>
            <a:r>
              <a:rPr lang="en-US" sz="5400" dirty="0" err="1"/>
              <a:t>Q</a:t>
            </a:r>
            <a:r>
              <a:rPr lang="en-US" sz="5400" baseline="-25000" dirty="0" err="1"/>
              <a:t>net</a:t>
            </a:r>
            <a:r>
              <a:rPr lang="en-US" sz="5400" dirty="0"/>
              <a:t>= + </a:t>
            </a:r>
            <a:r>
              <a:rPr lang="en-US" sz="5400" dirty="0" err="1"/>
              <a:t>Q</a:t>
            </a:r>
            <a:r>
              <a:rPr lang="en-US" sz="5400" baseline="-25000" dirty="0" err="1"/>
              <a:t>rad</a:t>
            </a:r>
            <a:r>
              <a:rPr lang="en-US" sz="5400" dirty="0"/>
              <a:t> + </a:t>
            </a:r>
            <a:r>
              <a:rPr lang="en-US" sz="5400" dirty="0" err="1"/>
              <a:t>Q</a:t>
            </a:r>
            <a:r>
              <a:rPr lang="en-US" sz="5400" baseline="-25000" dirty="0" err="1"/>
              <a:t>met</a:t>
            </a:r>
            <a:r>
              <a:rPr lang="en-US" sz="5400" dirty="0"/>
              <a:t> </a:t>
            </a:r>
            <a:r>
              <a:rPr lang="en-US" sz="5400" u="sng" dirty="0"/>
              <a:t>+</a:t>
            </a:r>
            <a:r>
              <a:rPr lang="en-US" sz="5400" dirty="0"/>
              <a:t> </a:t>
            </a:r>
            <a:r>
              <a:rPr lang="en-US" sz="5400" dirty="0" err="1"/>
              <a:t>Q</a:t>
            </a:r>
            <a:r>
              <a:rPr lang="en-US" sz="5400" baseline="-25000" dirty="0" err="1"/>
              <a:t>cond</a:t>
            </a:r>
            <a:r>
              <a:rPr lang="en-US" sz="5400" u="sng" dirty="0"/>
              <a:t>+</a:t>
            </a:r>
            <a:r>
              <a:rPr lang="en-US" sz="5400" dirty="0"/>
              <a:t> </a:t>
            </a:r>
            <a:r>
              <a:rPr lang="en-US" sz="5400" dirty="0" err="1"/>
              <a:t>Q</a:t>
            </a:r>
            <a:r>
              <a:rPr lang="en-US" sz="5400" baseline="-25000" dirty="0" err="1"/>
              <a:t>conv</a:t>
            </a:r>
            <a:r>
              <a:rPr lang="en-US" sz="5400" dirty="0"/>
              <a:t>- </a:t>
            </a:r>
            <a:r>
              <a:rPr lang="en-US" sz="5400" dirty="0" err="1"/>
              <a:t>Q</a:t>
            </a:r>
            <a:r>
              <a:rPr lang="en-US" sz="5400" baseline="-25000" dirty="0" err="1"/>
              <a:t>evap</a:t>
            </a:r>
            <a:endParaRPr lang="en-US" sz="5400" baseline="-25000" dirty="0"/>
          </a:p>
        </p:txBody>
      </p:sp>
      <p:pic>
        <p:nvPicPr>
          <p:cNvPr id="11" name="Picture 10"/>
          <p:cNvPicPr>
            <a:picLocks noChangeAspect="1"/>
          </p:cNvPicPr>
          <p:nvPr/>
        </p:nvPicPr>
        <p:blipFill>
          <a:blip r:embed="rId2"/>
          <a:stretch>
            <a:fillRect/>
          </a:stretch>
        </p:blipFill>
        <p:spPr>
          <a:xfrm>
            <a:off x="1529752" y="2288633"/>
            <a:ext cx="5474163" cy="4609822"/>
          </a:xfrm>
          <a:prstGeom prst="rect">
            <a:avLst/>
          </a:prstGeom>
        </p:spPr>
      </p:pic>
    </p:spTree>
    <p:extLst>
      <p:ext uri="{BB962C8B-B14F-4D97-AF65-F5344CB8AC3E}">
        <p14:creationId xmlns:p14="http://schemas.microsoft.com/office/powerpoint/2010/main" val="2859096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28601"/>
            <a:ext cx="8686800" cy="646331"/>
          </a:xfrm>
          <a:prstGeom prst="rect">
            <a:avLst/>
          </a:prstGeom>
          <a:noFill/>
          <a:ln>
            <a:noFill/>
          </a:ln>
        </p:spPr>
        <p:txBody>
          <a:bodyPr wrap="square" rtlCol="0">
            <a:spAutoFit/>
          </a:bodyPr>
          <a:lstStyle/>
          <a:p>
            <a:pPr algn="ctr"/>
            <a:r>
              <a:rPr lang="en-US" sz="3600" dirty="0">
                <a:solidFill>
                  <a:schemeClr val="accent1"/>
                </a:solidFill>
              </a:rPr>
              <a:t>Net heat exchange with environment</a:t>
            </a:r>
            <a:endParaRPr lang="en-US" dirty="0"/>
          </a:p>
        </p:txBody>
      </p:sp>
      <p:sp>
        <p:nvSpPr>
          <p:cNvPr id="3" name="TextBox 2"/>
          <p:cNvSpPr txBox="1"/>
          <p:nvPr/>
        </p:nvSpPr>
        <p:spPr>
          <a:xfrm>
            <a:off x="1676400" y="4495801"/>
            <a:ext cx="8686800" cy="646331"/>
          </a:xfrm>
          <a:prstGeom prst="rect">
            <a:avLst/>
          </a:prstGeom>
          <a:noFill/>
          <a:ln>
            <a:noFill/>
          </a:ln>
        </p:spPr>
        <p:txBody>
          <a:bodyPr wrap="square" rtlCol="0">
            <a:spAutoFit/>
          </a:bodyPr>
          <a:lstStyle/>
          <a:p>
            <a:pPr algn="ctr"/>
            <a:r>
              <a:rPr lang="en-US" sz="3600" dirty="0">
                <a:solidFill>
                  <a:schemeClr val="accent1"/>
                </a:solidFill>
              </a:rPr>
              <a:t>Organism core </a:t>
            </a:r>
            <a:r>
              <a:rPr lang="en-US" sz="3600" dirty="0" err="1">
                <a:solidFill>
                  <a:schemeClr val="accent1"/>
                </a:solidFill>
              </a:rPr>
              <a:t>vs</a:t>
            </a:r>
            <a:r>
              <a:rPr lang="en-US" sz="3600" dirty="0">
                <a:solidFill>
                  <a:schemeClr val="accent1"/>
                </a:solidFill>
              </a:rPr>
              <a:t> surface temperature</a:t>
            </a:r>
            <a:endParaRPr lang="en-US" dirty="0"/>
          </a:p>
        </p:txBody>
      </p:sp>
      <p:sp>
        <p:nvSpPr>
          <p:cNvPr id="5" name="Rectangle 4"/>
          <p:cNvSpPr/>
          <p:nvPr/>
        </p:nvSpPr>
        <p:spPr>
          <a:xfrm>
            <a:off x="5791200" y="2737305"/>
            <a:ext cx="4311308" cy="1015663"/>
          </a:xfrm>
          <a:prstGeom prst="rect">
            <a:avLst/>
          </a:prstGeom>
        </p:spPr>
        <p:txBody>
          <a:bodyPr wrap="none">
            <a:spAutoFit/>
          </a:bodyPr>
          <a:lstStyle/>
          <a:p>
            <a:r>
              <a:rPr lang="en-US" sz="6000" dirty="0"/>
              <a:t>(+</a:t>
            </a:r>
            <a:r>
              <a:rPr lang="en-US" sz="6000" dirty="0" err="1"/>
              <a:t>Q</a:t>
            </a:r>
            <a:r>
              <a:rPr lang="en-US" sz="6000" baseline="-25000" dirty="0" err="1"/>
              <a:t>stor</a:t>
            </a:r>
            <a:r>
              <a:rPr lang="en-US" sz="6000" dirty="0" err="1"/>
              <a:t>+Q</a:t>
            </a:r>
            <a:r>
              <a:rPr lang="en-US" sz="6000" baseline="-25000" dirty="0" err="1"/>
              <a:t>work</a:t>
            </a:r>
            <a:r>
              <a:rPr lang="en-US" sz="6000" dirty="0"/>
              <a:t>)</a:t>
            </a:r>
          </a:p>
        </p:txBody>
      </p:sp>
      <p:sp>
        <p:nvSpPr>
          <p:cNvPr id="6" name="Rectangle 5"/>
          <p:cNvSpPr/>
          <p:nvPr/>
        </p:nvSpPr>
        <p:spPr>
          <a:xfrm>
            <a:off x="1828800" y="2952748"/>
            <a:ext cx="3285258" cy="584775"/>
          </a:xfrm>
          <a:prstGeom prst="rect">
            <a:avLst/>
          </a:prstGeom>
        </p:spPr>
        <p:txBody>
          <a:bodyPr wrap="none">
            <a:spAutoFit/>
          </a:bodyPr>
          <a:lstStyle/>
          <a:p>
            <a:r>
              <a:rPr lang="en-US" sz="3200" dirty="0"/>
              <a:t>If not steady state:</a:t>
            </a:r>
          </a:p>
        </p:txBody>
      </p:sp>
      <p:sp>
        <p:nvSpPr>
          <p:cNvPr id="7" name="Rectangle 6"/>
          <p:cNvSpPr/>
          <p:nvPr/>
        </p:nvSpPr>
        <p:spPr>
          <a:xfrm>
            <a:off x="6126592" y="3752967"/>
            <a:ext cx="1042145" cy="523220"/>
          </a:xfrm>
          <a:prstGeom prst="rect">
            <a:avLst/>
          </a:prstGeom>
        </p:spPr>
        <p:txBody>
          <a:bodyPr wrap="none">
            <a:spAutoFit/>
          </a:bodyPr>
          <a:lstStyle/>
          <a:p>
            <a:r>
              <a:rPr lang="el-GR" sz="2800" dirty="0"/>
              <a:t>Δ</a:t>
            </a:r>
            <a:r>
              <a:rPr lang="en-US" sz="2800" dirty="0"/>
              <a:t>heat</a:t>
            </a:r>
          </a:p>
        </p:txBody>
      </p:sp>
      <p:sp>
        <p:nvSpPr>
          <p:cNvPr id="8" name="Rectangle 7"/>
          <p:cNvSpPr/>
          <p:nvPr/>
        </p:nvSpPr>
        <p:spPr>
          <a:xfrm>
            <a:off x="6710758" y="3727565"/>
            <a:ext cx="4211277" cy="954107"/>
          </a:xfrm>
          <a:prstGeom prst="rect">
            <a:avLst/>
          </a:prstGeom>
        </p:spPr>
        <p:txBody>
          <a:bodyPr wrap="square">
            <a:spAutoFit/>
          </a:bodyPr>
          <a:lstStyle/>
          <a:p>
            <a:pPr algn="ctr"/>
            <a:r>
              <a:rPr lang="en-US" sz="2800" dirty="0"/>
              <a:t>Work against environmental gradient</a:t>
            </a:r>
          </a:p>
        </p:txBody>
      </p:sp>
      <p:sp>
        <p:nvSpPr>
          <p:cNvPr id="9" name="TextBox 8"/>
          <p:cNvSpPr txBox="1"/>
          <p:nvPr/>
        </p:nvSpPr>
        <p:spPr>
          <a:xfrm>
            <a:off x="2676353" y="5142132"/>
            <a:ext cx="6686895" cy="1015663"/>
          </a:xfrm>
          <a:prstGeom prst="rect">
            <a:avLst/>
          </a:prstGeom>
          <a:noFill/>
        </p:spPr>
        <p:txBody>
          <a:bodyPr wrap="none" rtlCol="0">
            <a:spAutoFit/>
          </a:bodyPr>
          <a:lstStyle/>
          <a:p>
            <a:r>
              <a:rPr lang="en-US" sz="6000" dirty="0"/>
              <a:t>T</a:t>
            </a:r>
            <a:r>
              <a:rPr lang="en-US" sz="6000" baseline="-25000" dirty="0"/>
              <a:t>b</a:t>
            </a:r>
            <a:r>
              <a:rPr lang="en-US" sz="6000" dirty="0"/>
              <a:t>- T</a:t>
            </a:r>
            <a:r>
              <a:rPr lang="en-US" sz="6000" baseline="-25000" dirty="0"/>
              <a:t>a</a:t>
            </a:r>
            <a:r>
              <a:rPr lang="en-US" sz="6000" dirty="0"/>
              <a:t>=(T</a:t>
            </a:r>
            <a:r>
              <a:rPr lang="en-US" sz="6000" baseline="-25000" dirty="0"/>
              <a:t>b</a:t>
            </a:r>
            <a:r>
              <a:rPr lang="en-US" sz="6000" dirty="0"/>
              <a:t>-</a:t>
            </a:r>
            <a:r>
              <a:rPr lang="en-US" sz="6000" dirty="0" err="1"/>
              <a:t>T</a:t>
            </a:r>
            <a:r>
              <a:rPr lang="en-US" sz="6000" baseline="-25000" dirty="0" err="1"/>
              <a:t>s</a:t>
            </a:r>
            <a:r>
              <a:rPr lang="en-US" sz="6000" dirty="0"/>
              <a:t>) + (</a:t>
            </a:r>
            <a:r>
              <a:rPr lang="en-US" sz="6000" dirty="0" err="1"/>
              <a:t>T</a:t>
            </a:r>
            <a:r>
              <a:rPr lang="en-US" sz="6000" baseline="-25000" dirty="0" err="1"/>
              <a:t>s</a:t>
            </a:r>
            <a:r>
              <a:rPr lang="en-US" sz="6000" dirty="0"/>
              <a:t>-T</a:t>
            </a:r>
            <a:r>
              <a:rPr lang="en-US" sz="6000" baseline="-25000" dirty="0"/>
              <a:t>a</a:t>
            </a:r>
            <a:r>
              <a:rPr lang="en-US" sz="6000" dirty="0"/>
              <a:t>)</a:t>
            </a:r>
            <a:endParaRPr lang="en-US" sz="6000" baseline="-25000" dirty="0"/>
          </a:p>
        </p:txBody>
      </p:sp>
      <p:sp>
        <p:nvSpPr>
          <p:cNvPr id="10" name="Rectangle 9"/>
          <p:cNvSpPr/>
          <p:nvPr/>
        </p:nvSpPr>
        <p:spPr>
          <a:xfrm>
            <a:off x="3243323" y="6317411"/>
            <a:ext cx="5095754" cy="523220"/>
          </a:xfrm>
          <a:prstGeom prst="rect">
            <a:avLst/>
          </a:prstGeom>
        </p:spPr>
        <p:txBody>
          <a:bodyPr wrap="none">
            <a:spAutoFit/>
          </a:bodyPr>
          <a:lstStyle/>
          <a:p>
            <a:r>
              <a:rPr lang="en-US" sz="2800" dirty="0" err="1"/>
              <a:t>T</a:t>
            </a:r>
            <a:r>
              <a:rPr lang="en-US" sz="2800" baseline="-25000" dirty="0" err="1"/>
              <a:t>s</a:t>
            </a:r>
            <a:r>
              <a:rPr lang="en-US" sz="2800" dirty="0"/>
              <a:t>: T organism surface; T</a:t>
            </a:r>
            <a:r>
              <a:rPr lang="en-US" sz="2800" baseline="-25000" dirty="0"/>
              <a:t>b</a:t>
            </a:r>
            <a:r>
              <a:rPr lang="en-US" sz="2800" dirty="0"/>
              <a:t>: T body</a:t>
            </a:r>
          </a:p>
        </p:txBody>
      </p:sp>
      <p:sp>
        <p:nvSpPr>
          <p:cNvPr id="12" name="TextBox 11">
            <a:extLst>
              <a:ext uri="{FF2B5EF4-FFF2-40B4-BE49-F238E27FC236}">
                <a16:creationId xmlns:a16="http://schemas.microsoft.com/office/drawing/2014/main" id="{7E10DA74-F0A2-6B45-86AA-44931416F380}"/>
              </a:ext>
            </a:extLst>
          </p:cNvPr>
          <p:cNvSpPr txBox="1"/>
          <p:nvPr/>
        </p:nvSpPr>
        <p:spPr>
          <a:xfrm>
            <a:off x="653441" y="1120117"/>
            <a:ext cx="10840083" cy="923330"/>
          </a:xfrm>
          <a:prstGeom prst="rect">
            <a:avLst/>
          </a:prstGeom>
          <a:noFill/>
        </p:spPr>
        <p:txBody>
          <a:bodyPr wrap="none" rtlCol="0">
            <a:spAutoFit/>
          </a:bodyPr>
          <a:lstStyle/>
          <a:p>
            <a:r>
              <a:rPr lang="en-US" sz="5400" dirty="0" err="1"/>
              <a:t>Q</a:t>
            </a:r>
            <a:r>
              <a:rPr lang="en-US" sz="5400" baseline="-25000" dirty="0" err="1"/>
              <a:t>net</a:t>
            </a:r>
            <a:r>
              <a:rPr lang="en-US" sz="5400" dirty="0"/>
              <a:t>= + </a:t>
            </a:r>
            <a:r>
              <a:rPr lang="en-US" sz="5400" dirty="0" err="1"/>
              <a:t>Q</a:t>
            </a:r>
            <a:r>
              <a:rPr lang="en-US" sz="5400" baseline="-25000" dirty="0" err="1"/>
              <a:t>rad</a:t>
            </a:r>
            <a:r>
              <a:rPr lang="en-US" sz="5400" dirty="0"/>
              <a:t> + </a:t>
            </a:r>
            <a:r>
              <a:rPr lang="en-US" sz="5400" dirty="0" err="1"/>
              <a:t>Q</a:t>
            </a:r>
            <a:r>
              <a:rPr lang="en-US" sz="5400" baseline="-25000" dirty="0" err="1"/>
              <a:t>met</a:t>
            </a:r>
            <a:r>
              <a:rPr lang="en-US" sz="5400" dirty="0"/>
              <a:t> </a:t>
            </a:r>
            <a:r>
              <a:rPr lang="en-US" sz="5400" u="sng" dirty="0"/>
              <a:t>+</a:t>
            </a:r>
            <a:r>
              <a:rPr lang="en-US" sz="5400" dirty="0"/>
              <a:t> </a:t>
            </a:r>
            <a:r>
              <a:rPr lang="en-US" sz="5400" dirty="0" err="1"/>
              <a:t>Q</a:t>
            </a:r>
            <a:r>
              <a:rPr lang="en-US" sz="5400" baseline="-25000" dirty="0" err="1"/>
              <a:t>cond</a:t>
            </a:r>
            <a:r>
              <a:rPr lang="en-US" sz="5400" u="sng" dirty="0"/>
              <a:t>+</a:t>
            </a:r>
            <a:r>
              <a:rPr lang="en-US" sz="5400" dirty="0"/>
              <a:t> </a:t>
            </a:r>
            <a:r>
              <a:rPr lang="en-US" sz="5400" dirty="0" err="1"/>
              <a:t>Q</a:t>
            </a:r>
            <a:r>
              <a:rPr lang="en-US" sz="5400" baseline="-25000" dirty="0" err="1"/>
              <a:t>conv</a:t>
            </a:r>
            <a:r>
              <a:rPr lang="en-US" sz="5400" dirty="0"/>
              <a:t>- </a:t>
            </a:r>
            <a:r>
              <a:rPr lang="en-US" sz="5400" dirty="0" err="1"/>
              <a:t>Q</a:t>
            </a:r>
            <a:r>
              <a:rPr lang="en-US" sz="5400" baseline="-25000" dirty="0" err="1"/>
              <a:t>evap</a:t>
            </a:r>
            <a:endParaRPr lang="en-US" sz="5400" baseline="-25000" dirty="0"/>
          </a:p>
        </p:txBody>
      </p:sp>
    </p:spTree>
    <p:extLst>
      <p:ext uri="{BB962C8B-B14F-4D97-AF65-F5344CB8AC3E}">
        <p14:creationId xmlns:p14="http://schemas.microsoft.com/office/powerpoint/2010/main" val="400376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77493"/>
            <a:ext cx="9144000" cy="1631216"/>
          </a:xfrm>
          <a:prstGeom prst="rect">
            <a:avLst/>
          </a:prstGeom>
        </p:spPr>
        <p:txBody>
          <a:bodyPr wrap="square">
            <a:spAutoFit/>
          </a:bodyPr>
          <a:lstStyle/>
          <a:p>
            <a:pPr algn="ctr"/>
            <a:r>
              <a:rPr lang="en-US" sz="3600" b="1" dirty="0">
                <a:solidFill>
                  <a:schemeClr val="accent1"/>
                </a:solidFill>
              </a:rPr>
              <a:t>Diffusion</a:t>
            </a:r>
          </a:p>
          <a:p>
            <a:pPr algn="ctr"/>
            <a:r>
              <a:rPr lang="en-US" sz="3600" dirty="0">
                <a:solidFill>
                  <a:srgbClr val="000000"/>
                </a:solidFill>
              </a:rPr>
              <a:t>Movement from high to low concentration. </a:t>
            </a:r>
          </a:p>
          <a:p>
            <a:endParaRPr lang="en-US" sz="2800" dirty="0"/>
          </a:p>
        </p:txBody>
      </p:sp>
      <p:pic>
        <p:nvPicPr>
          <p:cNvPr id="11" name="Picture 10">
            <a:extLst>
              <a:ext uri="{FF2B5EF4-FFF2-40B4-BE49-F238E27FC236}">
                <a16:creationId xmlns:a16="http://schemas.microsoft.com/office/drawing/2014/main" id="{FE8733EF-FBE6-9F42-A71D-09CC17EAF1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7413" y="1358512"/>
            <a:ext cx="6108570" cy="4390535"/>
          </a:xfrm>
          <a:prstGeom prst="rect">
            <a:avLst/>
          </a:prstGeom>
        </p:spPr>
      </p:pic>
      <p:sp>
        <p:nvSpPr>
          <p:cNvPr id="3" name="Rectangle 8">
            <a:extLst>
              <a:ext uri="{FF2B5EF4-FFF2-40B4-BE49-F238E27FC236}">
                <a16:creationId xmlns:a16="http://schemas.microsoft.com/office/drawing/2014/main" id="{E46DA60B-B38A-20E1-7D1C-A39150D7E0BA}"/>
              </a:ext>
            </a:extLst>
          </p:cNvPr>
          <p:cNvSpPr>
            <a:spLocks noChangeArrowheads="1"/>
          </p:cNvSpPr>
          <p:nvPr/>
        </p:nvSpPr>
        <p:spPr bwMode="auto">
          <a:xfrm>
            <a:off x="8715983" y="6475238"/>
            <a:ext cx="347601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000000"/>
                </a:solidFill>
                <a:latin typeface="Arial" panose="020B0604020202020204" pitchFamily="34" charset="0"/>
              </a:rPr>
              <a:t>(Butler et al. Animal Physiology)</a:t>
            </a:r>
          </a:p>
        </p:txBody>
      </p:sp>
      <p:sp>
        <p:nvSpPr>
          <p:cNvPr id="4" name="Rectangle 8">
            <a:extLst>
              <a:ext uri="{FF2B5EF4-FFF2-40B4-BE49-F238E27FC236}">
                <a16:creationId xmlns:a16="http://schemas.microsoft.com/office/drawing/2014/main" id="{4E082700-F23A-CE20-A5C7-790B22B866B0}"/>
              </a:ext>
            </a:extLst>
          </p:cNvPr>
          <p:cNvSpPr>
            <a:spLocks noChangeArrowheads="1"/>
          </p:cNvSpPr>
          <p:nvPr/>
        </p:nvSpPr>
        <p:spPr bwMode="auto">
          <a:xfrm>
            <a:off x="5859493" y="5719864"/>
            <a:ext cx="347601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000000"/>
                </a:solidFill>
                <a:latin typeface="Arial" panose="020B0604020202020204" pitchFamily="34" charset="0"/>
              </a:rPr>
              <a:t>Plus diffusion coefficient</a:t>
            </a:r>
          </a:p>
        </p:txBody>
      </p:sp>
    </p:spTree>
    <p:extLst>
      <p:ext uri="{BB962C8B-B14F-4D97-AF65-F5344CB8AC3E}">
        <p14:creationId xmlns:p14="http://schemas.microsoft.com/office/powerpoint/2010/main" val="1414550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77493"/>
            <a:ext cx="9144000" cy="2185214"/>
          </a:xfrm>
          <a:prstGeom prst="rect">
            <a:avLst/>
          </a:prstGeom>
        </p:spPr>
        <p:txBody>
          <a:bodyPr wrap="square">
            <a:spAutoFit/>
          </a:bodyPr>
          <a:lstStyle/>
          <a:p>
            <a:pPr algn="ctr"/>
            <a:r>
              <a:rPr lang="en-US" sz="3600" b="1" dirty="0">
                <a:solidFill>
                  <a:schemeClr val="accent1"/>
                </a:solidFill>
              </a:rPr>
              <a:t>Radiation</a:t>
            </a:r>
          </a:p>
          <a:p>
            <a:pPr algn="ctr"/>
            <a:r>
              <a:rPr lang="en-US" sz="3600" dirty="0">
                <a:solidFill>
                  <a:srgbClr val="000000"/>
                </a:solidFill>
              </a:rPr>
              <a:t>A heat transfer between two substances that are not in contact. </a:t>
            </a:r>
          </a:p>
          <a:p>
            <a:endParaRPr lang="en-US" sz="2800" dirty="0"/>
          </a:p>
        </p:txBody>
      </p:sp>
      <p:sp>
        <p:nvSpPr>
          <p:cNvPr id="3" name="TextBox 2"/>
          <p:cNvSpPr txBox="1"/>
          <p:nvPr/>
        </p:nvSpPr>
        <p:spPr>
          <a:xfrm>
            <a:off x="3967655" y="1905001"/>
            <a:ext cx="3723968" cy="1015663"/>
          </a:xfrm>
          <a:prstGeom prst="rect">
            <a:avLst/>
          </a:prstGeom>
          <a:noFill/>
        </p:spPr>
        <p:txBody>
          <a:bodyPr wrap="none" rtlCol="0">
            <a:spAutoFit/>
          </a:bodyPr>
          <a:lstStyle/>
          <a:p>
            <a:r>
              <a:rPr lang="en-US" sz="6000" dirty="0" err="1"/>
              <a:t>Q</a:t>
            </a:r>
            <a:r>
              <a:rPr lang="en-US" sz="6000" baseline="-25000" dirty="0" err="1"/>
              <a:t>rad</a:t>
            </a:r>
            <a:r>
              <a:rPr lang="en-US" sz="6000" dirty="0"/>
              <a:t>= </a:t>
            </a:r>
            <a:r>
              <a:rPr lang="el-GR" sz="6000" i="1" dirty="0"/>
              <a:t>ε</a:t>
            </a:r>
            <a:r>
              <a:rPr lang="el-GR" sz="6000" dirty="0"/>
              <a:t>σ</a:t>
            </a:r>
            <a:r>
              <a:rPr lang="en-US" sz="6000" dirty="0"/>
              <a:t>AT</a:t>
            </a:r>
            <a:r>
              <a:rPr lang="en-US" sz="6000" baseline="30000" dirty="0"/>
              <a:t>4</a:t>
            </a:r>
          </a:p>
        </p:txBody>
      </p:sp>
      <p:sp>
        <p:nvSpPr>
          <p:cNvPr id="4" name="Rectangle 3"/>
          <p:cNvSpPr/>
          <p:nvPr/>
        </p:nvSpPr>
        <p:spPr>
          <a:xfrm>
            <a:off x="5284473" y="4495800"/>
            <a:ext cx="5133649" cy="1815882"/>
          </a:xfrm>
          <a:prstGeom prst="rect">
            <a:avLst/>
          </a:prstGeom>
        </p:spPr>
        <p:txBody>
          <a:bodyPr wrap="none">
            <a:spAutoFit/>
          </a:bodyPr>
          <a:lstStyle/>
          <a:p>
            <a:r>
              <a:rPr lang="en-US" sz="2800" dirty="0"/>
              <a:t>A: Surface area</a:t>
            </a:r>
          </a:p>
          <a:p>
            <a:r>
              <a:rPr lang="en-US" sz="2800" dirty="0"/>
              <a:t>T: Temperature, s= surface</a:t>
            </a:r>
          </a:p>
          <a:p>
            <a:r>
              <a:rPr lang="el-GR" sz="2800" i="1" dirty="0"/>
              <a:t>ε</a:t>
            </a:r>
            <a:r>
              <a:rPr lang="en-US" sz="2800" dirty="0"/>
              <a:t>: Emissivity (proportion radiated)</a:t>
            </a:r>
          </a:p>
          <a:p>
            <a:r>
              <a:rPr lang="el-GR" sz="2800" dirty="0"/>
              <a:t>σ</a:t>
            </a:r>
            <a:r>
              <a:rPr lang="en-US" sz="2800" dirty="0"/>
              <a:t>: Stefan-Boltzmann constant</a:t>
            </a:r>
          </a:p>
        </p:txBody>
      </p:sp>
      <p:sp>
        <p:nvSpPr>
          <p:cNvPr id="5" name="Rectangle 4"/>
          <p:cNvSpPr/>
          <p:nvPr/>
        </p:nvSpPr>
        <p:spPr>
          <a:xfrm>
            <a:off x="1623085" y="2058888"/>
            <a:ext cx="2240230" cy="707886"/>
          </a:xfrm>
          <a:prstGeom prst="rect">
            <a:avLst/>
          </a:prstGeom>
        </p:spPr>
        <p:txBody>
          <a:bodyPr wrap="none">
            <a:spAutoFit/>
          </a:bodyPr>
          <a:lstStyle/>
          <a:p>
            <a:pPr algn="ctr"/>
            <a:r>
              <a:rPr lang="en-US" sz="2000" dirty="0">
                <a:solidFill>
                  <a:srgbClr val="000000"/>
                </a:solidFill>
              </a:rPr>
              <a:t>Thermal radiation</a:t>
            </a:r>
          </a:p>
          <a:p>
            <a:pPr algn="ctr"/>
            <a:r>
              <a:rPr lang="en-US" sz="2000" dirty="0">
                <a:solidFill>
                  <a:srgbClr val="000000"/>
                </a:solidFill>
              </a:rPr>
              <a:t>from (body) surface</a:t>
            </a:r>
            <a:endParaRPr lang="en-US" sz="2000" dirty="0"/>
          </a:p>
        </p:txBody>
      </p:sp>
      <p:sp>
        <p:nvSpPr>
          <p:cNvPr id="6" name="Rectangle 5"/>
          <p:cNvSpPr/>
          <p:nvPr/>
        </p:nvSpPr>
        <p:spPr>
          <a:xfrm>
            <a:off x="1720131" y="3363311"/>
            <a:ext cx="2809234" cy="1015663"/>
          </a:xfrm>
          <a:prstGeom prst="rect">
            <a:avLst/>
          </a:prstGeom>
        </p:spPr>
        <p:txBody>
          <a:bodyPr wrap="square">
            <a:spAutoFit/>
          </a:bodyPr>
          <a:lstStyle/>
          <a:p>
            <a:pPr algn="ctr"/>
            <a:r>
              <a:rPr lang="en-US" sz="2000" dirty="0">
                <a:solidFill>
                  <a:srgbClr val="000000"/>
                </a:solidFill>
              </a:rPr>
              <a:t>Thermal radiation</a:t>
            </a:r>
          </a:p>
          <a:p>
            <a:pPr algn="ctr"/>
            <a:r>
              <a:rPr lang="en-US" sz="2000" dirty="0">
                <a:solidFill>
                  <a:srgbClr val="000000"/>
                </a:solidFill>
              </a:rPr>
              <a:t>between organism and enclosed environment </a:t>
            </a:r>
            <a:endParaRPr lang="en-US" sz="2000" dirty="0"/>
          </a:p>
        </p:txBody>
      </p:sp>
      <p:sp>
        <p:nvSpPr>
          <p:cNvPr id="7" name="TextBox 6"/>
          <p:cNvSpPr txBox="1"/>
          <p:nvPr/>
        </p:nvSpPr>
        <p:spPr>
          <a:xfrm>
            <a:off x="4584941" y="3363310"/>
            <a:ext cx="5391925" cy="1015663"/>
          </a:xfrm>
          <a:prstGeom prst="rect">
            <a:avLst/>
          </a:prstGeom>
          <a:noFill/>
        </p:spPr>
        <p:txBody>
          <a:bodyPr wrap="none" rtlCol="0">
            <a:spAutoFit/>
          </a:bodyPr>
          <a:lstStyle/>
          <a:p>
            <a:r>
              <a:rPr lang="en-US" sz="6000" dirty="0" err="1"/>
              <a:t>Q</a:t>
            </a:r>
            <a:r>
              <a:rPr lang="en-US" sz="6000" baseline="-25000" dirty="0" err="1"/>
              <a:t>rad</a:t>
            </a:r>
            <a:r>
              <a:rPr lang="en-US" sz="6000" dirty="0"/>
              <a:t>= </a:t>
            </a:r>
            <a:r>
              <a:rPr lang="el-GR" sz="6000" i="1" dirty="0"/>
              <a:t>ε</a:t>
            </a:r>
            <a:r>
              <a:rPr lang="el-GR" sz="6000" dirty="0"/>
              <a:t>σ</a:t>
            </a:r>
            <a:r>
              <a:rPr lang="en-US" sz="6000" dirty="0"/>
              <a:t>A(T</a:t>
            </a:r>
            <a:r>
              <a:rPr lang="en-US" sz="6000" baseline="-25000" dirty="0"/>
              <a:t>s</a:t>
            </a:r>
            <a:r>
              <a:rPr lang="en-US" sz="6000" baseline="30000" dirty="0"/>
              <a:t>4</a:t>
            </a:r>
            <a:r>
              <a:rPr lang="en-US" sz="6000" dirty="0"/>
              <a:t>-T</a:t>
            </a:r>
            <a:r>
              <a:rPr lang="en-US" sz="6000" baseline="30000" dirty="0"/>
              <a:t>4</a:t>
            </a:r>
            <a:r>
              <a:rPr lang="en-US" sz="6000" dirty="0"/>
              <a:t>)</a:t>
            </a:r>
          </a:p>
        </p:txBody>
      </p:sp>
    </p:spTree>
    <p:extLst>
      <p:ext uri="{BB962C8B-B14F-4D97-AF65-F5344CB8AC3E}">
        <p14:creationId xmlns:p14="http://schemas.microsoft.com/office/powerpoint/2010/main" val="3241672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5531" y="0"/>
            <a:ext cx="8848726" cy="1754326"/>
          </a:xfrm>
          <a:prstGeom prst="rect">
            <a:avLst/>
          </a:prstGeom>
        </p:spPr>
        <p:txBody>
          <a:bodyPr wrap="square">
            <a:spAutoFit/>
          </a:bodyPr>
          <a:lstStyle/>
          <a:p>
            <a:pPr algn="ctr"/>
            <a:r>
              <a:rPr lang="en-US" sz="3600" b="1" dirty="0">
                <a:solidFill>
                  <a:schemeClr val="accent1"/>
                </a:solidFill>
              </a:rPr>
              <a:t>Conduction</a:t>
            </a:r>
          </a:p>
          <a:p>
            <a:pPr algn="ctr"/>
            <a:r>
              <a:rPr lang="en-US" sz="3600" dirty="0"/>
              <a:t>A heat transfer involving two objects in physical contact with each other. </a:t>
            </a:r>
          </a:p>
        </p:txBody>
      </p:sp>
      <p:sp>
        <p:nvSpPr>
          <p:cNvPr id="3" name="TextBox 2"/>
          <p:cNvSpPr txBox="1"/>
          <p:nvPr/>
        </p:nvSpPr>
        <p:spPr>
          <a:xfrm>
            <a:off x="1911850" y="2262707"/>
            <a:ext cx="5325497" cy="1938992"/>
          </a:xfrm>
          <a:prstGeom prst="rect">
            <a:avLst/>
          </a:prstGeom>
          <a:noFill/>
        </p:spPr>
        <p:txBody>
          <a:bodyPr wrap="none" rtlCol="0">
            <a:spAutoFit/>
          </a:bodyPr>
          <a:lstStyle/>
          <a:p>
            <a:r>
              <a:rPr lang="en-US" sz="6000" dirty="0" err="1"/>
              <a:t>Q</a:t>
            </a:r>
            <a:r>
              <a:rPr lang="en-US" sz="6000" baseline="-25000" dirty="0" err="1"/>
              <a:t>cond</a:t>
            </a:r>
            <a:r>
              <a:rPr lang="en-US" sz="6000" dirty="0"/>
              <a:t>= -</a:t>
            </a:r>
            <a:r>
              <a:rPr lang="en-US" sz="6000" i="1" dirty="0"/>
              <a:t>k</a:t>
            </a:r>
            <a:r>
              <a:rPr lang="en-US" sz="6000" dirty="0"/>
              <a:t>A</a:t>
            </a:r>
            <a:r>
              <a:rPr lang="en-US" sz="6000" u="sng" dirty="0"/>
              <a:t>(T</a:t>
            </a:r>
            <a:r>
              <a:rPr lang="en-US" sz="6000" u="sng" baseline="-25000" dirty="0"/>
              <a:t>2</a:t>
            </a:r>
            <a:r>
              <a:rPr lang="en-US" sz="6000" u="sng" dirty="0"/>
              <a:t>-T</a:t>
            </a:r>
            <a:r>
              <a:rPr lang="en-US" sz="6000" u="sng" baseline="-25000" dirty="0"/>
              <a:t>1</a:t>
            </a:r>
            <a:r>
              <a:rPr lang="en-US" sz="6000" u="sng" dirty="0"/>
              <a:t>)</a:t>
            </a:r>
          </a:p>
          <a:p>
            <a:r>
              <a:rPr lang="en-US" sz="6000" dirty="0"/>
              <a:t>			  (X</a:t>
            </a:r>
            <a:r>
              <a:rPr lang="en-US" sz="6000" baseline="-25000" dirty="0"/>
              <a:t>2</a:t>
            </a:r>
            <a:r>
              <a:rPr lang="en-US" sz="6000" dirty="0"/>
              <a:t>-X</a:t>
            </a:r>
            <a:r>
              <a:rPr lang="en-US" sz="6000" baseline="-25000" dirty="0"/>
              <a:t>1</a:t>
            </a:r>
            <a:r>
              <a:rPr lang="en-US" sz="6000" dirty="0"/>
              <a:t>)</a:t>
            </a:r>
          </a:p>
        </p:txBody>
      </p:sp>
      <p:sp>
        <p:nvSpPr>
          <p:cNvPr id="4" name="Rectangle 3"/>
          <p:cNvSpPr/>
          <p:nvPr/>
        </p:nvSpPr>
        <p:spPr>
          <a:xfrm>
            <a:off x="5284472" y="4495800"/>
            <a:ext cx="3546420" cy="1815882"/>
          </a:xfrm>
          <a:prstGeom prst="rect">
            <a:avLst/>
          </a:prstGeom>
        </p:spPr>
        <p:txBody>
          <a:bodyPr wrap="none">
            <a:spAutoFit/>
          </a:bodyPr>
          <a:lstStyle/>
          <a:p>
            <a:r>
              <a:rPr lang="en-US" sz="2800" dirty="0"/>
              <a:t>A: Surface area</a:t>
            </a:r>
          </a:p>
          <a:p>
            <a:r>
              <a:rPr lang="en-US" sz="2800" dirty="0"/>
              <a:t>T: Temperature</a:t>
            </a:r>
          </a:p>
          <a:p>
            <a:r>
              <a:rPr lang="en-US" sz="2800" i="1" dirty="0"/>
              <a:t>k</a:t>
            </a:r>
            <a:r>
              <a:rPr lang="en-US" sz="2800" dirty="0"/>
              <a:t>: thermal conductivity</a:t>
            </a:r>
          </a:p>
          <a:p>
            <a:r>
              <a:rPr lang="en-US" sz="2800" dirty="0"/>
              <a:t>X: position</a:t>
            </a:r>
          </a:p>
        </p:txBody>
      </p:sp>
      <p:cxnSp>
        <p:nvCxnSpPr>
          <p:cNvPr id="6" name="Straight Arrow Connector 5"/>
          <p:cNvCxnSpPr/>
          <p:nvPr/>
        </p:nvCxnSpPr>
        <p:spPr>
          <a:xfrm flipH="1">
            <a:off x="7086600" y="2667000"/>
            <a:ext cx="685800" cy="76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7086600" y="3657600"/>
            <a:ext cx="685800" cy="76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779590" y="2032136"/>
            <a:ext cx="2134623" cy="954107"/>
          </a:xfrm>
          <a:prstGeom prst="rect">
            <a:avLst/>
          </a:prstGeom>
        </p:spPr>
        <p:txBody>
          <a:bodyPr wrap="none">
            <a:spAutoFit/>
          </a:bodyPr>
          <a:lstStyle/>
          <a:p>
            <a:r>
              <a:rPr lang="en-US" sz="2800" dirty="0"/>
              <a:t>Temperature </a:t>
            </a:r>
          </a:p>
          <a:p>
            <a:r>
              <a:rPr lang="en-US" sz="2800" dirty="0"/>
              <a:t>gradient</a:t>
            </a:r>
          </a:p>
        </p:txBody>
      </p:sp>
      <p:sp>
        <p:nvSpPr>
          <p:cNvPr id="9" name="Rectangle 8"/>
          <p:cNvSpPr/>
          <p:nvPr/>
        </p:nvSpPr>
        <p:spPr>
          <a:xfrm>
            <a:off x="7805469" y="3275524"/>
            <a:ext cx="2710132" cy="1384995"/>
          </a:xfrm>
          <a:prstGeom prst="rect">
            <a:avLst/>
          </a:prstGeom>
        </p:spPr>
        <p:txBody>
          <a:bodyPr wrap="square">
            <a:spAutoFit/>
          </a:bodyPr>
          <a:lstStyle/>
          <a:p>
            <a:r>
              <a:rPr lang="en-US" sz="2800" dirty="0"/>
              <a:t>Separation,</a:t>
            </a:r>
          </a:p>
          <a:p>
            <a:r>
              <a:rPr lang="en-US" sz="2800" dirty="0"/>
              <a:t>e.g., thickness of animal skin</a:t>
            </a:r>
          </a:p>
        </p:txBody>
      </p:sp>
    </p:spTree>
    <p:extLst>
      <p:ext uri="{BB962C8B-B14F-4D97-AF65-F5344CB8AC3E}">
        <p14:creationId xmlns:p14="http://schemas.microsoft.com/office/powerpoint/2010/main" val="1777628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52400"/>
            <a:ext cx="8848726" cy="1754326"/>
          </a:xfrm>
          <a:prstGeom prst="rect">
            <a:avLst/>
          </a:prstGeom>
        </p:spPr>
        <p:txBody>
          <a:bodyPr wrap="square">
            <a:spAutoFit/>
          </a:bodyPr>
          <a:lstStyle/>
          <a:p>
            <a:pPr algn="ctr"/>
            <a:r>
              <a:rPr lang="en-US" sz="3600" b="1" dirty="0">
                <a:solidFill>
                  <a:schemeClr val="accent1"/>
                </a:solidFill>
              </a:rPr>
              <a:t>Convection</a:t>
            </a:r>
          </a:p>
          <a:p>
            <a:pPr algn="ctr"/>
            <a:r>
              <a:rPr lang="en-US" sz="3600" dirty="0">
                <a:solidFill>
                  <a:srgbClr val="000000"/>
                </a:solidFill>
              </a:rPr>
              <a:t>A heat transfer between a solid and a liquid or a gas. </a:t>
            </a:r>
          </a:p>
        </p:txBody>
      </p:sp>
      <p:sp>
        <p:nvSpPr>
          <p:cNvPr id="3" name="Rectangle 2"/>
          <p:cNvSpPr/>
          <p:nvPr/>
        </p:nvSpPr>
        <p:spPr>
          <a:xfrm>
            <a:off x="5284472" y="4495800"/>
            <a:ext cx="5009128" cy="1815882"/>
          </a:xfrm>
          <a:prstGeom prst="rect">
            <a:avLst/>
          </a:prstGeom>
        </p:spPr>
        <p:txBody>
          <a:bodyPr wrap="none">
            <a:spAutoFit/>
          </a:bodyPr>
          <a:lstStyle/>
          <a:p>
            <a:r>
              <a:rPr lang="en-US" sz="2800" dirty="0"/>
              <a:t>A: Surface area</a:t>
            </a:r>
          </a:p>
          <a:p>
            <a:r>
              <a:rPr lang="en-US" sz="2800" dirty="0" err="1"/>
              <a:t>h</a:t>
            </a:r>
            <a:r>
              <a:rPr lang="en-US" sz="2800" baseline="-25000" dirty="0" err="1"/>
              <a:t>c</a:t>
            </a:r>
            <a:r>
              <a:rPr lang="en-US" sz="2800" dirty="0"/>
              <a:t>: convective coefficient</a:t>
            </a:r>
          </a:p>
          <a:p>
            <a:r>
              <a:rPr lang="en-US" sz="2800" dirty="0" err="1"/>
              <a:t>T</a:t>
            </a:r>
            <a:r>
              <a:rPr lang="en-US" sz="2800" baseline="-25000" dirty="0" err="1"/>
              <a:t>s</a:t>
            </a:r>
            <a:r>
              <a:rPr lang="en-US" sz="2800" dirty="0"/>
              <a:t>: organism surface temperature</a:t>
            </a:r>
          </a:p>
          <a:p>
            <a:r>
              <a:rPr lang="en-US" sz="2800" dirty="0"/>
              <a:t>T</a:t>
            </a:r>
            <a:r>
              <a:rPr lang="en-US" sz="2800" baseline="-25000" dirty="0"/>
              <a:t>a</a:t>
            </a:r>
            <a:r>
              <a:rPr lang="en-US" sz="2800" dirty="0"/>
              <a:t>: ambient temperature</a:t>
            </a:r>
          </a:p>
        </p:txBody>
      </p:sp>
      <p:sp>
        <p:nvSpPr>
          <p:cNvPr id="4" name="TextBox 3"/>
          <p:cNvSpPr txBox="1"/>
          <p:nvPr/>
        </p:nvSpPr>
        <p:spPr>
          <a:xfrm>
            <a:off x="3962400" y="2262708"/>
            <a:ext cx="5057282" cy="1015663"/>
          </a:xfrm>
          <a:prstGeom prst="rect">
            <a:avLst/>
          </a:prstGeom>
          <a:noFill/>
        </p:spPr>
        <p:txBody>
          <a:bodyPr wrap="none" rtlCol="0">
            <a:spAutoFit/>
          </a:bodyPr>
          <a:lstStyle/>
          <a:p>
            <a:r>
              <a:rPr lang="en-US" sz="6000" dirty="0" err="1"/>
              <a:t>Q</a:t>
            </a:r>
            <a:r>
              <a:rPr lang="en-US" sz="6000" baseline="-25000" dirty="0" err="1"/>
              <a:t>conv</a:t>
            </a:r>
            <a:r>
              <a:rPr lang="en-US" sz="6000" dirty="0"/>
              <a:t>= </a:t>
            </a:r>
            <a:r>
              <a:rPr lang="en-US" sz="6000" dirty="0" err="1"/>
              <a:t>h</a:t>
            </a:r>
            <a:r>
              <a:rPr lang="en-US" sz="6000" baseline="-25000" dirty="0" err="1"/>
              <a:t>c</a:t>
            </a:r>
            <a:r>
              <a:rPr lang="en-US" sz="6000" dirty="0" err="1"/>
              <a:t>A</a:t>
            </a:r>
            <a:r>
              <a:rPr lang="en-US" sz="6000" dirty="0"/>
              <a:t>(</a:t>
            </a:r>
            <a:r>
              <a:rPr lang="en-US" sz="6000" dirty="0" err="1"/>
              <a:t>T</a:t>
            </a:r>
            <a:r>
              <a:rPr lang="en-US" sz="6000" baseline="-25000" dirty="0" err="1"/>
              <a:t>s</a:t>
            </a:r>
            <a:r>
              <a:rPr lang="en-US" sz="6000" baseline="30000" dirty="0"/>
              <a:t>-</a:t>
            </a:r>
            <a:r>
              <a:rPr lang="en-US" sz="6000" dirty="0"/>
              <a:t>T</a:t>
            </a:r>
            <a:r>
              <a:rPr lang="en-US" sz="6000" baseline="-25000" dirty="0"/>
              <a:t>a</a:t>
            </a:r>
            <a:r>
              <a:rPr lang="en-US" sz="6000" dirty="0"/>
              <a:t>)</a:t>
            </a:r>
          </a:p>
        </p:txBody>
      </p:sp>
    </p:spTree>
    <p:extLst>
      <p:ext uri="{BB962C8B-B14F-4D97-AF65-F5344CB8AC3E}">
        <p14:creationId xmlns:p14="http://schemas.microsoft.com/office/powerpoint/2010/main" val="1468456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52400"/>
            <a:ext cx="8848726" cy="1754326"/>
          </a:xfrm>
          <a:prstGeom prst="rect">
            <a:avLst/>
          </a:prstGeom>
        </p:spPr>
        <p:txBody>
          <a:bodyPr wrap="square">
            <a:spAutoFit/>
          </a:bodyPr>
          <a:lstStyle/>
          <a:p>
            <a:pPr algn="ctr"/>
            <a:r>
              <a:rPr lang="en-US" sz="3600" b="1" dirty="0">
                <a:solidFill>
                  <a:schemeClr val="accent1"/>
                </a:solidFill>
              </a:rPr>
              <a:t>Convection</a:t>
            </a:r>
          </a:p>
          <a:p>
            <a:pPr algn="ctr"/>
            <a:r>
              <a:rPr lang="en-US" sz="3600" dirty="0">
                <a:solidFill>
                  <a:srgbClr val="000000"/>
                </a:solidFill>
              </a:rPr>
              <a:t>A heat transfer between a solid and a liquid or a gas. </a:t>
            </a:r>
          </a:p>
        </p:txBody>
      </p:sp>
      <p:sp>
        <p:nvSpPr>
          <p:cNvPr id="3" name="Rectangle 2"/>
          <p:cNvSpPr/>
          <p:nvPr/>
        </p:nvSpPr>
        <p:spPr>
          <a:xfrm>
            <a:off x="1905001" y="3587860"/>
            <a:ext cx="7618111" cy="3108543"/>
          </a:xfrm>
          <a:prstGeom prst="rect">
            <a:avLst/>
          </a:prstGeom>
        </p:spPr>
        <p:txBody>
          <a:bodyPr wrap="none">
            <a:spAutoFit/>
          </a:bodyPr>
          <a:lstStyle/>
          <a:p>
            <a:r>
              <a:rPr lang="en-US" sz="2800" dirty="0" err="1"/>
              <a:t>h</a:t>
            </a:r>
            <a:r>
              <a:rPr lang="en-US" sz="2800" baseline="-25000" dirty="0" err="1"/>
              <a:t>c</a:t>
            </a:r>
            <a:r>
              <a:rPr lang="en-US" sz="2800" dirty="0"/>
              <a:t> depends on type of convection:</a:t>
            </a:r>
          </a:p>
          <a:p>
            <a:r>
              <a:rPr lang="en-US" sz="2800" dirty="0"/>
              <a:t>	within boundary layer (stagnant air)</a:t>
            </a:r>
          </a:p>
          <a:p>
            <a:r>
              <a:rPr lang="en-US" sz="2800" dirty="0"/>
              <a:t>	free convection driven by density differential</a:t>
            </a:r>
          </a:p>
          <a:p>
            <a:r>
              <a:rPr lang="en-US" sz="2800" dirty="0"/>
              <a:t>	forced by wind or current</a:t>
            </a:r>
          </a:p>
          <a:p>
            <a:r>
              <a:rPr lang="en-US" sz="2800" dirty="0"/>
              <a:t>Important factors:</a:t>
            </a:r>
          </a:p>
          <a:p>
            <a:r>
              <a:rPr lang="en-US" sz="2800" dirty="0"/>
              <a:t>	fluid velocity, viscosity, density</a:t>
            </a:r>
          </a:p>
          <a:p>
            <a:r>
              <a:rPr lang="en-US" sz="2800" dirty="0"/>
              <a:t>	organism dimensions </a:t>
            </a:r>
          </a:p>
        </p:txBody>
      </p:sp>
      <p:sp>
        <p:nvSpPr>
          <p:cNvPr id="4" name="TextBox 3"/>
          <p:cNvSpPr txBox="1"/>
          <p:nvPr/>
        </p:nvSpPr>
        <p:spPr>
          <a:xfrm>
            <a:off x="3962400" y="2262708"/>
            <a:ext cx="5057282" cy="1015663"/>
          </a:xfrm>
          <a:prstGeom prst="rect">
            <a:avLst/>
          </a:prstGeom>
          <a:noFill/>
        </p:spPr>
        <p:txBody>
          <a:bodyPr wrap="none" rtlCol="0">
            <a:spAutoFit/>
          </a:bodyPr>
          <a:lstStyle/>
          <a:p>
            <a:r>
              <a:rPr lang="en-US" sz="6000" dirty="0" err="1"/>
              <a:t>Q</a:t>
            </a:r>
            <a:r>
              <a:rPr lang="en-US" sz="6000" baseline="-25000" dirty="0" err="1"/>
              <a:t>conv</a:t>
            </a:r>
            <a:r>
              <a:rPr lang="en-US" sz="6000" dirty="0"/>
              <a:t>= </a:t>
            </a:r>
            <a:r>
              <a:rPr lang="en-US" sz="6000" dirty="0" err="1"/>
              <a:t>h</a:t>
            </a:r>
            <a:r>
              <a:rPr lang="en-US" sz="6000" baseline="-25000" dirty="0" err="1"/>
              <a:t>c</a:t>
            </a:r>
            <a:r>
              <a:rPr lang="en-US" sz="6000" dirty="0" err="1"/>
              <a:t>A</a:t>
            </a:r>
            <a:r>
              <a:rPr lang="en-US" sz="6000" dirty="0"/>
              <a:t>(</a:t>
            </a:r>
            <a:r>
              <a:rPr lang="en-US" sz="6000" dirty="0" err="1"/>
              <a:t>T</a:t>
            </a:r>
            <a:r>
              <a:rPr lang="en-US" sz="6000" baseline="-25000" dirty="0" err="1"/>
              <a:t>s</a:t>
            </a:r>
            <a:r>
              <a:rPr lang="en-US" sz="6000" baseline="30000" dirty="0"/>
              <a:t>-</a:t>
            </a:r>
            <a:r>
              <a:rPr lang="en-US" sz="6000" dirty="0"/>
              <a:t>T</a:t>
            </a:r>
            <a:r>
              <a:rPr lang="en-US" sz="6000" baseline="-25000" dirty="0"/>
              <a:t>a</a:t>
            </a:r>
            <a:r>
              <a:rPr lang="en-US" sz="6000" dirty="0"/>
              <a:t>)</a:t>
            </a:r>
          </a:p>
        </p:txBody>
      </p:sp>
    </p:spTree>
    <p:extLst>
      <p:ext uri="{BB962C8B-B14F-4D97-AF65-F5344CB8AC3E}">
        <p14:creationId xmlns:p14="http://schemas.microsoft.com/office/powerpoint/2010/main" val="1377678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0" y="31531"/>
            <a:ext cx="8848726" cy="1754326"/>
          </a:xfrm>
          <a:prstGeom prst="rect">
            <a:avLst/>
          </a:prstGeom>
        </p:spPr>
        <p:txBody>
          <a:bodyPr wrap="square">
            <a:spAutoFit/>
          </a:bodyPr>
          <a:lstStyle/>
          <a:p>
            <a:pPr algn="ctr"/>
            <a:r>
              <a:rPr lang="en-US" sz="2800" dirty="0">
                <a:solidFill>
                  <a:srgbClr val="000000"/>
                </a:solidFill>
              </a:rPr>
              <a:t> </a:t>
            </a:r>
            <a:r>
              <a:rPr lang="en-US" sz="3600" b="1" dirty="0">
                <a:solidFill>
                  <a:schemeClr val="accent1"/>
                </a:solidFill>
              </a:rPr>
              <a:t>Evaporation</a:t>
            </a:r>
          </a:p>
          <a:p>
            <a:pPr algn="ctr"/>
            <a:r>
              <a:rPr lang="en-US" sz="3600" dirty="0">
                <a:solidFill>
                  <a:srgbClr val="000000"/>
                </a:solidFill>
              </a:rPr>
              <a:t>A loss of heat due to liquid water phase changing into gaseous water.</a:t>
            </a:r>
            <a:endParaRPr lang="en-US" sz="3600" dirty="0"/>
          </a:p>
        </p:txBody>
      </p:sp>
      <p:sp>
        <p:nvSpPr>
          <p:cNvPr id="3" name="Rectangle 2"/>
          <p:cNvSpPr/>
          <p:nvPr/>
        </p:nvSpPr>
        <p:spPr>
          <a:xfrm>
            <a:off x="4876801" y="4505864"/>
            <a:ext cx="5191999" cy="1815882"/>
          </a:xfrm>
          <a:prstGeom prst="rect">
            <a:avLst/>
          </a:prstGeom>
        </p:spPr>
        <p:txBody>
          <a:bodyPr wrap="none">
            <a:spAutoFit/>
          </a:bodyPr>
          <a:lstStyle/>
          <a:p>
            <a:r>
              <a:rPr lang="en-US" sz="2800" dirty="0"/>
              <a:t>A: Surface area</a:t>
            </a:r>
          </a:p>
          <a:p>
            <a:r>
              <a:rPr lang="en-US" sz="2800" dirty="0" err="1"/>
              <a:t>h</a:t>
            </a:r>
            <a:r>
              <a:rPr lang="en-US" sz="2800" baseline="-25000" dirty="0" err="1"/>
              <a:t>d</a:t>
            </a:r>
            <a:r>
              <a:rPr lang="en-US" sz="2800" dirty="0"/>
              <a:t>: mass transfer coefficient</a:t>
            </a:r>
          </a:p>
          <a:p>
            <a:r>
              <a:rPr lang="el-GR" sz="2800" dirty="0"/>
              <a:t>ρ</a:t>
            </a:r>
            <a:r>
              <a:rPr lang="en-US" sz="2800" baseline="-25000" dirty="0"/>
              <a:t>o </a:t>
            </a:r>
            <a:r>
              <a:rPr lang="en-US" sz="2800" dirty="0"/>
              <a:t>: Saturated water vapor density</a:t>
            </a:r>
          </a:p>
          <a:p>
            <a:r>
              <a:rPr lang="el-GR" sz="2800" dirty="0"/>
              <a:t>ρ</a:t>
            </a:r>
            <a:r>
              <a:rPr lang="en-US" sz="2800" baseline="-25000" dirty="0"/>
              <a:t>a </a:t>
            </a:r>
            <a:r>
              <a:rPr lang="en-US" sz="2800" dirty="0"/>
              <a:t>: water vapor density of </a:t>
            </a:r>
            <a:r>
              <a:rPr lang="en-US" sz="2800" dirty="0" err="1"/>
              <a:t>airmass</a:t>
            </a:r>
            <a:endParaRPr lang="en-US" sz="2800" dirty="0"/>
          </a:p>
        </p:txBody>
      </p:sp>
      <p:sp>
        <p:nvSpPr>
          <p:cNvPr id="4" name="TextBox 3"/>
          <p:cNvSpPr txBox="1"/>
          <p:nvPr/>
        </p:nvSpPr>
        <p:spPr>
          <a:xfrm>
            <a:off x="3962401" y="2262708"/>
            <a:ext cx="5671361" cy="1015663"/>
          </a:xfrm>
          <a:prstGeom prst="rect">
            <a:avLst/>
          </a:prstGeom>
          <a:noFill/>
        </p:spPr>
        <p:txBody>
          <a:bodyPr wrap="none" rtlCol="0">
            <a:spAutoFit/>
          </a:bodyPr>
          <a:lstStyle/>
          <a:p>
            <a:r>
              <a:rPr lang="en-US" sz="6000" dirty="0" err="1"/>
              <a:t>Q</a:t>
            </a:r>
            <a:r>
              <a:rPr lang="en-US" sz="6000" baseline="-25000" dirty="0" err="1"/>
              <a:t>evap</a:t>
            </a:r>
            <a:r>
              <a:rPr lang="en-US" sz="6000" dirty="0"/>
              <a:t>= </a:t>
            </a:r>
            <a:r>
              <a:rPr lang="en-US" sz="6000" dirty="0" err="1"/>
              <a:t>h</a:t>
            </a:r>
            <a:r>
              <a:rPr lang="en-US" sz="6000" baseline="-25000" dirty="0" err="1"/>
              <a:t>d</a:t>
            </a:r>
            <a:r>
              <a:rPr lang="en-US" sz="6000" dirty="0" err="1"/>
              <a:t>A</a:t>
            </a:r>
            <a:r>
              <a:rPr lang="en-US" sz="6000" dirty="0"/>
              <a:t>(</a:t>
            </a:r>
            <a:r>
              <a:rPr lang="el-GR" sz="6000" dirty="0"/>
              <a:t>ρ</a:t>
            </a:r>
            <a:r>
              <a:rPr lang="en-US" sz="6000" baseline="-25000" dirty="0"/>
              <a:t>o</a:t>
            </a:r>
            <a:r>
              <a:rPr lang="en-US" sz="6000" dirty="0"/>
              <a:t>-</a:t>
            </a:r>
            <a:r>
              <a:rPr lang="el-GR" sz="6000" dirty="0"/>
              <a:t> ρ</a:t>
            </a:r>
            <a:r>
              <a:rPr lang="en-US" sz="6000" baseline="-25000" dirty="0"/>
              <a:t>a</a:t>
            </a:r>
            <a:r>
              <a:rPr lang="en-US" sz="6000" dirty="0"/>
              <a:t>)</a:t>
            </a:r>
            <a:endParaRPr lang="en-US" sz="6000" baseline="30000" dirty="0"/>
          </a:p>
        </p:txBody>
      </p:sp>
    </p:spTree>
    <p:extLst>
      <p:ext uri="{BB962C8B-B14F-4D97-AF65-F5344CB8AC3E}">
        <p14:creationId xmlns:p14="http://schemas.microsoft.com/office/powerpoint/2010/main" val="371431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3ADDAB-12DB-061C-4270-47008EAF78D4}"/>
              </a:ext>
            </a:extLst>
          </p:cNvPr>
          <p:cNvSpPr/>
          <p:nvPr/>
        </p:nvSpPr>
        <p:spPr>
          <a:xfrm>
            <a:off x="1600200" y="31531"/>
            <a:ext cx="9939270" cy="2062103"/>
          </a:xfrm>
          <a:prstGeom prst="rect">
            <a:avLst/>
          </a:prstGeom>
        </p:spPr>
        <p:txBody>
          <a:bodyPr wrap="square">
            <a:spAutoFit/>
          </a:bodyPr>
          <a:lstStyle/>
          <a:p>
            <a:pPr algn="ctr"/>
            <a:r>
              <a:rPr lang="en-US" sz="2800" dirty="0">
                <a:solidFill>
                  <a:srgbClr val="000000"/>
                </a:solidFill>
              </a:rPr>
              <a:t> </a:t>
            </a:r>
            <a:r>
              <a:rPr lang="en-US" sz="3600" b="1" dirty="0" err="1">
                <a:solidFill>
                  <a:schemeClr val="accent1"/>
                </a:solidFill>
              </a:rPr>
              <a:t>Rmd</a:t>
            </a:r>
            <a:r>
              <a:rPr lang="en-US" sz="3600" b="1" dirty="0">
                <a:solidFill>
                  <a:schemeClr val="accent1"/>
                </a:solidFill>
              </a:rPr>
              <a:t> example</a:t>
            </a:r>
          </a:p>
          <a:p>
            <a:pPr algn="ctr"/>
            <a:endParaRPr lang="en-US" sz="3600" b="1" dirty="0">
              <a:solidFill>
                <a:schemeClr val="accent1"/>
              </a:solidFill>
            </a:endParaRPr>
          </a:p>
          <a:p>
            <a:pPr algn="ctr"/>
            <a:r>
              <a:rPr lang="en-US" sz="2800" dirty="0">
                <a:solidFill>
                  <a:srgbClr val="000000"/>
                </a:solidFill>
              </a:rPr>
              <a:t>https://</a:t>
            </a:r>
            <a:r>
              <a:rPr lang="en-US" sz="2800" dirty="0" err="1">
                <a:solidFill>
                  <a:srgbClr val="000000"/>
                </a:solidFill>
              </a:rPr>
              <a:t>github.com</a:t>
            </a:r>
            <a:r>
              <a:rPr lang="en-US" sz="2800" dirty="0">
                <a:solidFill>
                  <a:srgbClr val="000000"/>
                </a:solidFill>
              </a:rPr>
              <a:t>/</a:t>
            </a:r>
            <a:r>
              <a:rPr lang="en-US" sz="2800" dirty="0" err="1">
                <a:solidFill>
                  <a:srgbClr val="000000"/>
                </a:solidFill>
              </a:rPr>
              <a:t>trenchproject</a:t>
            </a:r>
            <a:r>
              <a:rPr lang="en-US" sz="2800" dirty="0">
                <a:solidFill>
                  <a:srgbClr val="000000"/>
                </a:solidFill>
              </a:rPr>
              <a:t>/</a:t>
            </a:r>
            <a:r>
              <a:rPr lang="en-US" sz="2800" dirty="0" err="1">
                <a:solidFill>
                  <a:srgbClr val="000000"/>
                </a:solidFill>
              </a:rPr>
              <a:t>ESA_MechModelWorkshop</a:t>
            </a:r>
            <a:r>
              <a:rPr lang="en-US" sz="2800" dirty="0">
                <a:solidFill>
                  <a:srgbClr val="000000"/>
                </a:solidFill>
              </a:rPr>
              <a:t>/</a:t>
            </a:r>
          </a:p>
          <a:p>
            <a:pPr algn="ctr"/>
            <a:r>
              <a:rPr lang="en-US" sz="2800" dirty="0" err="1">
                <a:solidFill>
                  <a:srgbClr val="000000"/>
                </a:solidFill>
              </a:rPr>
              <a:t>TrenchR_TeExample.Rmd</a:t>
            </a:r>
            <a:endParaRPr lang="en-US" sz="2800" dirty="0"/>
          </a:p>
        </p:txBody>
      </p:sp>
    </p:spTree>
    <p:extLst>
      <p:ext uri="{BB962C8B-B14F-4D97-AF65-F5344CB8AC3E}">
        <p14:creationId xmlns:p14="http://schemas.microsoft.com/office/powerpoint/2010/main" val="1232272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9FD80E-A8C3-4E97-80ED-0CDB208F5F2F}"/>
              </a:ext>
            </a:extLst>
          </p:cNvPr>
          <p:cNvSpPr>
            <a:spLocks noChangeArrowheads="1"/>
          </p:cNvSpPr>
          <p:nvPr/>
        </p:nvSpPr>
        <p:spPr bwMode="auto">
          <a:xfrm>
            <a:off x="1492371" y="404061"/>
            <a:ext cx="9238890" cy="707886"/>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a:ln>
                  <a:noFill/>
                </a:ln>
                <a:solidFill>
                  <a:srgbClr val="333399"/>
                </a:solidFill>
                <a:effectLst/>
                <a:uLnTx/>
                <a:uFillTx/>
                <a:latin typeface="Arial" pitchFamily="34" charset="0"/>
                <a:ea typeface="+mn-ea"/>
                <a:cs typeface="+mn-cs"/>
              </a:rPr>
              <a:t>What are Mechanistic Niche Models?</a:t>
            </a:r>
          </a:p>
        </p:txBody>
      </p:sp>
      <p:pic>
        <p:nvPicPr>
          <p:cNvPr id="21" name="Picture 20">
            <a:extLst>
              <a:ext uri="{FF2B5EF4-FFF2-40B4-BE49-F238E27FC236}">
                <a16:creationId xmlns:a16="http://schemas.microsoft.com/office/drawing/2014/main" id="{2931E7E3-6027-4ACC-B778-54235440C3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4313" y="1601057"/>
            <a:ext cx="4485037" cy="4085318"/>
          </a:xfrm>
          <a:prstGeom prst="rect">
            <a:avLst/>
          </a:prstGeom>
          <a:effectLst>
            <a:softEdge rad="76200"/>
          </a:effectLst>
        </p:spPr>
      </p:pic>
      <p:sp>
        <p:nvSpPr>
          <p:cNvPr id="22" name="TextBox 21">
            <a:extLst>
              <a:ext uri="{FF2B5EF4-FFF2-40B4-BE49-F238E27FC236}">
                <a16:creationId xmlns:a16="http://schemas.microsoft.com/office/drawing/2014/main" id="{B6D30E52-4951-4E81-8EBE-3372A9D085F0}"/>
              </a:ext>
            </a:extLst>
          </p:cNvPr>
          <p:cNvSpPr txBox="1"/>
          <p:nvPr/>
        </p:nvSpPr>
        <p:spPr>
          <a:xfrm>
            <a:off x="1294313" y="5546518"/>
            <a:ext cx="964480" cy="221632"/>
          </a:xfrm>
          <a:prstGeom prst="rect">
            <a:avLst/>
          </a:prstGeom>
          <a:noFill/>
          <a:effectLst>
            <a:softEdge rad="762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Calibri" panose="020F0502020204030204"/>
                <a:ea typeface="+mn-ea"/>
                <a:cs typeface="+mn-cs"/>
              </a:rPr>
              <a:t>Credit: Elia Pirtle</a:t>
            </a:r>
          </a:p>
        </p:txBody>
      </p:sp>
      <p:pic>
        <p:nvPicPr>
          <p:cNvPr id="3" name="Picture 2">
            <a:extLst>
              <a:ext uri="{FF2B5EF4-FFF2-40B4-BE49-F238E27FC236}">
                <a16:creationId xmlns:a16="http://schemas.microsoft.com/office/drawing/2014/main" id="{46E86FC0-083B-DB83-BB7C-B1FED10D44E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7069"/>
          <a:stretch/>
        </p:blipFill>
        <p:spPr>
          <a:xfrm>
            <a:off x="5866602" y="1760691"/>
            <a:ext cx="5918707" cy="3766049"/>
          </a:xfrm>
          <a:prstGeom prst="rect">
            <a:avLst/>
          </a:prstGeom>
        </p:spPr>
      </p:pic>
    </p:spTree>
    <p:extLst>
      <p:ext uri="{BB962C8B-B14F-4D97-AF65-F5344CB8AC3E}">
        <p14:creationId xmlns:p14="http://schemas.microsoft.com/office/powerpoint/2010/main" val="2998250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D9F4814-C3FB-4B9A-8666-C5DFF75A368D}"/>
              </a:ext>
            </a:extLst>
          </p:cNvPr>
          <p:cNvGraphicFramePr>
            <a:graphicFrameLocks noGrp="1"/>
          </p:cNvGraphicFramePr>
          <p:nvPr>
            <p:extLst>
              <p:ext uri="{D42A27DB-BD31-4B8C-83A1-F6EECF244321}">
                <p14:modId xmlns:p14="http://schemas.microsoft.com/office/powerpoint/2010/main" val="4142472364"/>
              </p:ext>
            </p:extLst>
          </p:nvPr>
        </p:nvGraphicFramePr>
        <p:xfrm>
          <a:off x="1608699" y="1110638"/>
          <a:ext cx="9979817" cy="5641970"/>
        </p:xfrm>
        <a:graphic>
          <a:graphicData uri="http://schemas.openxmlformats.org/drawingml/2006/table">
            <a:tbl>
              <a:tblPr/>
              <a:tblGrid>
                <a:gridCol w="1967174">
                  <a:extLst>
                    <a:ext uri="{9D8B030D-6E8A-4147-A177-3AD203B41FA5}">
                      <a16:colId xmlns:a16="http://schemas.microsoft.com/office/drawing/2014/main" val="1817120626"/>
                    </a:ext>
                  </a:extLst>
                </a:gridCol>
                <a:gridCol w="8012643">
                  <a:extLst>
                    <a:ext uri="{9D8B030D-6E8A-4147-A177-3AD203B41FA5}">
                      <a16:colId xmlns:a16="http://schemas.microsoft.com/office/drawing/2014/main" val="1463787771"/>
                    </a:ext>
                  </a:extLst>
                </a:gridCol>
              </a:tblGrid>
              <a:tr h="310663">
                <a:tc>
                  <a:txBody>
                    <a:bodyPr/>
                    <a:lstStyle/>
                    <a:p>
                      <a:r>
                        <a:rPr lang="en-AU" sz="2000" b="1"/>
                        <a:t>Time</a:t>
                      </a:r>
                      <a:endParaRPr lang="en-AU" sz="2000"/>
                    </a:p>
                  </a:txBody>
                  <a:tcPr marL="62162" marR="62162" marT="31081" marB="31081" anchor="ctr">
                    <a:lnL>
                      <a:noFill/>
                    </a:lnL>
                    <a:lnR>
                      <a:noFill/>
                    </a:lnR>
                    <a:lnT>
                      <a:noFill/>
                    </a:lnT>
                    <a:lnB>
                      <a:noFill/>
                    </a:lnB>
                  </a:tcPr>
                </a:tc>
                <a:tc>
                  <a:txBody>
                    <a:bodyPr/>
                    <a:lstStyle/>
                    <a:p>
                      <a:r>
                        <a:rPr lang="en-AU" sz="2000" b="1"/>
                        <a:t>Topic</a:t>
                      </a:r>
                      <a:endParaRPr lang="en-AU" sz="2000"/>
                    </a:p>
                  </a:txBody>
                  <a:tcPr marL="62162" marR="62162" marT="31081" marB="31081" anchor="ctr">
                    <a:lnL>
                      <a:noFill/>
                    </a:lnL>
                    <a:lnR>
                      <a:noFill/>
                    </a:lnR>
                    <a:lnT>
                      <a:noFill/>
                    </a:lnT>
                    <a:lnB>
                      <a:noFill/>
                    </a:lnB>
                  </a:tcPr>
                </a:tc>
                <a:extLst>
                  <a:ext uri="{0D108BD9-81ED-4DB2-BD59-A6C34878D82A}">
                    <a16:rowId xmlns:a16="http://schemas.microsoft.com/office/drawing/2014/main" val="648451326"/>
                  </a:ext>
                </a:extLst>
              </a:tr>
              <a:tr h="575406">
                <a:tc>
                  <a:txBody>
                    <a:bodyPr/>
                    <a:lstStyle/>
                    <a:p>
                      <a:r>
                        <a:rPr lang="en-AU" sz="2000" dirty="0"/>
                        <a:t>9:00 -9:15</a:t>
                      </a:r>
                    </a:p>
                  </a:txBody>
                  <a:tcPr marL="62162" marR="62162" marT="31081" marB="31081" anchor="ctr">
                    <a:lnL>
                      <a:noFill/>
                    </a:lnL>
                    <a:lnR>
                      <a:noFill/>
                    </a:lnR>
                    <a:lnT>
                      <a:noFill/>
                    </a:lnT>
                    <a:lnB>
                      <a:noFill/>
                    </a:lnB>
                  </a:tcPr>
                </a:tc>
                <a:tc>
                  <a:txBody>
                    <a:bodyPr/>
                    <a:lstStyle/>
                    <a:p>
                      <a:r>
                        <a:rPr lang="en-US" sz="2000" dirty="0"/>
                        <a:t>Introductions</a:t>
                      </a:r>
                    </a:p>
                  </a:txBody>
                  <a:tcPr marL="62162" marR="62162" marT="31081" marB="31081" anchor="ctr">
                    <a:lnL>
                      <a:noFill/>
                    </a:lnL>
                    <a:lnR>
                      <a:noFill/>
                    </a:lnR>
                    <a:lnT>
                      <a:noFill/>
                    </a:lnT>
                    <a:lnB>
                      <a:noFill/>
                    </a:lnB>
                  </a:tcPr>
                </a:tc>
                <a:extLst>
                  <a:ext uri="{0D108BD9-81ED-4DB2-BD59-A6C34878D82A}">
                    <a16:rowId xmlns:a16="http://schemas.microsoft.com/office/drawing/2014/main" val="990723159"/>
                  </a:ext>
                </a:extLst>
              </a:tr>
              <a:tr h="402784">
                <a:tc>
                  <a:txBody>
                    <a:bodyPr/>
                    <a:lstStyle/>
                    <a:p>
                      <a:r>
                        <a:rPr lang="en-AU" sz="2000" dirty="0"/>
                        <a:t>9:15-9:45</a:t>
                      </a:r>
                    </a:p>
                  </a:txBody>
                  <a:tcPr marL="62162" marR="62162" marT="31081" marB="31081" anchor="ctr">
                    <a:lnL>
                      <a:noFill/>
                    </a:lnL>
                    <a:lnR>
                      <a:noFill/>
                    </a:lnR>
                    <a:lnT>
                      <a:noFill/>
                    </a:lnT>
                    <a:lnB>
                      <a:noFill/>
                    </a:lnB>
                  </a:tcPr>
                </a:tc>
                <a:tc>
                  <a:txBody>
                    <a:bodyPr/>
                    <a:lstStyle/>
                    <a:p>
                      <a:r>
                        <a:rPr lang="en-US" sz="2000" dirty="0"/>
                        <a:t>What are mechanistic niche models and why do we need them? (MK &amp; LB)</a:t>
                      </a:r>
                    </a:p>
                  </a:txBody>
                  <a:tcPr marL="62162" marR="62162" marT="31081" marB="31081" anchor="ctr">
                    <a:lnL>
                      <a:noFill/>
                    </a:lnL>
                    <a:lnR>
                      <a:noFill/>
                    </a:lnR>
                    <a:lnT>
                      <a:noFill/>
                    </a:lnT>
                    <a:lnB>
                      <a:noFill/>
                    </a:lnB>
                  </a:tcPr>
                </a:tc>
                <a:extLst>
                  <a:ext uri="{0D108BD9-81ED-4DB2-BD59-A6C34878D82A}">
                    <a16:rowId xmlns:a16="http://schemas.microsoft.com/office/drawing/2014/main" val="2005506566"/>
                  </a:ext>
                </a:extLst>
              </a:tr>
              <a:tr h="402784">
                <a:tc>
                  <a:txBody>
                    <a:bodyPr/>
                    <a:lstStyle/>
                    <a:p>
                      <a:r>
                        <a:rPr lang="en-AU" sz="2000" dirty="0"/>
                        <a:t>9:45-10:15</a:t>
                      </a:r>
                    </a:p>
                  </a:txBody>
                  <a:tcPr marL="62162" marR="62162" marT="31081" marB="31081" anchor="ctr">
                    <a:lnL>
                      <a:noFill/>
                    </a:lnL>
                    <a:lnR>
                      <a:noFill/>
                    </a:lnR>
                    <a:lnT>
                      <a:noFill/>
                    </a:lnT>
                    <a:lnB>
                      <a:noFill/>
                    </a:lnB>
                  </a:tcPr>
                </a:tc>
                <a:tc>
                  <a:txBody>
                    <a:bodyPr/>
                    <a:lstStyle/>
                    <a:p>
                      <a:r>
                        <a:rPr lang="en-AU" sz="2000" dirty="0"/>
                        <a:t>Calculating body temperature with </a:t>
                      </a:r>
                      <a:r>
                        <a:rPr lang="en-AU" sz="2000" dirty="0" err="1"/>
                        <a:t>TrenchR</a:t>
                      </a:r>
                      <a:r>
                        <a:rPr lang="en-AU" sz="2000" dirty="0"/>
                        <a:t> (LB) </a:t>
                      </a:r>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2025750196"/>
                  </a:ext>
                </a:extLst>
              </a:tr>
              <a:tr h="402784">
                <a:tc>
                  <a:txBody>
                    <a:bodyPr/>
                    <a:lstStyle/>
                    <a:p>
                      <a:r>
                        <a:rPr lang="en-AU" sz="2000" dirty="0"/>
                        <a:t>10:15-10:30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3503872612"/>
                  </a:ext>
                </a:extLst>
              </a:tr>
              <a:tr h="402784">
                <a:tc>
                  <a:txBody>
                    <a:bodyPr/>
                    <a:lstStyle/>
                    <a:p>
                      <a:r>
                        <a:rPr lang="en-AU" sz="2000" dirty="0"/>
                        <a:t>10:30-11:15</a:t>
                      </a:r>
                    </a:p>
                  </a:txBody>
                  <a:tcPr marL="62162" marR="62162" marT="31081" marB="31081" anchor="ctr">
                    <a:lnL>
                      <a:noFill/>
                    </a:lnL>
                    <a:lnR>
                      <a:noFill/>
                    </a:lnR>
                    <a:lnT>
                      <a:noFill/>
                    </a:lnT>
                    <a:lnB>
                      <a:noFill/>
                    </a:lnB>
                    <a:solidFill>
                      <a:schemeClr val="bg2"/>
                    </a:solidFill>
                  </a:tcPr>
                </a:tc>
                <a:tc>
                  <a:txBody>
                    <a:bodyPr/>
                    <a:lstStyle/>
                    <a:p>
                      <a:r>
                        <a:rPr lang="en-US" sz="2000" dirty="0"/>
                        <a:t>Intro to microclimate modelling with NicheMapR (MK)</a:t>
                      </a:r>
                    </a:p>
                  </a:txBody>
                  <a:tcPr marL="62162" marR="62162" marT="31081" marB="31081" anchor="ctr">
                    <a:lnL>
                      <a:noFill/>
                    </a:lnL>
                    <a:lnR>
                      <a:noFill/>
                    </a:lnR>
                    <a:lnT>
                      <a:noFill/>
                    </a:lnT>
                    <a:lnB>
                      <a:noFill/>
                    </a:lnB>
                    <a:solidFill>
                      <a:schemeClr val="bg2"/>
                    </a:solidFill>
                  </a:tcPr>
                </a:tc>
                <a:extLst>
                  <a:ext uri="{0D108BD9-81ED-4DB2-BD59-A6C34878D82A}">
                    <a16:rowId xmlns:a16="http://schemas.microsoft.com/office/drawing/2014/main" val="2961418423"/>
                  </a:ext>
                </a:extLst>
              </a:tr>
              <a:tr h="402784">
                <a:tc>
                  <a:txBody>
                    <a:bodyPr/>
                    <a:lstStyle/>
                    <a:p>
                      <a:r>
                        <a:rPr lang="en-AU" sz="2000" dirty="0"/>
                        <a:t>11:15-12:00</a:t>
                      </a:r>
                    </a:p>
                  </a:txBody>
                  <a:tcPr marL="62162" marR="62162" marT="31081" marB="31081" anchor="ctr">
                    <a:lnL>
                      <a:noFill/>
                    </a:lnL>
                    <a:lnR>
                      <a:noFill/>
                    </a:lnR>
                    <a:lnT>
                      <a:noFill/>
                    </a:lnT>
                    <a:lnB>
                      <a:noFill/>
                    </a:lnB>
                  </a:tcPr>
                </a:tc>
                <a:tc>
                  <a:txBody>
                    <a:bodyPr/>
                    <a:lstStyle/>
                    <a:p>
                      <a:r>
                        <a:rPr lang="en-US" sz="2000" dirty="0"/>
                        <a:t>Selecting microclimate data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081539008"/>
                  </a:ext>
                </a:extLst>
              </a:tr>
              <a:tr h="402784">
                <a:tc>
                  <a:txBody>
                    <a:bodyPr/>
                    <a:lstStyle/>
                    <a:p>
                      <a:r>
                        <a:rPr lang="en-AU" sz="2000" dirty="0"/>
                        <a:t>12:00-13:00</a:t>
                      </a:r>
                    </a:p>
                  </a:txBody>
                  <a:tcPr marL="62162" marR="62162" marT="31081" marB="31081" anchor="ctr">
                    <a:lnL>
                      <a:noFill/>
                    </a:lnL>
                    <a:lnR>
                      <a:noFill/>
                    </a:lnR>
                    <a:lnT>
                      <a:noFill/>
                    </a:lnT>
                    <a:lnB>
                      <a:noFill/>
                    </a:lnB>
                  </a:tcPr>
                </a:tc>
                <a:tc>
                  <a:txBody>
                    <a:bodyPr/>
                    <a:lstStyle/>
                    <a:p>
                      <a:r>
                        <a:rPr lang="en-US" sz="2000" dirty="0"/>
                        <a:t>Lunch Break</a:t>
                      </a:r>
                    </a:p>
                  </a:txBody>
                  <a:tcPr marL="62162" marR="62162" marT="31081" marB="31081" anchor="ctr">
                    <a:lnL>
                      <a:noFill/>
                    </a:lnL>
                    <a:lnR>
                      <a:noFill/>
                    </a:lnR>
                    <a:lnT>
                      <a:noFill/>
                    </a:lnT>
                    <a:lnB>
                      <a:noFill/>
                    </a:lnB>
                  </a:tcPr>
                </a:tc>
                <a:extLst>
                  <a:ext uri="{0D108BD9-81ED-4DB2-BD59-A6C34878D82A}">
                    <a16:rowId xmlns:a16="http://schemas.microsoft.com/office/drawing/2014/main" val="1423726415"/>
                  </a:ext>
                </a:extLst>
              </a:tr>
              <a:tr h="402784">
                <a:tc>
                  <a:txBody>
                    <a:bodyPr/>
                    <a:lstStyle/>
                    <a:p>
                      <a:r>
                        <a:rPr lang="en-AU" sz="2000" dirty="0"/>
                        <a:t>13:00-13:45</a:t>
                      </a:r>
                    </a:p>
                  </a:txBody>
                  <a:tcPr marL="62162" marR="62162" marT="31081" marB="31081" anchor="ctr">
                    <a:lnL>
                      <a:noFill/>
                    </a:lnL>
                    <a:lnR>
                      <a:noFill/>
                    </a:lnR>
                    <a:lnT>
                      <a:noFill/>
                    </a:lnT>
                    <a:lnB>
                      <a:noFill/>
                    </a:lnB>
                  </a:tcPr>
                </a:tc>
                <a:tc>
                  <a:txBody>
                    <a:bodyPr/>
                    <a:lstStyle/>
                    <a:p>
                      <a:r>
                        <a:rPr lang="en-US" sz="2000" dirty="0"/>
                        <a:t>Calculating body/leaf temperature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517636301"/>
                  </a:ext>
                </a:extLst>
              </a:tr>
              <a:tr h="402784">
                <a:tc>
                  <a:txBody>
                    <a:bodyPr/>
                    <a:lstStyle/>
                    <a:p>
                      <a:r>
                        <a:rPr lang="en-AU" sz="2000" dirty="0"/>
                        <a:t>13:45-14:45</a:t>
                      </a:r>
                    </a:p>
                  </a:txBody>
                  <a:tcPr marL="62162" marR="62162" marT="31081" marB="31081" anchor="ctr">
                    <a:lnL>
                      <a:noFill/>
                    </a:lnL>
                    <a:lnR>
                      <a:noFill/>
                    </a:lnR>
                    <a:lnT>
                      <a:noFill/>
                    </a:lnT>
                    <a:lnB>
                      <a:noFill/>
                    </a:lnB>
                  </a:tcPr>
                </a:tc>
                <a:tc>
                  <a:txBody>
                    <a:bodyPr/>
                    <a:lstStyle/>
                    <a:p>
                      <a:r>
                        <a:rPr lang="en-AU" sz="1800" kern="1200" dirty="0">
                          <a:solidFill>
                            <a:schemeClr val="tx1"/>
                          </a:solidFill>
                          <a:effectLst/>
                          <a:latin typeface="+mn-lt"/>
                          <a:ea typeface="+mn-ea"/>
                          <a:cs typeface="+mn-cs"/>
                        </a:rPr>
                        <a:t>Mass budgets with NicheMapR: </a:t>
                      </a:r>
                      <a:r>
                        <a:rPr lang="en-US" sz="2000" dirty="0"/>
                        <a:t>Dynamic energy budgets (DEB) and water balance (MK)</a:t>
                      </a:r>
                    </a:p>
                  </a:txBody>
                  <a:tcPr marL="62162" marR="62162" marT="31081" marB="31081" anchor="ctr">
                    <a:lnL>
                      <a:noFill/>
                    </a:lnL>
                    <a:lnR>
                      <a:noFill/>
                    </a:lnR>
                    <a:lnT>
                      <a:noFill/>
                    </a:lnT>
                    <a:lnB>
                      <a:noFill/>
                    </a:lnB>
                  </a:tcPr>
                </a:tc>
                <a:extLst>
                  <a:ext uri="{0D108BD9-81ED-4DB2-BD59-A6C34878D82A}">
                    <a16:rowId xmlns:a16="http://schemas.microsoft.com/office/drawing/2014/main" val="732180978"/>
                  </a:ext>
                </a:extLst>
              </a:tr>
              <a:tr h="402784">
                <a:tc>
                  <a:txBody>
                    <a:bodyPr/>
                    <a:lstStyle/>
                    <a:p>
                      <a:r>
                        <a:rPr lang="en-AU" sz="2000" dirty="0"/>
                        <a:t>14:45-15:00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695100405"/>
                  </a:ext>
                </a:extLst>
              </a:tr>
              <a:tr h="402784">
                <a:tc>
                  <a:txBody>
                    <a:bodyPr/>
                    <a:lstStyle/>
                    <a:p>
                      <a:r>
                        <a:rPr lang="en-AU" sz="2000" dirty="0"/>
                        <a:t>15:00-16:00</a:t>
                      </a:r>
                    </a:p>
                  </a:txBody>
                  <a:tcPr marL="62162" marR="62162" marT="31081" marB="31081" anchor="ctr">
                    <a:lnL>
                      <a:noFill/>
                    </a:lnL>
                    <a:lnR>
                      <a:noFill/>
                    </a:lnR>
                    <a:lnT>
                      <a:noFill/>
                    </a:lnT>
                    <a:lnB>
                      <a:noFill/>
                    </a:lnB>
                  </a:tcPr>
                </a:tc>
                <a:tc>
                  <a:txBody>
                    <a:bodyPr/>
                    <a:lstStyle/>
                    <a:p>
                      <a:r>
                        <a:rPr lang="en-US" sz="2000" dirty="0"/>
                        <a:t>Q&amp;A on mechanistic niche modelling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143083924"/>
                  </a:ext>
                </a:extLst>
              </a:tr>
              <a:tr h="402784">
                <a:tc>
                  <a:txBody>
                    <a:bodyPr/>
                    <a:lstStyle/>
                    <a:p>
                      <a:endParaRPr lang="en-AU" sz="2000" dirty="0"/>
                    </a:p>
                  </a:txBody>
                  <a:tcPr marL="62162" marR="62162" marT="31081" marB="31081" anchor="ctr">
                    <a:lnL>
                      <a:noFill/>
                    </a:lnL>
                    <a:lnR>
                      <a:noFill/>
                    </a:lnR>
                    <a:lnT>
                      <a:noFill/>
                    </a:lnT>
                    <a:lnB>
                      <a:noFill/>
                    </a:lnB>
                  </a:tcPr>
                </a:tc>
                <a:tc>
                  <a:txBody>
                    <a:bodyPr/>
                    <a:lstStyle/>
                    <a:p>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3075109091"/>
                  </a:ext>
                </a:extLst>
              </a:tr>
            </a:tbl>
          </a:graphicData>
        </a:graphic>
      </p:graphicFrame>
      <p:sp>
        <p:nvSpPr>
          <p:cNvPr id="3" name="Text Box 5">
            <a:extLst>
              <a:ext uri="{FF2B5EF4-FFF2-40B4-BE49-F238E27FC236}">
                <a16:creationId xmlns:a16="http://schemas.microsoft.com/office/drawing/2014/main" id="{5792D037-A3CB-4504-B8E8-E8D20CBCB4C9}"/>
              </a:ext>
            </a:extLst>
          </p:cNvPr>
          <p:cNvSpPr txBox="1">
            <a:spLocks noChangeArrowheads="1"/>
          </p:cNvSpPr>
          <p:nvPr/>
        </p:nvSpPr>
        <p:spPr bwMode="auto">
          <a:xfrm>
            <a:off x="1694961" y="345879"/>
            <a:ext cx="5076170"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Program</a:t>
            </a:r>
          </a:p>
        </p:txBody>
      </p:sp>
    </p:spTree>
    <p:extLst>
      <p:ext uri="{BB962C8B-B14F-4D97-AF65-F5344CB8AC3E}">
        <p14:creationId xmlns:p14="http://schemas.microsoft.com/office/powerpoint/2010/main" val="1720409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9FD0C9-7C7A-4E33-AB0D-BCDEEFAB35A3}"/>
              </a:ext>
            </a:extLst>
          </p:cNvPr>
          <p:cNvSpPr txBox="1"/>
          <p:nvPr/>
        </p:nvSpPr>
        <p:spPr>
          <a:xfrm>
            <a:off x="305194" y="5567615"/>
            <a:ext cx="1402435" cy="1200329"/>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micro_global</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micro_terra</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micro_ncep</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micro_era5</a:t>
            </a:r>
          </a:p>
        </p:txBody>
      </p:sp>
      <p:sp>
        <p:nvSpPr>
          <p:cNvPr id="5" name="TextBox 4">
            <a:extLst>
              <a:ext uri="{FF2B5EF4-FFF2-40B4-BE49-F238E27FC236}">
                <a16:creationId xmlns:a16="http://schemas.microsoft.com/office/drawing/2014/main" id="{5CF9B92F-8A1A-411A-ADAA-FC05A0554230}"/>
              </a:ext>
            </a:extLst>
          </p:cNvPr>
          <p:cNvSpPr txBox="1"/>
          <p:nvPr/>
        </p:nvSpPr>
        <p:spPr>
          <a:xfrm>
            <a:off x="3611512" y="4494376"/>
            <a:ext cx="1173078"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ectotherm</a:t>
            </a:r>
          </a:p>
        </p:txBody>
      </p:sp>
      <p:sp>
        <p:nvSpPr>
          <p:cNvPr id="6" name="TextBox 5">
            <a:extLst>
              <a:ext uri="{FF2B5EF4-FFF2-40B4-BE49-F238E27FC236}">
                <a16:creationId xmlns:a16="http://schemas.microsoft.com/office/drawing/2014/main" id="{F67820FA-4313-471F-AF74-C061F61BF650}"/>
              </a:ext>
            </a:extLst>
          </p:cNvPr>
          <p:cNvSpPr txBox="1"/>
          <p:nvPr/>
        </p:nvSpPr>
        <p:spPr>
          <a:xfrm>
            <a:off x="8081873" y="4547477"/>
            <a:ext cx="1412374" cy="923330"/>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ellipsoid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endoR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endoR_devel</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0F6E312-7AB2-4E38-8CD5-61139A76F467}"/>
              </a:ext>
            </a:extLst>
          </p:cNvPr>
          <p:cNvSpPr txBox="1"/>
          <p:nvPr/>
        </p:nvSpPr>
        <p:spPr>
          <a:xfrm>
            <a:off x="325097" y="5001122"/>
            <a:ext cx="973921"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plantgro</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1EA1FD5-B179-4FCB-A400-1C2AF0EBFE38}"/>
              </a:ext>
            </a:extLst>
          </p:cNvPr>
          <p:cNvSpPr txBox="1"/>
          <p:nvPr/>
        </p:nvSpPr>
        <p:spPr>
          <a:xfrm>
            <a:off x="10571544" y="4508973"/>
            <a:ext cx="1183657" cy="1200329"/>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DEB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DEB_const</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DEB_var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DEB_euler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DBCF194-0D36-44DE-9EA0-3D6BE940A8D4}"/>
              </a:ext>
            </a:extLst>
          </p:cNvPr>
          <p:cNvSpPr txBox="1"/>
          <p:nvPr/>
        </p:nvSpPr>
        <p:spPr>
          <a:xfrm>
            <a:off x="1837667" y="4531301"/>
            <a:ext cx="912045" cy="646331"/>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DRYAIR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WETAIR</a:t>
            </a:r>
          </a:p>
        </p:txBody>
      </p:sp>
      <p:pic>
        <p:nvPicPr>
          <p:cNvPr id="15" name="Picture 14">
            <a:extLst>
              <a:ext uri="{FF2B5EF4-FFF2-40B4-BE49-F238E27FC236}">
                <a16:creationId xmlns:a16="http://schemas.microsoft.com/office/drawing/2014/main" id="{D2B8C299-24BF-485F-94D0-3E40AC125C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54216" y="2283916"/>
            <a:ext cx="1707308" cy="1790640"/>
          </a:xfrm>
          <a:prstGeom prst="rect">
            <a:avLst/>
          </a:prstGeom>
        </p:spPr>
      </p:pic>
      <p:pic>
        <p:nvPicPr>
          <p:cNvPr id="16" name="Picture 15">
            <a:extLst>
              <a:ext uri="{FF2B5EF4-FFF2-40B4-BE49-F238E27FC236}">
                <a16:creationId xmlns:a16="http://schemas.microsoft.com/office/drawing/2014/main" id="{5918727E-D7BC-47D1-9506-C4866C03A43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7727779" y="2312175"/>
            <a:ext cx="1865927" cy="1790641"/>
          </a:xfrm>
          <a:prstGeom prst="rect">
            <a:avLst/>
          </a:prstGeom>
          <a:noFill/>
          <a:ln>
            <a:noFill/>
          </a:ln>
        </p:spPr>
      </p:pic>
      <p:pic>
        <p:nvPicPr>
          <p:cNvPr id="18" name="Picture 17">
            <a:extLst>
              <a:ext uri="{FF2B5EF4-FFF2-40B4-BE49-F238E27FC236}">
                <a16:creationId xmlns:a16="http://schemas.microsoft.com/office/drawing/2014/main" id="{2336BB9D-3796-4A70-BE73-9CC425BD51E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37581" y="2283915"/>
            <a:ext cx="2558647" cy="1790642"/>
          </a:xfrm>
          <a:prstGeom prst="rect">
            <a:avLst/>
          </a:prstGeom>
        </p:spPr>
      </p:pic>
      <p:pic>
        <p:nvPicPr>
          <p:cNvPr id="24" name="Picture 23">
            <a:extLst>
              <a:ext uri="{FF2B5EF4-FFF2-40B4-BE49-F238E27FC236}">
                <a16:creationId xmlns:a16="http://schemas.microsoft.com/office/drawing/2014/main" id="{1B85D088-F0AD-48DE-A3B8-45BF6CD71A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8580" y="2312175"/>
            <a:ext cx="2519942" cy="1762381"/>
          </a:xfrm>
          <a:prstGeom prst="rect">
            <a:avLst/>
          </a:prstGeom>
        </p:spPr>
      </p:pic>
      <p:pic>
        <p:nvPicPr>
          <p:cNvPr id="25" name="Picture 2">
            <a:extLst>
              <a:ext uri="{FF2B5EF4-FFF2-40B4-BE49-F238E27FC236}">
                <a16:creationId xmlns:a16="http://schemas.microsoft.com/office/drawing/2014/main" id="{F610CB7A-4BA9-400D-AA66-70A37078799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814026" y="2312175"/>
            <a:ext cx="2377974" cy="168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a:extLst>
              <a:ext uri="{FF2B5EF4-FFF2-40B4-BE49-F238E27FC236}">
                <a16:creationId xmlns:a16="http://schemas.microsoft.com/office/drawing/2014/main" id="{B7C339A1-0043-4393-9B43-330ECDE23707}"/>
              </a:ext>
            </a:extLst>
          </p:cNvPr>
          <p:cNvSpPr txBox="1"/>
          <p:nvPr/>
        </p:nvSpPr>
        <p:spPr>
          <a:xfrm>
            <a:off x="5897513" y="4521840"/>
            <a:ext cx="1189749" cy="646331"/>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get_p_wet</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egg_water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A9A2D81-2662-4B0F-BF0C-2B874ED1B9BF}"/>
              </a:ext>
            </a:extLst>
          </p:cNvPr>
          <p:cNvSpPr txBox="1"/>
          <p:nvPr/>
        </p:nvSpPr>
        <p:spPr>
          <a:xfrm>
            <a:off x="452387" y="1729758"/>
            <a:ext cx="230319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microclimate model</a:t>
            </a:r>
          </a:p>
        </p:txBody>
      </p:sp>
      <p:sp>
        <p:nvSpPr>
          <p:cNvPr id="28" name="TextBox 27">
            <a:extLst>
              <a:ext uri="{FF2B5EF4-FFF2-40B4-BE49-F238E27FC236}">
                <a16:creationId xmlns:a16="http://schemas.microsoft.com/office/drawing/2014/main" id="{E5B096F0-195F-48BD-BA52-D58C77F310FB}"/>
              </a:ext>
            </a:extLst>
          </p:cNvPr>
          <p:cNvSpPr txBox="1"/>
          <p:nvPr/>
        </p:nvSpPr>
        <p:spPr>
          <a:xfrm>
            <a:off x="3209505" y="1729758"/>
            <a:ext cx="20352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ectotherm model</a:t>
            </a:r>
          </a:p>
        </p:txBody>
      </p:sp>
      <p:sp>
        <p:nvSpPr>
          <p:cNvPr id="29" name="TextBox 28">
            <a:extLst>
              <a:ext uri="{FF2B5EF4-FFF2-40B4-BE49-F238E27FC236}">
                <a16:creationId xmlns:a16="http://schemas.microsoft.com/office/drawing/2014/main" id="{A594F1FD-EBB3-4670-96E4-A58A8FC4BCA4}"/>
              </a:ext>
            </a:extLst>
          </p:cNvPr>
          <p:cNvSpPr txBox="1"/>
          <p:nvPr/>
        </p:nvSpPr>
        <p:spPr>
          <a:xfrm>
            <a:off x="5860609" y="1729758"/>
            <a:ext cx="12944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egg model</a:t>
            </a:r>
          </a:p>
        </p:txBody>
      </p:sp>
      <p:sp>
        <p:nvSpPr>
          <p:cNvPr id="30" name="TextBox 29">
            <a:extLst>
              <a:ext uri="{FF2B5EF4-FFF2-40B4-BE49-F238E27FC236}">
                <a16:creationId xmlns:a16="http://schemas.microsoft.com/office/drawing/2014/main" id="{3799B817-484E-4EA7-A4BA-37EA1E29A438}"/>
              </a:ext>
            </a:extLst>
          </p:cNvPr>
          <p:cNvSpPr txBox="1"/>
          <p:nvPr/>
        </p:nvSpPr>
        <p:spPr>
          <a:xfrm>
            <a:off x="7662765" y="1729758"/>
            <a:ext cx="21178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endotherm model</a:t>
            </a:r>
          </a:p>
        </p:txBody>
      </p:sp>
      <p:sp>
        <p:nvSpPr>
          <p:cNvPr id="31" name="TextBox 30">
            <a:extLst>
              <a:ext uri="{FF2B5EF4-FFF2-40B4-BE49-F238E27FC236}">
                <a16:creationId xmlns:a16="http://schemas.microsoft.com/office/drawing/2014/main" id="{3788F2C4-007D-458A-B583-281669CD5250}"/>
              </a:ext>
            </a:extLst>
          </p:cNvPr>
          <p:cNvSpPr txBox="1"/>
          <p:nvPr/>
        </p:nvSpPr>
        <p:spPr>
          <a:xfrm>
            <a:off x="9964928" y="1723236"/>
            <a:ext cx="201910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dynamic energy budget model</a:t>
            </a:r>
          </a:p>
        </p:txBody>
      </p:sp>
      <p:sp>
        <p:nvSpPr>
          <p:cNvPr id="32" name="TextBox 31">
            <a:extLst>
              <a:ext uri="{FF2B5EF4-FFF2-40B4-BE49-F238E27FC236}">
                <a16:creationId xmlns:a16="http://schemas.microsoft.com/office/drawing/2014/main" id="{F12F1D47-20BB-4E6A-B1AD-D68E0F2AA9A2}"/>
              </a:ext>
            </a:extLst>
          </p:cNvPr>
          <p:cNvSpPr txBox="1"/>
          <p:nvPr/>
        </p:nvSpPr>
        <p:spPr>
          <a:xfrm>
            <a:off x="3598422" y="5470807"/>
            <a:ext cx="1431610" cy="923330"/>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onelump</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onelump_var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twolump</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39CE69CF-CDE7-44CF-9A39-B2B7CD3390A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317782" y="183103"/>
            <a:ext cx="1204090" cy="1204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a:extLst>
              <a:ext uri="{FF2B5EF4-FFF2-40B4-BE49-F238E27FC236}">
                <a16:creationId xmlns:a16="http://schemas.microsoft.com/office/drawing/2014/main" id="{E6ADA78D-1373-413B-A8A0-42F3A645BF73}"/>
              </a:ext>
            </a:extLst>
          </p:cNvPr>
          <p:cNvSpPr txBox="1"/>
          <p:nvPr/>
        </p:nvSpPr>
        <p:spPr>
          <a:xfrm>
            <a:off x="4797502" y="461982"/>
            <a:ext cx="23631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err="1">
                <a:ln>
                  <a:noFill/>
                </a:ln>
                <a:solidFill>
                  <a:prstClr val="black"/>
                </a:solidFill>
                <a:effectLst/>
                <a:uLnTx/>
                <a:uFillTx/>
                <a:latin typeface="Calibri" panose="020F0502020204030204"/>
                <a:ea typeface="+mn-ea"/>
                <a:cs typeface="+mn-cs"/>
              </a:rPr>
              <a:t>NicheMapR</a:t>
            </a:r>
            <a:endParaRPr kumimoji="0" lang="en-AU"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F993595-9177-05F1-F41F-AB6D465E618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35059" y="135948"/>
            <a:ext cx="1411822" cy="1337389"/>
          </a:xfrm>
          <a:prstGeom prst="rect">
            <a:avLst/>
          </a:prstGeom>
        </p:spPr>
      </p:pic>
      <p:sp>
        <p:nvSpPr>
          <p:cNvPr id="9" name="TextBox 8">
            <a:extLst>
              <a:ext uri="{FF2B5EF4-FFF2-40B4-BE49-F238E27FC236}">
                <a16:creationId xmlns:a16="http://schemas.microsoft.com/office/drawing/2014/main" id="{9E0F4BD7-E35E-AEDE-6F95-03E37D32F86B}"/>
              </a:ext>
            </a:extLst>
          </p:cNvPr>
          <p:cNvSpPr txBox="1"/>
          <p:nvPr/>
        </p:nvSpPr>
        <p:spPr>
          <a:xfrm>
            <a:off x="3611512" y="4986100"/>
            <a:ext cx="1834861"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leaf_temperature</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2743DE2-AB53-8677-6679-72407F1E22D2}"/>
              </a:ext>
            </a:extLst>
          </p:cNvPr>
          <p:cNvSpPr txBox="1"/>
          <p:nvPr/>
        </p:nvSpPr>
        <p:spPr>
          <a:xfrm>
            <a:off x="305194" y="4544562"/>
            <a:ext cx="1404231"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microclimate</a:t>
            </a:r>
          </a:p>
        </p:txBody>
      </p:sp>
      <p:sp>
        <p:nvSpPr>
          <p:cNvPr id="13" name="TextBox 12">
            <a:extLst>
              <a:ext uri="{FF2B5EF4-FFF2-40B4-BE49-F238E27FC236}">
                <a16:creationId xmlns:a16="http://schemas.microsoft.com/office/drawing/2014/main" id="{099DC4F8-E89A-A9FE-3FD1-332220274788}"/>
              </a:ext>
            </a:extLst>
          </p:cNvPr>
          <p:cNvSpPr txBox="1"/>
          <p:nvPr/>
        </p:nvSpPr>
        <p:spPr>
          <a:xfrm>
            <a:off x="1707629" y="5569826"/>
            <a:ext cx="1229952" cy="1200329"/>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micro_aust</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micro_usa</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micro_uk</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micro_nz</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307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C8CE4-4BEA-B083-2D22-66BBC0F24693}"/>
              </a:ext>
            </a:extLst>
          </p:cNvPr>
          <p:cNvPicPr>
            <a:picLocks noChangeAspect="1"/>
          </p:cNvPicPr>
          <p:nvPr/>
        </p:nvPicPr>
        <p:blipFill>
          <a:blip r:embed="rId2"/>
          <a:stretch>
            <a:fillRect/>
          </a:stretch>
        </p:blipFill>
        <p:spPr>
          <a:xfrm>
            <a:off x="1341074" y="0"/>
            <a:ext cx="9509852" cy="6858000"/>
          </a:xfrm>
          <a:prstGeom prst="rect">
            <a:avLst/>
          </a:prstGeom>
        </p:spPr>
      </p:pic>
      <p:sp>
        <p:nvSpPr>
          <p:cNvPr id="7" name="TextBox 6">
            <a:extLst>
              <a:ext uri="{FF2B5EF4-FFF2-40B4-BE49-F238E27FC236}">
                <a16:creationId xmlns:a16="http://schemas.microsoft.com/office/drawing/2014/main" id="{739CA73B-30C8-CD54-0A52-7CE5BB8442FF}"/>
              </a:ext>
            </a:extLst>
          </p:cNvPr>
          <p:cNvSpPr txBox="1"/>
          <p:nvPr/>
        </p:nvSpPr>
        <p:spPr>
          <a:xfrm>
            <a:off x="562873" y="5530335"/>
            <a:ext cx="3310387" cy="461665"/>
          </a:xfrm>
          <a:prstGeom prst="rect">
            <a:avLst/>
          </a:prstGeom>
          <a:noFill/>
        </p:spPr>
        <p:txBody>
          <a:bodyPr wrap="square">
            <a:spAutoFit/>
          </a:bodyPr>
          <a:lstStyle/>
          <a:p>
            <a:r>
              <a:rPr lang="en-AU" sz="2400" dirty="0">
                <a:hlinkClick r:id="rId3"/>
              </a:rPr>
              <a:t>https://mrke.github.io/</a:t>
            </a:r>
            <a:r>
              <a:rPr lang="en-AU" sz="2400" dirty="0"/>
              <a:t> </a:t>
            </a:r>
          </a:p>
        </p:txBody>
      </p:sp>
    </p:spTree>
    <p:extLst>
      <p:ext uri="{BB962C8B-B14F-4D97-AF65-F5344CB8AC3E}">
        <p14:creationId xmlns:p14="http://schemas.microsoft.com/office/powerpoint/2010/main" val="2433430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00066B-7885-0BD7-9879-B4EA042029A0}"/>
              </a:ext>
            </a:extLst>
          </p:cNvPr>
          <p:cNvPicPr>
            <a:picLocks noChangeAspect="1"/>
          </p:cNvPicPr>
          <p:nvPr/>
        </p:nvPicPr>
        <p:blipFill>
          <a:blip r:embed="rId2"/>
          <a:stretch>
            <a:fillRect/>
          </a:stretch>
        </p:blipFill>
        <p:spPr>
          <a:xfrm>
            <a:off x="1626892" y="0"/>
            <a:ext cx="8938215" cy="6858000"/>
          </a:xfrm>
          <a:prstGeom prst="rect">
            <a:avLst/>
          </a:prstGeom>
        </p:spPr>
      </p:pic>
      <p:sp>
        <p:nvSpPr>
          <p:cNvPr id="7" name="TextBox 6">
            <a:extLst>
              <a:ext uri="{FF2B5EF4-FFF2-40B4-BE49-F238E27FC236}">
                <a16:creationId xmlns:a16="http://schemas.microsoft.com/office/drawing/2014/main" id="{34B84205-3DE0-0D83-0378-DA434D991AE2}"/>
              </a:ext>
            </a:extLst>
          </p:cNvPr>
          <p:cNvSpPr txBox="1"/>
          <p:nvPr/>
        </p:nvSpPr>
        <p:spPr>
          <a:xfrm>
            <a:off x="260949" y="1816186"/>
            <a:ext cx="4837262" cy="646331"/>
          </a:xfrm>
          <a:prstGeom prst="rect">
            <a:avLst/>
          </a:prstGeom>
          <a:noFill/>
        </p:spPr>
        <p:txBody>
          <a:bodyPr wrap="square">
            <a:spAutoFit/>
          </a:bodyPr>
          <a:lstStyle>
            <a:defPPr>
              <a:defRPr lang="en-US"/>
            </a:defPPr>
            <a:lvl1pPr>
              <a:defRPr sz="2400"/>
            </a:lvl1pPr>
          </a:lstStyle>
          <a:p>
            <a:r>
              <a:rPr lang="en-AU" dirty="0">
                <a:hlinkClick r:id="rId3"/>
              </a:rPr>
              <a:t>https://camel.science.unimelb.edu.au/biological-forecasting-and-hindcasting-tools/</a:t>
            </a:r>
            <a:r>
              <a:rPr lang="en-AU" dirty="0"/>
              <a:t> </a:t>
            </a:r>
          </a:p>
        </p:txBody>
      </p:sp>
      <p:sp>
        <p:nvSpPr>
          <p:cNvPr id="8" name="Rectangle 7">
            <a:extLst>
              <a:ext uri="{FF2B5EF4-FFF2-40B4-BE49-F238E27FC236}">
                <a16:creationId xmlns:a16="http://schemas.microsoft.com/office/drawing/2014/main" id="{A9B6286E-A9AD-BB04-7F5B-EDD08EA25C58}"/>
              </a:ext>
            </a:extLst>
          </p:cNvPr>
          <p:cNvSpPr/>
          <p:nvPr/>
        </p:nvSpPr>
        <p:spPr>
          <a:xfrm>
            <a:off x="1385740" y="6542202"/>
            <a:ext cx="1894788" cy="3157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37257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BEBADB-845E-4ADE-A019-1A7D459477C9}"/>
              </a:ext>
            </a:extLst>
          </p:cNvPr>
          <p:cNvPicPr>
            <a:picLocks noChangeAspect="1"/>
          </p:cNvPicPr>
          <p:nvPr/>
        </p:nvPicPr>
        <p:blipFill>
          <a:blip r:embed="rId3"/>
          <a:stretch>
            <a:fillRect/>
          </a:stretch>
        </p:blipFill>
        <p:spPr>
          <a:xfrm>
            <a:off x="4634766" y="1281381"/>
            <a:ext cx="2857143" cy="4295238"/>
          </a:xfrm>
          <a:prstGeom prst="rect">
            <a:avLst/>
          </a:prstGeom>
        </p:spPr>
      </p:pic>
      <p:sp>
        <p:nvSpPr>
          <p:cNvPr id="15" name="TextBox 14">
            <a:extLst>
              <a:ext uri="{FF2B5EF4-FFF2-40B4-BE49-F238E27FC236}">
                <a16:creationId xmlns:a16="http://schemas.microsoft.com/office/drawing/2014/main" id="{717E8042-E754-4CB6-8F6E-F4CBA9836842}"/>
              </a:ext>
            </a:extLst>
          </p:cNvPr>
          <p:cNvSpPr txBox="1"/>
          <p:nvPr/>
        </p:nvSpPr>
        <p:spPr>
          <a:xfrm>
            <a:off x="5286853" y="5692346"/>
            <a:ext cx="18085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Arial"/>
                <a:ea typeface="+mn-ea"/>
                <a:cs typeface="+mn-cs"/>
              </a:rPr>
              <a:t>microclimate</a:t>
            </a:r>
          </a:p>
        </p:txBody>
      </p:sp>
      <p:pic>
        <p:nvPicPr>
          <p:cNvPr id="10" name="Picture 2">
            <a:extLst>
              <a:ext uri="{FF2B5EF4-FFF2-40B4-BE49-F238E27FC236}">
                <a16:creationId xmlns:a16="http://schemas.microsoft.com/office/drawing/2014/main" id="{EF6A9680-3D28-42D8-B88F-27532B045CC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59130" y="2019621"/>
            <a:ext cx="3622328" cy="2595066"/>
          </a:xfrm>
          <a:prstGeom prst="rect">
            <a:avLst/>
          </a:prstGeom>
          <a:noFill/>
          <a:ln w="9525">
            <a:noFill/>
            <a:miter lim="800000"/>
            <a:headEnd/>
            <a:tailEnd/>
          </a:ln>
        </p:spPr>
      </p:pic>
      <p:pic>
        <p:nvPicPr>
          <p:cNvPr id="17" name="Picture 2">
            <a:extLst>
              <a:ext uri="{FF2B5EF4-FFF2-40B4-BE49-F238E27FC236}">
                <a16:creationId xmlns:a16="http://schemas.microsoft.com/office/drawing/2014/main" id="{355706D0-FDBC-4AC3-AE25-08B9CAC1B09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544273" y="1990326"/>
            <a:ext cx="200179" cy="2700338"/>
          </a:xfrm>
          <a:prstGeom prst="rect">
            <a:avLst/>
          </a:prstGeom>
          <a:noFill/>
          <a:ln w="9525">
            <a:noFill/>
            <a:miter lim="800000"/>
            <a:headEnd/>
            <a:tailEnd/>
          </a:ln>
        </p:spPr>
      </p:pic>
      <p:sp>
        <p:nvSpPr>
          <p:cNvPr id="18" name="TextBox 17">
            <a:extLst>
              <a:ext uri="{FF2B5EF4-FFF2-40B4-BE49-F238E27FC236}">
                <a16:creationId xmlns:a16="http://schemas.microsoft.com/office/drawing/2014/main" id="{B6231A42-5B60-4E9A-A740-EBD1312191DD}"/>
              </a:ext>
            </a:extLst>
          </p:cNvPr>
          <p:cNvSpPr txBox="1"/>
          <p:nvPr/>
        </p:nvSpPr>
        <p:spPr>
          <a:xfrm>
            <a:off x="11665150" y="1903113"/>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56</a:t>
            </a:r>
          </a:p>
        </p:txBody>
      </p:sp>
      <p:sp>
        <p:nvSpPr>
          <p:cNvPr id="19" name="TextBox 18">
            <a:extLst>
              <a:ext uri="{FF2B5EF4-FFF2-40B4-BE49-F238E27FC236}">
                <a16:creationId xmlns:a16="http://schemas.microsoft.com/office/drawing/2014/main" id="{B06A5DDB-FC1A-44CA-BCA1-D7BC85A5698E}"/>
              </a:ext>
            </a:extLst>
          </p:cNvPr>
          <p:cNvSpPr txBox="1"/>
          <p:nvPr/>
        </p:nvSpPr>
        <p:spPr>
          <a:xfrm>
            <a:off x="11665150" y="2119137"/>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54</a:t>
            </a:r>
          </a:p>
        </p:txBody>
      </p:sp>
      <p:sp>
        <p:nvSpPr>
          <p:cNvPr id="20" name="TextBox 19">
            <a:extLst>
              <a:ext uri="{FF2B5EF4-FFF2-40B4-BE49-F238E27FC236}">
                <a16:creationId xmlns:a16="http://schemas.microsoft.com/office/drawing/2014/main" id="{2E53FB51-951A-4502-AE31-4F53574F6939}"/>
              </a:ext>
            </a:extLst>
          </p:cNvPr>
          <p:cNvSpPr txBox="1"/>
          <p:nvPr/>
        </p:nvSpPr>
        <p:spPr>
          <a:xfrm>
            <a:off x="11665150" y="2335161"/>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52</a:t>
            </a:r>
          </a:p>
        </p:txBody>
      </p:sp>
      <p:sp>
        <p:nvSpPr>
          <p:cNvPr id="21" name="TextBox 20">
            <a:extLst>
              <a:ext uri="{FF2B5EF4-FFF2-40B4-BE49-F238E27FC236}">
                <a16:creationId xmlns:a16="http://schemas.microsoft.com/office/drawing/2014/main" id="{C8923512-FA59-475D-85BB-528BC724F498}"/>
              </a:ext>
            </a:extLst>
          </p:cNvPr>
          <p:cNvSpPr txBox="1"/>
          <p:nvPr/>
        </p:nvSpPr>
        <p:spPr>
          <a:xfrm>
            <a:off x="11665150" y="2551185"/>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50</a:t>
            </a:r>
          </a:p>
        </p:txBody>
      </p:sp>
      <p:sp>
        <p:nvSpPr>
          <p:cNvPr id="22" name="TextBox 21">
            <a:extLst>
              <a:ext uri="{FF2B5EF4-FFF2-40B4-BE49-F238E27FC236}">
                <a16:creationId xmlns:a16="http://schemas.microsoft.com/office/drawing/2014/main" id="{1AAFD4A2-5537-4143-BC68-79BB989FE0F4}"/>
              </a:ext>
            </a:extLst>
          </p:cNvPr>
          <p:cNvSpPr txBox="1"/>
          <p:nvPr/>
        </p:nvSpPr>
        <p:spPr>
          <a:xfrm>
            <a:off x="11669913" y="2745436"/>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48</a:t>
            </a:r>
          </a:p>
        </p:txBody>
      </p:sp>
      <p:sp>
        <p:nvSpPr>
          <p:cNvPr id="23" name="TextBox 22">
            <a:extLst>
              <a:ext uri="{FF2B5EF4-FFF2-40B4-BE49-F238E27FC236}">
                <a16:creationId xmlns:a16="http://schemas.microsoft.com/office/drawing/2014/main" id="{E80B30B9-585A-457D-824A-3D3ACB61E9E7}"/>
              </a:ext>
            </a:extLst>
          </p:cNvPr>
          <p:cNvSpPr txBox="1"/>
          <p:nvPr/>
        </p:nvSpPr>
        <p:spPr>
          <a:xfrm>
            <a:off x="11665150" y="2951935"/>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46</a:t>
            </a:r>
          </a:p>
        </p:txBody>
      </p:sp>
      <p:sp>
        <p:nvSpPr>
          <p:cNvPr id="24" name="TextBox 23">
            <a:extLst>
              <a:ext uri="{FF2B5EF4-FFF2-40B4-BE49-F238E27FC236}">
                <a16:creationId xmlns:a16="http://schemas.microsoft.com/office/drawing/2014/main" id="{A14E239E-CE6E-41C4-AB8A-45C6F88F7F67}"/>
              </a:ext>
            </a:extLst>
          </p:cNvPr>
          <p:cNvSpPr txBox="1"/>
          <p:nvPr/>
        </p:nvSpPr>
        <p:spPr>
          <a:xfrm>
            <a:off x="11665150" y="3153671"/>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44</a:t>
            </a:r>
          </a:p>
        </p:txBody>
      </p:sp>
      <p:sp>
        <p:nvSpPr>
          <p:cNvPr id="25" name="TextBox 24">
            <a:extLst>
              <a:ext uri="{FF2B5EF4-FFF2-40B4-BE49-F238E27FC236}">
                <a16:creationId xmlns:a16="http://schemas.microsoft.com/office/drawing/2014/main" id="{7F774B18-252B-4C13-AC0E-71CBA7EEB1C8}"/>
              </a:ext>
            </a:extLst>
          </p:cNvPr>
          <p:cNvSpPr txBox="1"/>
          <p:nvPr/>
        </p:nvSpPr>
        <p:spPr>
          <a:xfrm>
            <a:off x="11665150" y="3377509"/>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42</a:t>
            </a:r>
          </a:p>
        </p:txBody>
      </p:sp>
      <p:sp>
        <p:nvSpPr>
          <p:cNvPr id="26" name="TextBox 25">
            <a:extLst>
              <a:ext uri="{FF2B5EF4-FFF2-40B4-BE49-F238E27FC236}">
                <a16:creationId xmlns:a16="http://schemas.microsoft.com/office/drawing/2014/main" id="{9EC5926A-12FD-40E5-BE41-6B0080B64638}"/>
              </a:ext>
            </a:extLst>
          </p:cNvPr>
          <p:cNvSpPr txBox="1"/>
          <p:nvPr/>
        </p:nvSpPr>
        <p:spPr>
          <a:xfrm>
            <a:off x="11665150" y="3585719"/>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40</a:t>
            </a:r>
          </a:p>
        </p:txBody>
      </p:sp>
      <p:sp>
        <p:nvSpPr>
          <p:cNvPr id="27" name="TextBox 26">
            <a:extLst>
              <a:ext uri="{FF2B5EF4-FFF2-40B4-BE49-F238E27FC236}">
                <a16:creationId xmlns:a16="http://schemas.microsoft.com/office/drawing/2014/main" id="{5D2018DF-95E7-4B65-824C-85D4F5895C08}"/>
              </a:ext>
            </a:extLst>
          </p:cNvPr>
          <p:cNvSpPr txBox="1"/>
          <p:nvPr/>
        </p:nvSpPr>
        <p:spPr>
          <a:xfrm>
            <a:off x="11665150" y="3801743"/>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38</a:t>
            </a:r>
          </a:p>
        </p:txBody>
      </p:sp>
      <p:sp>
        <p:nvSpPr>
          <p:cNvPr id="28" name="TextBox 27">
            <a:extLst>
              <a:ext uri="{FF2B5EF4-FFF2-40B4-BE49-F238E27FC236}">
                <a16:creationId xmlns:a16="http://schemas.microsoft.com/office/drawing/2014/main" id="{796FE0B7-A35E-4E9B-AC4D-F7C861B4FBE8}"/>
              </a:ext>
            </a:extLst>
          </p:cNvPr>
          <p:cNvSpPr txBox="1"/>
          <p:nvPr/>
        </p:nvSpPr>
        <p:spPr>
          <a:xfrm>
            <a:off x="11665150" y="4008242"/>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36</a:t>
            </a:r>
          </a:p>
        </p:txBody>
      </p:sp>
      <p:sp>
        <p:nvSpPr>
          <p:cNvPr id="29" name="TextBox 28">
            <a:extLst>
              <a:ext uri="{FF2B5EF4-FFF2-40B4-BE49-F238E27FC236}">
                <a16:creationId xmlns:a16="http://schemas.microsoft.com/office/drawing/2014/main" id="{4AA7A57B-847A-431C-AE05-EFF0878BA3E1}"/>
              </a:ext>
            </a:extLst>
          </p:cNvPr>
          <p:cNvSpPr txBox="1"/>
          <p:nvPr/>
        </p:nvSpPr>
        <p:spPr>
          <a:xfrm>
            <a:off x="11665150" y="4207369"/>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34</a:t>
            </a:r>
          </a:p>
        </p:txBody>
      </p:sp>
      <p:sp>
        <p:nvSpPr>
          <p:cNvPr id="30" name="TextBox 29">
            <a:extLst>
              <a:ext uri="{FF2B5EF4-FFF2-40B4-BE49-F238E27FC236}">
                <a16:creationId xmlns:a16="http://schemas.microsoft.com/office/drawing/2014/main" id="{9CFA812D-887B-4151-BFD3-074A6E6DD6AF}"/>
              </a:ext>
            </a:extLst>
          </p:cNvPr>
          <p:cNvSpPr txBox="1"/>
          <p:nvPr/>
        </p:nvSpPr>
        <p:spPr>
          <a:xfrm>
            <a:off x="11665150" y="4423393"/>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32</a:t>
            </a:r>
          </a:p>
        </p:txBody>
      </p:sp>
      <p:sp>
        <p:nvSpPr>
          <p:cNvPr id="31" name="Rectangle 30">
            <a:extLst>
              <a:ext uri="{FF2B5EF4-FFF2-40B4-BE49-F238E27FC236}">
                <a16:creationId xmlns:a16="http://schemas.microsoft.com/office/drawing/2014/main" id="{F7D43152-9A25-41B7-897F-9DE07DF05A1C}"/>
              </a:ext>
            </a:extLst>
          </p:cNvPr>
          <p:cNvSpPr/>
          <p:nvPr/>
        </p:nvSpPr>
        <p:spPr>
          <a:xfrm>
            <a:off x="4854351" y="188640"/>
            <a:ext cx="2498949"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Microclimate</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pic>
        <p:nvPicPr>
          <p:cNvPr id="32" name="Picture 31">
            <a:extLst>
              <a:ext uri="{FF2B5EF4-FFF2-40B4-BE49-F238E27FC236}">
                <a16:creationId xmlns:a16="http://schemas.microsoft.com/office/drawing/2014/main" id="{E6157B1D-27C7-4B77-B0AB-CDA779A8E8B3}"/>
              </a:ext>
            </a:extLst>
          </p:cNvPr>
          <p:cNvPicPr>
            <a:picLocks noChangeAspect="1"/>
          </p:cNvPicPr>
          <p:nvPr/>
        </p:nvPicPr>
        <p:blipFill>
          <a:blip r:embed="rId6"/>
          <a:stretch>
            <a:fillRect/>
          </a:stretch>
        </p:blipFill>
        <p:spPr>
          <a:xfrm>
            <a:off x="582402" y="1990326"/>
            <a:ext cx="3815099" cy="2668180"/>
          </a:xfrm>
          <a:prstGeom prst="rect">
            <a:avLst/>
          </a:prstGeom>
        </p:spPr>
      </p:pic>
    </p:spTree>
    <p:extLst>
      <p:ext uri="{BB962C8B-B14F-4D97-AF65-F5344CB8AC3E}">
        <p14:creationId xmlns:p14="http://schemas.microsoft.com/office/powerpoint/2010/main" val="377242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87F61BB3-C792-43A0-BE8A-4BC34D24B65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3710" y="3924065"/>
            <a:ext cx="1521266" cy="189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F7513738-982C-4E8A-8735-50C0CD6F2640}"/>
              </a:ext>
            </a:extLst>
          </p:cNvPr>
          <p:cNvSpPr txBox="1">
            <a:spLocks noChangeArrowheads="1"/>
          </p:cNvSpPr>
          <p:nvPr/>
        </p:nvSpPr>
        <p:spPr bwMode="auto">
          <a:xfrm>
            <a:off x="0" y="5816919"/>
            <a:ext cx="1936750" cy="36671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 Mike Hutchinson</a:t>
            </a:r>
          </a:p>
        </p:txBody>
      </p:sp>
      <p:sp>
        <p:nvSpPr>
          <p:cNvPr id="6" name="Text Box 11">
            <a:extLst>
              <a:ext uri="{FF2B5EF4-FFF2-40B4-BE49-F238E27FC236}">
                <a16:creationId xmlns:a16="http://schemas.microsoft.com/office/drawing/2014/main" id="{016706CF-9205-4A73-9E55-0AB43A5CCE0E}"/>
              </a:ext>
            </a:extLst>
          </p:cNvPr>
          <p:cNvSpPr txBox="1">
            <a:spLocks noChangeArrowheads="1"/>
          </p:cNvSpPr>
          <p:nvPr/>
        </p:nvSpPr>
        <p:spPr bwMode="auto">
          <a:xfrm>
            <a:off x="5743187" y="2582218"/>
            <a:ext cx="1416553" cy="1569660"/>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thin-plate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smoothing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splines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t>
            </a:r>
            <a:r>
              <a:rPr kumimoji="0" lang="en-US" sz="1400" b="0" i="0" u="none" strike="noStrike" kern="1200" cap="none" spc="0" normalizeH="0" baseline="0" noProof="0" dirty="0" err="1">
                <a:ln>
                  <a:noFill/>
                </a:ln>
                <a:solidFill>
                  <a:srgbClr val="000000"/>
                </a:solidFill>
                <a:effectLst/>
                <a:uLnTx/>
                <a:uFillTx/>
                <a:latin typeface="Arial"/>
                <a:ea typeface="+mn-ea"/>
                <a:cs typeface="+mn-cs"/>
              </a:rPr>
              <a:t>Wabah</a:t>
            </a:r>
            <a:r>
              <a:rPr kumimoji="0" lang="en-US" sz="1400" b="0" i="0" u="none" strike="noStrike" kern="1200" cap="none" spc="0" normalizeH="0" baseline="0" noProof="0" dirty="0">
                <a:ln>
                  <a:noFill/>
                </a:ln>
                <a:solidFill>
                  <a:srgbClr val="000000"/>
                </a:solidFill>
                <a:effectLst/>
                <a:uLnTx/>
                <a:uFillTx/>
                <a:latin typeface="Arial"/>
                <a:ea typeface="+mn-ea"/>
                <a:cs typeface="+mn-cs"/>
              </a:rPr>
              <a:t>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mn-cs"/>
              </a:rPr>
              <a:t>Wendelberger</a:t>
            </a:r>
            <a:r>
              <a:rPr kumimoji="0" lang="en-US" sz="14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1980)</a:t>
            </a:r>
          </a:p>
        </p:txBody>
      </p:sp>
      <p:pic>
        <p:nvPicPr>
          <p:cNvPr id="7" name="Picture 6">
            <a:extLst>
              <a:ext uri="{FF2B5EF4-FFF2-40B4-BE49-F238E27FC236}">
                <a16:creationId xmlns:a16="http://schemas.microsoft.com/office/drawing/2014/main" id="{A6CD8475-ABEF-4EFE-A262-8BCA5F493557}"/>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7470" t="3628" r="10505" b="3057"/>
          <a:stretch/>
        </p:blipFill>
        <p:spPr>
          <a:xfrm>
            <a:off x="2225040" y="1087100"/>
            <a:ext cx="2284782" cy="2119295"/>
          </a:xfrm>
          <a:prstGeom prst="rect">
            <a:avLst/>
          </a:prstGeom>
        </p:spPr>
      </p:pic>
      <p:sp>
        <p:nvSpPr>
          <p:cNvPr id="8" name="Rectangle 7">
            <a:extLst>
              <a:ext uri="{FF2B5EF4-FFF2-40B4-BE49-F238E27FC236}">
                <a16:creationId xmlns:a16="http://schemas.microsoft.com/office/drawing/2014/main" id="{E601EFBD-113E-4D26-B1BA-CB3428382664}"/>
              </a:ext>
            </a:extLst>
          </p:cNvPr>
          <p:cNvSpPr/>
          <p:nvPr/>
        </p:nvSpPr>
        <p:spPr>
          <a:xfrm>
            <a:off x="2434425" y="5401420"/>
            <a:ext cx="929979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Hutchinson, M. F., &amp; Bischof, R. J. (1983). A new method for estimating the spatial distribution of mean seasonal and annual rainfall applied to the Hunter Valley, New South Wales. </a:t>
            </a:r>
            <a:r>
              <a:rPr kumimoji="0" lang="en-US" sz="1600" b="0" i="1" u="none" strike="noStrike" kern="1200" cap="none" spc="0" normalizeH="0" baseline="0" noProof="0" dirty="0">
                <a:ln>
                  <a:noFill/>
                </a:ln>
                <a:solidFill>
                  <a:srgbClr val="000000"/>
                </a:solidFill>
                <a:effectLst/>
                <a:uLnTx/>
                <a:uFillTx/>
                <a:latin typeface="Arial"/>
                <a:ea typeface="+mn-ea"/>
                <a:cs typeface="+mn-cs"/>
              </a:rPr>
              <a:t>Australian Meteorological Magazine, Bremerhaven, PANGAEA</a:t>
            </a:r>
            <a:r>
              <a:rPr kumimoji="0" lang="en-US" sz="1600" b="0" i="0" u="none" strike="noStrike" kern="1200" cap="none" spc="0" normalizeH="0" baseline="0" noProof="0" dirty="0">
                <a:ln>
                  <a:noFill/>
                </a:ln>
                <a:solidFill>
                  <a:srgbClr val="000000"/>
                </a:solidFill>
                <a:effectLst/>
                <a:uLnTx/>
                <a:uFillTx/>
                <a:latin typeface="Arial"/>
                <a:ea typeface="+mn-ea"/>
                <a:cs typeface="+mn-cs"/>
              </a:rPr>
              <a:t>, </a:t>
            </a:r>
            <a:r>
              <a:rPr kumimoji="0" lang="en-US" sz="1600" b="0" i="1" u="none" strike="noStrike" kern="1200" cap="none" spc="0" normalizeH="0" baseline="0" noProof="0" dirty="0">
                <a:ln>
                  <a:noFill/>
                </a:ln>
                <a:solidFill>
                  <a:srgbClr val="000000"/>
                </a:solidFill>
                <a:effectLst/>
                <a:uLnTx/>
                <a:uFillTx/>
                <a:latin typeface="Arial"/>
                <a:ea typeface="+mn-ea"/>
                <a:cs typeface="+mn-cs"/>
              </a:rPr>
              <a:t>31</a:t>
            </a:r>
            <a:r>
              <a:rPr kumimoji="0" lang="en-US" sz="1600" b="0" i="0" u="none" strike="noStrike" kern="1200" cap="none" spc="0" normalizeH="0" baseline="0" noProof="0" dirty="0">
                <a:ln>
                  <a:noFill/>
                </a:ln>
                <a:solidFill>
                  <a:srgbClr val="000000"/>
                </a:solidFill>
                <a:effectLst/>
                <a:uLnTx/>
                <a:uFillTx/>
                <a:latin typeface="Arial"/>
                <a:ea typeface="+mn-ea"/>
                <a:cs typeface="+mn-cs"/>
              </a:rPr>
              <a:t>(3), 179–184. </a:t>
            </a:r>
            <a:r>
              <a:rPr kumimoji="0" lang="en-US" sz="1600" b="0" i="0" u="none" strike="noStrike" kern="1200" cap="none" spc="0" normalizeH="0" baseline="0" noProof="0" dirty="0">
                <a:ln>
                  <a:noFill/>
                </a:ln>
                <a:solidFill>
                  <a:srgbClr val="000000"/>
                </a:solidFill>
                <a:effectLst/>
                <a:uLnTx/>
                <a:uFillTx/>
                <a:latin typeface="Arial"/>
                <a:ea typeface="+mn-ea"/>
                <a:cs typeface="+mn-cs"/>
                <a:hlinkClick r:id="rId4"/>
              </a:rPr>
              <a:t>https://doi.org/10013/epic.37358.d001</a:t>
            </a: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392F7A1D-6649-4010-8ED5-344C3CC51A59}"/>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l="18478" t="13682" r="21977" b="18236"/>
          <a:stretch/>
        </p:blipFill>
        <p:spPr>
          <a:xfrm>
            <a:off x="2292320" y="3096610"/>
            <a:ext cx="2211313" cy="1996750"/>
          </a:xfrm>
          <a:prstGeom prst="rect">
            <a:avLst/>
          </a:prstGeom>
        </p:spPr>
      </p:pic>
      <p:pic>
        <p:nvPicPr>
          <p:cNvPr id="10" name="Picture 9">
            <a:extLst>
              <a:ext uri="{FF2B5EF4-FFF2-40B4-BE49-F238E27FC236}">
                <a16:creationId xmlns:a16="http://schemas.microsoft.com/office/drawing/2014/main" id="{D75D0CF9-8E64-45EF-836B-489F3506EAC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8714" t="13682" r="22675" b="17788"/>
          <a:stretch/>
        </p:blipFill>
        <p:spPr>
          <a:xfrm>
            <a:off x="8165091" y="2108936"/>
            <a:ext cx="2166430" cy="2000488"/>
          </a:xfrm>
          <a:prstGeom prst="rect">
            <a:avLst/>
          </a:prstGeom>
        </p:spPr>
      </p:pic>
      <p:cxnSp>
        <p:nvCxnSpPr>
          <p:cNvPr id="11" name="Straight Arrow Connector 10">
            <a:extLst>
              <a:ext uri="{FF2B5EF4-FFF2-40B4-BE49-F238E27FC236}">
                <a16:creationId xmlns:a16="http://schemas.microsoft.com/office/drawing/2014/main" id="{89DD7C2C-06E2-419D-A49F-63D2B35A70D6}"/>
              </a:ext>
            </a:extLst>
          </p:cNvPr>
          <p:cNvCxnSpPr>
            <a:cxnSpLocks/>
          </p:cNvCxnSpPr>
          <p:nvPr/>
        </p:nvCxnSpPr>
        <p:spPr>
          <a:xfrm flipV="1">
            <a:off x="4666004" y="3367048"/>
            <a:ext cx="842980" cy="666571"/>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C0A268D-2C53-40E0-9278-972CA98AA315}"/>
              </a:ext>
            </a:extLst>
          </p:cNvPr>
          <p:cNvCxnSpPr>
            <a:cxnSpLocks/>
          </p:cNvCxnSpPr>
          <p:nvPr/>
        </p:nvCxnSpPr>
        <p:spPr>
          <a:xfrm>
            <a:off x="4621553" y="2295988"/>
            <a:ext cx="887431" cy="80062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0DAEB0A-60A9-4C50-814B-9CF8D8A682EE}"/>
              </a:ext>
            </a:extLst>
          </p:cNvPr>
          <p:cNvCxnSpPr>
            <a:cxnSpLocks/>
            <a:endCxn id="10" idx="1"/>
          </p:cNvCxnSpPr>
          <p:nvPr/>
        </p:nvCxnSpPr>
        <p:spPr>
          <a:xfrm>
            <a:off x="7247245" y="3109180"/>
            <a:ext cx="917846"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DDA0B3F-FD69-4902-BD0E-92C81BF9E329}"/>
              </a:ext>
            </a:extLst>
          </p:cNvPr>
          <p:cNvSpPr txBox="1"/>
          <p:nvPr/>
        </p:nvSpPr>
        <p:spPr>
          <a:xfrm>
            <a:off x="2357017" y="770740"/>
            <a:ext cx="21305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1A4899"/>
                </a:solidFill>
                <a:effectLst/>
                <a:uLnTx/>
                <a:uFillTx/>
                <a:latin typeface="Arial"/>
                <a:ea typeface="+mn-ea"/>
                <a:cs typeface="+mn-cs"/>
              </a:rPr>
              <a:t>rainfall observations</a:t>
            </a:r>
          </a:p>
        </p:txBody>
      </p:sp>
      <p:sp>
        <p:nvSpPr>
          <p:cNvPr id="15" name="TextBox 14">
            <a:extLst>
              <a:ext uri="{FF2B5EF4-FFF2-40B4-BE49-F238E27FC236}">
                <a16:creationId xmlns:a16="http://schemas.microsoft.com/office/drawing/2014/main" id="{909CDEC9-9877-4B34-AB2E-A33A2AE85592}"/>
              </a:ext>
            </a:extLst>
          </p:cNvPr>
          <p:cNvSpPr txBox="1"/>
          <p:nvPr/>
        </p:nvSpPr>
        <p:spPr>
          <a:xfrm>
            <a:off x="2138890" y="5035403"/>
            <a:ext cx="30323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1A4899"/>
                </a:solidFill>
                <a:effectLst/>
                <a:uLnTx/>
                <a:uFillTx/>
                <a:latin typeface="Arial"/>
                <a:ea typeface="+mn-ea"/>
                <a:cs typeface="+mn-cs"/>
              </a:rPr>
              <a:t>digital elevation model (DEM)</a:t>
            </a:r>
          </a:p>
        </p:txBody>
      </p:sp>
      <p:sp>
        <p:nvSpPr>
          <p:cNvPr id="16" name="TextBox 15">
            <a:extLst>
              <a:ext uri="{FF2B5EF4-FFF2-40B4-BE49-F238E27FC236}">
                <a16:creationId xmlns:a16="http://schemas.microsoft.com/office/drawing/2014/main" id="{A126FB45-0521-473A-A483-7398F2BA6407}"/>
              </a:ext>
            </a:extLst>
          </p:cNvPr>
          <p:cNvSpPr txBox="1"/>
          <p:nvPr/>
        </p:nvSpPr>
        <p:spPr>
          <a:xfrm>
            <a:off x="8300482" y="1739604"/>
            <a:ext cx="2149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1A4899"/>
                </a:solidFill>
                <a:effectLst/>
                <a:uLnTx/>
                <a:uFillTx/>
                <a:latin typeface="Arial"/>
                <a:ea typeface="+mn-ea"/>
                <a:cs typeface="+mn-cs"/>
              </a:rPr>
              <a:t>mean annual rainfall</a:t>
            </a:r>
          </a:p>
        </p:txBody>
      </p:sp>
      <p:sp>
        <p:nvSpPr>
          <p:cNvPr id="17" name="Rectangle 16">
            <a:extLst>
              <a:ext uri="{FF2B5EF4-FFF2-40B4-BE49-F238E27FC236}">
                <a16:creationId xmlns:a16="http://schemas.microsoft.com/office/drawing/2014/main" id="{5A021EF1-C87A-4698-9F3C-E0967A09E4E6}"/>
              </a:ext>
            </a:extLst>
          </p:cNvPr>
          <p:cNvSpPr/>
          <p:nvPr/>
        </p:nvSpPr>
        <p:spPr>
          <a:xfrm>
            <a:off x="4854351" y="188640"/>
            <a:ext cx="2498949"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Microclimate</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Tree>
    <p:extLst>
      <p:ext uri="{BB962C8B-B14F-4D97-AF65-F5344CB8AC3E}">
        <p14:creationId xmlns:p14="http://schemas.microsoft.com/office/powerpoint/2010/main" val="1982087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56582" y="1217271"/>
            <a:ext cx="2934702" cy="3912128"/>
          </a:xfrm>
          <a:prstGeom prst="rect">
            <a:avLst/>
          </a:prstGeom>
          <a:noFill/>
          <a:ln w="9525">
            <a:noFill/>
            <a:miter lim="800000"/>
            <a:headEnd/>
            <a:tailEnd/>
          </a:ln>
          <a:effectLst/>
        </p:spPr>
      </p:pic>
      <p:pic>
        <p:nvPicPr>
          <p:cNvPr id="8" name="Picture 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002252" y="1268411"/>
            <a:ext cx="2726707" cy="3974091"/>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48126920-EEF4-4EF4-ABBF-9DC56438CF0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2065" t="15714" r="13940" b="18887"/>
          <a:stretch/>
        </p:blipFill>
        <p:spPr bwMode="auto">
          <a:xfrm>
            <a:off x="814106" y="190191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713C5BAF-1D1F-40FF-A5F6-0A2FAE365B2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2065" t="15714" r="13940" b="18887"/>
          <a:stretch/>
        </p:blipFill>
        <p:spPr bwMode="auto">
          <a:xfrm>
            <a:off x="966506" y="205431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a:extLst>
              <a:ext uri="{FF2B5EF4-FFF2-40B4-BE49-F238E27FC236}">
                <a16:creationId xmlns:a16="http://schemas.microsoft.com/office/drawing/2014/main" id="{E90B39A0-6C7F-4278-993F-D76ACCBD55B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2065" t="15714" r="13940" b="18887"/>
          <a:stretch/>
        </p:blipFill>
        <p:spPr bwMode="auto">
          <a:xfrm>
            <a:off x="1118906" y="220671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C2C6C3B8-EC83-4419-AAA3-B22321752F32}"/>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2065" t="15714" r="13940" b="18887"/>
          <a:stretch/>
        </p:blipFill>
        <p:spPr bwMode="auto">
          <a:xfrm>
            <a:off x="1271306" y="235911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a:extLst>
              <a:ext uri="{FF2B5EF4-FFF2-40B4-BE49-F238E27FC236}">
                <a16:creationId xmlns:a16="http://schemas.microsoft.com/office/drawing/2014/main" id="{975CC50B-6C9D-4F2D-8765-F42905D6F6A4}"/>
              </a:ext>
            </a:extLst>
          </p:cNvPr>
          <p:cNvSpPr/>
          <p:nvPr/>
        </p:nvSpPr>
        <p:spPr>
          <a:xfrm>
            <a:off x="4854351" y="188640"/>
            <a:ext cx="2498949"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Microclimate</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Tree>
    <p:extLst>
      <p:ext uri="{BB962C8B-B14F-4D97-AF65-F5344CB8AC3E}">
        <p14:creationId xmlns:p14="http://schemas.microsoft.com/office/powerpoint/2010/main" val="2429757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2" descr="IMG_1514"/>
          <p:cNvPicPr>
            <a:picLocks noGrp="1" noChangeAspect="1" noChangeArrowheads="1"/>
          </p:cNvPicPr>
          <p:nvPr>
            <p:ph/>
          </p:nvPr>
        </p:nvPicPr>
        <p:blipFill>
          <a:blip r:embed="rId3" cstate="screen">
            <a:extLst>
              <a:ext uri="{28A0092B-C50C-407E-A947-70E740481C1C}">
                <a14:useLocalDpi xmlns:a14="http://schemas.microsoft.com/office/drawing/2010/main"/>
              </a:ext>
            </a:extLst>
          </a:blip>
          <a:srcRect/>
          <a:stretch>
            <a:fillRect/>
          </a:stretch>
        </p:blipFill>
        <p:spPr>
          <a:xfrm>
            <a:off x="6358504" y="1449164"/>
            <a:ext cx="4957196" cy="3717394"/>
          </a:xfrm>
          <a:noFill/>
          <a:ln/>
        </p:spPr>
      </p:pic>
      <p:cxnSp>
        <p:nvCxnSpPr>
          <p:cNvPr id="122" name="Straight Connector 121">
            <a:extLst>
              <a:ext uri="{FF2B5EF4-FFF2-40B4-BE49-F238E27FC236}">
                <a16:creationId xmlns:a16="http://schemas.microsoft.com/office/drawing/2014/main" id="{B100E29E-9FE5-4070-8D74-0C619D5777B6}"/>
              </a:ext>
            </a:extLst>
          </p:cNvPr>
          <p:cNvCxnSpPr/>
          <p:nvPr/>
        </p:nvCxnSpPr>
        <p:spPr>
          <a:xfrm flipV="1">
            <a:off x="3538455" y="1865671"/>
            <a:ext cx="2858" cy="727058"/>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123" name="Rectangle 122">
            <a:extLst>
              <a:ext uri="{FF2B5EF4-FFF2-40B4-BE49-F238E27FC236}">
                <a16:creationId xmlns:a16="http://schemas.microsoft.com/office/drawing/2014/main" id="{62B680A6-815C-46AE-AA85-375CFE98E41D}"/>
              </a:ext>
            </a:extLst>
          </p:cNvPr>
          <p:cNvSpPr/>
          <p:nvPr/>
        </p:nvSpPr>
        <p:spPr>
          <a:xfrm>
            <a:off x="464946" y="4244364"/>
            <a:ext cx="5716921" cy="942273"/>
          </a:xfrm>
          <a:prstGeom prst="rect">
            <a:avLst/>
          </a:prstGeom>
          <a:gradFill>
            <a:gsLst>
              <a:gs pos="0">
                <a:srgbClr val="996600"/>
              </a:gs>
              <a:gs pos="80300">
                <a:srgbClr val="CC9900"/>
              </a:gs>
              <a:gs pos="100000">
                <a:srgbClr val="92D050"/>
              </a:gs>
            </a:gsLst>
            <a:lin ang="16200000" scaled="0"/>
          </a:gradFill>
          <a:ln>
            <a:no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124" name="Rectangle 123">
            <a:extLst>
              <a:ext uri="{FF2B5EF4-FFF2-40B4-BE49-F238E27FC236}">
                <a16:creationId xmlns:a16="http://schemas.microsoft.com/office/drawing/2014/main" id="{BFB10F5D-DF76-4F62-8FED-7969D554BD9A}"/>
              </a:ext>
            </a:extLst>
          </p:cNvPr>
          <p:cNvSpPr/>
          <p:nvPr/>
        </p:nvSpPr>
        <p:spPr>
          <a:xfrm>
            <a:off x="464946" y="1426769"/>
            <a:ext cx="5716921" cy="2863945"/>
          </a:xfrm>
          <a:prstGeom prst="rect">
            <a:avLst/>
          </a:prstGeom>
          <a:gradFill>
            <a:gsLst>
              <a:gs pos="0">
                <a:schemeClr val="bg1"/>
              </a:gs>
              <a:gs pos="100000">
                <a:srgbClr val="00B0F0"/>
              </a:gs>
            </a:gsLst>
          </a:gradFill>
          <a:ln>
            <a:no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TextBox 124">
            <a:extLst>
              <a:ext uri="{FF2B5EF4-FFF2-40B4-BE49-F238E27FC236}">
                <a16:creationId xmlns:a16="http://schemas.microsoft.com/office/drawing/2014/main" id="{910A339B-D917-40B8-BFDE-22AF94F2AF73}"/>
              </a:ext>
            </a:extLst>
          </p:cNvPr>
          <p:cNvSpPr txBox="1"/>
          <p:nvPr/>
        </p:nvSpPr>
        <p:spPr>
          <a:xfrm>
            <a:off x="2569622" y="4534216"/>
            <a:ext cx="63831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lumMod val="20000"/>
                    <a:lumOff val="80000"/>
                  </a:srgbClr>
                </a:solidFill>
                <a:effectLst/>
                <a:uLnTx/>
                <a:uFillTx/>
                <a:latin typeface="Arial"/>
                <a:ea typeface="+mn-ea"/>
                <a:cs typeface="+mn-cs"/>
              </a:rPr>
              <a:t>BURROW</a:t>
            </a:r>
          </a:p>
        </p:txBody>
      </p:sp>
      <p:cxnSp>
        <p:nvCxnSpPr>
          <p:cNvPr id="130" name="Straight Connector 129">
            <a:extLst>
              <a:ext uri="{FF2B5EF4-FFF2-40B4-BE49-F238E27FC236}">
                <a16:creationId xmlns:a16="http://schemas.microsoft.com/office/drawing/2014/main" id="{8872CAD0-CFB4-4A5F-9B55-FDEF2C17A635}"/>
              </a:ext>
            </a:extLst>
          </p:cNvPr>
          <p:cNvCxnSpPr/>
          <p:nvPr/>
        </p:nvCxnSpPr>
        <p:spPr>
          <a:xfrm>
            <a:off x="2849345" y="4210870"/>
            <a:ext cx="533757" cy="547321"/>
          </a:xfrm>
          <a:prstGeom prst="line">
            <a:avLst/>
          </a:prstGeom>
          <a:ln w="130175"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2" name="Freeform 11">
            <a:extLst>
              <a:ext uri="{FF2B5EF4-FFF2-40B4-BE49-F238E27FC236}">
                <a16:creationId xmlns:a16="http://schemas.microsoft.com/office/drawing/2014/main" id="{045F6ECA-7C90-44CD-B111-760CCD74AFF1}"/>
              </a:ext>
            </a:extLst>
          </p:cNvPr>
          <p:cNvSpPr/>
          <p:nvPr/>
        </p:nvSpPr>
        <p:spPr>
          <a:xfrm>
            <a:off x="1557133" y="1852808"/>
            <a:ext cx="725706" cy="537994"/>
          </a:xfrm>
          <a:custGeom>
            <a:avLst/>
            <a:gdLst>
              <a:gd name="connsiteX0" fmla="*/ 311590 w 725706"/>
              <a:gd name="connsiteY0" fmla="*/ 781 h 537994"/>
              <a:gd name="connsiteX1" fmla="*/ 265870 w 725706"/>
              <a:gd name="connsiteY1" fmla="*/ 35071 h 537994"/>
              <a:gd name="connsiteX2" fmla="*/ 223960 w 725706"/>
              <a:gd name="connsiteY2" fmla="*/ 56026 h 537994"/>
              <a:gd name="connsiteX3" fmla="*/ 193480 w 725706"/>
              <a:gd name="connsiteY3" fmla="*/ 86506 h 537994"/>
              <a:gd name="connsiteX4" fmla="*/ 170620 w 725706"/>
              <a:gd name="connsiteY4" fmla="*/ 137941 h 537994"/>
              <a:gd name="connsiteX5" fmla="*/ 159190 w 725706"/>
              <a:gd name="connsiteY5" fmla="*/ 217951 h 537994"/>
              <a:gd name="connsiteX6" fmla="*/ 157285 w 725706"/>
              <a:gd name="connsiteY6" fmla="*/ 238906 h 537994"/>
              <a:gd name="connsiteX7" fmla="*/ 147760 w 725706"/>
              <a:gd name="connsiteY7" fmla="*/ 246526 h 537994"/>
              <a:gd name="connsiteX8" fmla="*/ 117280 w 725706"/>
              <a:gd name="connsiteY8" fmla="*/ 223666 h 537994"/>
              <a:gd name="connsiteX9" fmla="*/ 81085 w 725706"/>
              <a:gd name="connsiteY9" fmla="*/ 206521 h 537994"/>
              <a:gd name="connsiteX10" fmla="*/ 27745 w 725706"/>
              <a:gd name="connsiteY10" fmla="*/ 206521 h 537994"/>
              <a:gd name="connsiteX11" fmla="*/ 10600 w 725706"/>
              <a:gd name="connsiteY11" fmla="*/ 229381 h 537994"/>
              <a:gd name="connsiteX12" fmla="*/ 1075 w 725706"/>
              <a:gd name="connsiteY12" fmla="*/ 269386 h 537994"/>
              <a:gd name="connsiteX13" fmla="*/ 1075 w 725706"/>
              <a:gd name="connsiteY13" fmla="*/ 328441 h 537994"/>
              <a:gd name="connsiteX14" fmla="*/ 8695 w 725706"/>
              <a:gd name="connsiteY14" fmla="*/ 383686 h 537994"/>
              <a:gd name="connsiteX15" fmla="*/ 50605 w 725706"/>
              <a:gd name="connsiteY15" fmla="*/ 423691 h 537994"/>
              <a:gd name="connsiteX16" fmla="*/ 92515 w 725706"/>
              <a:gd name="connsiteY16" fmla="*/ 406546 h 537994"/>
              <a:gd name="connsiteX17" fmla="*/ 98230 w 725706"/>
              <a:gd name="connsiteY17" fmla="*/ 397021 h 537994"/>
              <a:gd name="connsiteX18" fmla="*/ 111565 w 725706"/>
              <a:gd name="connsiteY18" fmla="*/ 412261 h 537994"/>
              <a:gd name="connsiteX19" fmla="*/ 128710 w 725706"/>
              <a:gd name="connsiteY19" fmla="*/ 431311 h 537994"/>
              <a:gd name="connsiteX20" fmla="*/ 143950 w 725706"/>
              <a:gd name="connsiteY20" fmla="*/ 444646 h 537994"/>
              <a:gd name="connsiteX21" fmla="*/ 168715 w 725706"/>
              <a:gd name="connsiteY21" fmla="*/ 444646 h 537994"/>
              <a:gd name="connsiteX22" fmla="*/ 197290 w 725706"/>
              <a:gd name="connsiteY22" fmla="*/ 423691 h 537994"/>
              <a:gd name="connsiteX23" fmla="*/ 220150 w 725706"/>
              <a:gd name="connsiteY23" fmla="*/ 400831 h 537994"/>
              <a:gd name="connsiteX24" fmla="*/ 237295 w 725706"/>
              <a:gd name="connsiteY24" fmla="*/ 416071 h 537994"/>
              <a:gd name="connsiteX25" fmla="*/ 233485 w 725706"/>
              <a:gd name="connsiteY25" fmla="*/ 461791 h 537994"/>
              <a:gd name="connsiteX26" fmla="*/ 244915 w 725706"/>
              <a:gd name="connsiteY26" fmla="*/ 499891 h 537994"/>
              <a:gd name="connsiteX27" fmla="*/ 298255 w 725706"/>
              <a:gd name="connsiteY27" fmla="*/ 537991 h 537994"/>
              <a:gd name="connsiteX28" fmla="*/ 374455 w 725706"/>
              <a:gd name="connsiteY28" fmla="*/ 501796 h 537994"/>
              <a:gd name="connsiteX29" fmla="*/ 404935 w 725706"/>
              <a:gd name="connsiteY29" fmla="*/ 457981 h 537994"/>
              <a:gd name="connsiteX30" fmla="*/ 439225 w 725706"/>
              <a:gd name="connsiteY30" fmla="*/ 469411 h 537994"/>
              <a:gd name="connsiteX31" fmla="*/ 481135 w 725706"/>
              <a:gd name="connsiteY31" fmla="*/ 454171 h 537994"/>
              <a:gd name="connsiteX32" fmla="*/ 534475 w 725706"/>
              <a:gd name="connsiteY32" fmla="*/ 421786 h 537994"/>
              <a:gd name="connsiteX33" fmla="*/ 547810 w 725706"/>
              <a:gd name="connsiteY33" fmla="*/ 421786 h 537994"/>
              <a:gd name="connsiteX34" fmla="*/ 574480 w 725706"/>
              <a:gd name="connsiteY34" fmla="*/ 442741 h 537994"/>
              <a:gd name="connsiteX35" fmla="*/ 629725 w 725706"/>
              <a:gd name="connsiteY35" fmla="*/ 456076 h 537994"/>
              <a:gd name="connsiteX36" fmla="*/ 660205 w 725706"/>
              <a:gd name="connsiteY36" fmla="*/ 446551 h 537994"/>
              <a:gd name="connsiteX37" fmla="*/ 690685 w 725706"/>
              <a:gd name="connsiteY37" fmla="*/ 427501 h 537994"/>
              <a:gd name="connsiteX38" fmla="*/ 717355 w 725706"/>
              <a:gd name="connsiteY38" fmla="*/ 400831 h 537994"/>
              <a:gd name="connsiteX39" fmla="*/ 724975 w 725706"/>
              <a:gd name="connsiteY39" fmla="*/ 368446 h 537994"/>
              <a:gd name="connsiteX40" fmla="*/ 702115 w 725706"/>
              <a:gd name="connsiteY40" fmla="*/ 334156 h 537994"/>
              <a:gd name="connsiteX41" fmla="*/ 705925 w 725706"/>
              <a:gd name="connsiteY41" fmla="*/ 273196 h 537994"/>
              <a:gd name="connsiteX42" fmla="*/ 694495 w 725706"/>
              <a:gd name="connsiteY42" fmla="*/ 231286 h 537994"/>
              <a:gd name="connsiteX43" fmla="*/ 679255 w 725706"/>
              <a:gd name="connsiteY43" fmla="*/ 208426 h 537994"/>
              <a:gd name="connsiteX44" fmla="*/ 629725 w 725706"/>
              <a:gd name="connsiteY44" fmla="*/ 212236 h 537994"/>
              <a:gd name="connsiteX45" fmla="*/ 595435 w 725706"/>
              <a:gd name="connsiteY45" fmla="*/ 217951 h 537994"/>
              <a:gd name="connsiteX46" fmla="*/ 568765 w 725706"/>
              <a:gd name="connsiteY46" fmla="*/ 242716 h 537994"/>
              <a:gd name="connsiteX47" fmla="*/ 568765 w 725706"/>
              <a:gd name="connsiteY47" fmla="*/ 271291 h 537994"/>
              <a:gd name="connsiteX48" fmla="*/ 568765 w 725706"/>
              <a:gd name="connsiteY48" fmla="*/ 288436 h 537994"/>
              <a:gd name="connsiteX49" fmla="*/ 551620 w 725706"/>
              <a:gd name="connsiteY49" fmla="*/ 284626 h 537994"/>
              <a:gd name="connsiteX50" fmla="*/ 545905 w 725706"/>
              <a:gd name="connsiteY50" fmla="*/ 265576 h 537994"/>
              <a:gd name="connsiteX51" fmla="*/ 534475 w 725706"/>
              <a:gd name="connsiteY51" fmla="*/ 250336 h 537994"/>
              <a:gd name="connsiteX52" fmla="*/ 486850 w 725706"/>
              <a:gd name="connsiteY52" fmla="*/ 237001 h 537994"/>
              <a:gd name="connsiteX53" fmla="*/ 475420 w 725706"/>
              <a:gd name="connsiteY53" fmla="*/ 214141 h 537994"/>
              <a:gd name="connsiteX54" fmla="*/ 496375 w 725706"/>
              <a:gd name="connsiteY54" fmla="*/ 181756 h 537994"/>
              <a:gd name="connsiteX55" fmla="*/ 475420 w 725706"/>
              <a:gd name="connsiteY55" fmla="*/ 145561 h 537994"/>
              <a:gd name="connsiteX56" fmla="*/ 456370 w 725706"/>
              <a:gd name="connsiteY56" fmla="*/ 139846 h 537994"/>
              <a:gd name="connsiteX57" fmla="*/ 429700 w 725706"/>
              <a:gd name="connsiteY57" fmla="*/ 147466 h 537994"/>
              <a:gd name="connsiteX58" fmla="*/ 422080 w 725706"/>
              <a:gd name="connsiteY58" fmla="*/ 130321 h 537994"/>
              <a:gd name="connsiteX59" fmla="*/ 422080 w 725706"/>
              <a:gd name="connsiteY59" fmla="*/ 84601 h 537994"/>
              <a:gd name="connsiteX60" fmla="*/ 418270 w 725706"/>
              <a:gd name="connsiteY60" fmla="*/ 48406 h 537994"/>
              <a:gd name="connsiteX61" fmla="*/ 361120 w 725706"/>
              <a:gd name="connsiteY61" fmla="*/ 14116 h 537994"/>
              <a:gd name="connsiteX62" fmla="*/ 311590 w 725706"/>
              <a:gd name="connsiteY62" fmla="*/ 781 h 53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25706" h="537994">
                <a:moveTo>
                  <a:pt x="311590" y="781"/>
                </a:moveTo>
                <a:cubicBezTo>
                  <a:pt x="295715" y="4273"/>
                  <a:pt x="280475" y="25864"/>
                  <a:pt x="265870" y="35071"/>
                </a:cubicBezTo>
                <a:cubicBezTo>
                  <a:pt x="251265" y="44278"/>
                  <a:pt x="236025" y="47454"/>
                  <a:pt x="223960" y="56026"/>
                </a:cubicBezTo>
                <a:cubicBezTo>
                  <a:pt x="211895" y="64598"/>
                  <a:pt x="202370" y="72854"/>
                  <a:pt x="193480" y="86506"/>
                </a:cubicBezTo>
                <a:cubicBezTo>
                  <a:pt x="184590" y="100159"/>
                  <a:pt x="176335" y="116034"/>
                  <a:pt x="170620" y="137941"/>
                </a:cubicBezTo>
                <a:cubicBezTo>
                  <a:pt x="164905" y="159848"/>
                  <a:pt x="161413" y="201123"/>
                  <a:pt x="159190" y="217951"/>
                </a:cubicBezTo>
                <a:cubicBezTo>
                  <a:pt x="156967" y="234779"/>
                  <a:pt x="159190" y="234144"/>
                  <a:pt x="157285" y="238906"/>
                </a:cubicBezTo>
                <a:cubicBezTo>
                  <a:pt x="155380" y="243668"/>
                  <a:pt x="154427" y="249066"/>
                  <a:pt x="147760" y="246526"/>
                </a:cubicBezTo>
                <a:cubicBezTo>
                  <a:pt x="141093" y="243986"/>
                  <a:pt x="128392" y="230333"/>
                  <a:pt x="117280" y="223666"/>
                </a:cubicBezTo>
                <a:cubicBezTo>
                  <a:pt x="106168" y="216999"/>
                  <a:pt x="96007" y="209378"/>
                  <a:pt x="81085" y="206521"/>
                </a:cubicBezTo>
                <a:cubicBezTo>
                  <a:pt x="66163" y="203664"/>
                  <a:pt x="39492" y="202711"/>
                  <a:pt x="27745" y="206521"/>
                </a:cubicBezTo>
                <a:cubicBezTo>
                  <a:pt x="15997" y="210331"/>
                  <a:pt x="15045" y="218904"/>
                  <a:pt x="10600" y="229381"/>
                </a:cubicBezTo>
                <a:cubicBezTo>
                  <a:pt x="6155" y="239858"/>
                  <a:pt x="2663" y="252876"/>
                  <a:pt x="1075" y="269386"/>
                </a:cubicBezTo>
                <a:cubicBezTo>
                  <a:pt x="-513" y="285896"/>
                  <a:pt x="-195" y="309391"/>
                  <a:pt x="1075" y="328441"/>
                </a:cubicBezTo>
                <a:cubicBezTo>
                  <a:pt x="2345" y="347491"/>
                  <a:pt x="440" y="367811"/>
                  <a:pt x="8695" y="383686"/>
                </a:cubicBezTo>
                <a:cubicBezTo>
                  <a:pt x="16950" y="399561"/>
                  <a:pt x="36635" y="419881"/>
                  <a:pt x="50605" y="423691"/>
                </a:cubicBezTo>
                <a:cubicBezTo>
                  <a:pt x="64575" y="427501"/>
                  <a:pt x="84578" y="410991"/>
                  <a:pt x="92515" y="406546"/>
                </a:cubicBezTo>
                <a:cubicBezTo>
                  <a:pt x="100452" y="402101"/>
                  <a:pt x="95055" y="396069"/>
                  <a:pt x="98230" y="397021"/>
                </a:cubicBezTo>
                <a:cubicBezTo>
                  <a:pt x="101405" y="397973"/>
                  <a:pt x="106485" y="406546"/>
                  <a:pt x="111565" y="412261"/>
                </a:cubicBezTo>
                <a:cubicBezTo>
                  <a:pt x="116645" y="417976"/>
                  <a:pt x="123313" y="425914"/>
                  <a:pt x="128710" y="431311"/>
                </a:cubicBezTo>
                <a:cubicBezTo>
                  <a:pt x="134107" y="436708"/>
                  <a:pt x="137283" y="442424"/>
                  <a:pt x="143950" y="444646"/>
                </a:cubicBezTo>
                <a:cubicBezTo>
                  <a:pt x="150617" y="446868"/>
                  <a:pt x="159825" y="448138"/>
                  <a:pt x="168715" y="444646"/>
                </a:cubicBezTo>
                <a:cubicBezTo>
                  <a:pt x="177605" y="441154"/>
                  <a:pt x="188717" y="430994"/>
                  <a:pt x="197290" y="423691"/>
                </a:cubicBezTo>
                <a:cubicBezTo>
                  <a:pt x="205863" y="416388"/>
                  <a:pt x="213482" y="402101"/>
                  <a:pt x="220150" y="400831"/>
                </a:cubicBezTo>
                <a:cubicBezTo>
                  <a:pt x="226818" y="399561"/>
                  <a:pt x="235072" y="405911"/>
                  <a:pt x="237295" y="416071"/>
                </a:cubicBezTo>
                <a:cubicBezTo>
                  <a:pt x="239517" y="426231"/>
                  <a:pt x="232215" y="447821"/>
                  <a:pt x="233485" y="461791"/>
                </a:cubicBezTo>
                <a:cubicBezTo>
                  <a:pt x="234755" y="475761"/>
                  <a:pt x="234120" y="487191"/>
                  <a:pt x="244915" y="499891"/>
                </a:cubicBezTo>
                <a:cubicBezTo>
                  <a:pt x="255710" y="512591"/>
                  <a:pt x="276665" y="537674"/>
                  <a:pt x="298255" y="537991"/>
                </a:cubicBezTo>
                <a:cubicBezTo>
                  <a:pt x="319845" y="538309"/>
                  <a:pt x="356675" y="515131"/>
                  <a:pt x="374455" y="501796"/>
                </a:cubicBezTo>
                <a:cubicBezTo>
                  <a:pt x="392235" y="488461"/>
                  <a:pt x="394140" y="463379"/>
                  <a:pt x="404935" y="457981"/>
                </a:cubicBezTo>
                <a:cubicBezTo>
                  <a:pt x="415730" y="452584"/>
                  <a:pt x="426525" y="470046"/>
                  <a:pt x="439225" y="469411"/>
                </a:cubicBezTo>
                <a:cubicBezTo>
                  <a:pt x="451925" y="468776"/>
                  <a:pt x="465260" y="462108"/>
                  <a:pt x="481135" y="454171"/>
                </a:cubicBezTo>
                <a:cubicBezTo>
                  <a:pt x="497010" y="446234"/>
                  <a:pt x="523363" y="427183"/>
                  <a:pt x="534475" y="421786"/>
                </a:cubicBezTo>
                <a:cubicBezTo>
                  <a:pt x="545587" y="416389"/>
                  <a:pt x="541143" y="418294"/>
                  <a:pt x="547810" y="421786"/>
                </a:cubicBezTo>
                <a:cubicBezTo>
                  <a:pt x="554478" y="425279"/>
                  <a:pt x="560828" y="437026"/>
                  <a:pt x="574480" y="442741"/>
                </a:cubicBezTo>
                <a:cubicBezTo>
                  <a:pt x="588132" y="448456"/>
                  <a:pt x="615438" y="455441"/>
                  <a:pt x="629725" y="456076"/>
                </a:cubicBezTo>
                <a:cubicBezTo>
                  <a:pt x="644012" y="456711"/>
                  <a:pt x="650045" y="451313"/>
                  <a:pt x="660205" y="446551"/>
                </a:cubicBezTo>
                <a:cubicBezTo>
                  <a:pt x="670365" y="441789"/>
                  <a:pt x="681160" y="435121"/>
                  <a:pt x="690685" y="427501"/>
                </a:cubicBezTo>
                <a:cubicBezTo>
                  <a:pt x="700210" y="419881"/>
                  <a:pt x="711640" y="410673"/>
                  <a:pt x="717355" y="400831"/>
                </a:cubicBezTo>
                <a:cubicBezTo>
                  <a:pt x="723070" y="390989"/>
                  <a:pt x="727515" y="379558"/>
                  <a:pt x="724975" y="368446"/>
                </a:cubicBezTo>
                <a:cubicBezTo>
                  <a:pt x="722435" y="357334"/>
                  <a:pt x="705290" y="350031"/>
                  <a:pt x="702115" y="334156"/>
                </a:cubicBezTo>
                <a:cubicBezTo>
                  <a:pt x="698940" y="318281"/>
                  <a:pt x="707195" y="290341"/>
                  <a:pt x="705925" y="273196"/>
                </a:cubicBezTo>
                <a:cubicBezTo>
                  <a:pt x="704655" y="256051"/>
                  <a:pt x="698940" y="242081"/>
                  <a:pt x="694495" y="231286"/>
                </a:cubicBezTo>
                <a:cubicBezTo>
                  <a:pt x="690050" y="220491"/>
                  <a:pt x="690050" y="211601"/>
                  <a:pt x="679255" y="208426"/>
                </a:cubicBezTo>
                <a:cubicBezTo>
                  <a:pt x="668460" y="205251"/>
                  <a:pt x="643695" y="210649"/>
                  <a:pt x="629725" y="212236"/>
                </a:cubicBezTo>
                <a:cubicBezTo>
                  <a:pt x="615755" y="213823"/>
                  <a:pt x="605595" y="212871"/>
                  <a:pt x="595435" y="217951"/>
                </a:cubicBezTo>
                <a:cubicBezTo>
                  <a:pt x="585275" y="223031"/>
                  <a:pt x="573210" y="233826"/>
                  <a:pt x="568765" y="242716"/>
                </a:cubicBezTo>
                <a:cubicBezTo>
                  <a:pt x="564320" y="251606"/>
                  <a:pt x="568765" y="271291"/>
                  <a:pt x="568765" y="271291"/>
                </a:cubicBezTo>
                <a:cubicBezTo>
                  <a:pt x="568765" y="278911"/>
                  <a:pt x="571623" y="286214"/>
                  <a:pt x="568765" y="288436"/>
                </a:cubicBezTo>
                <a:cubicBezTo>
                  <a:pt x="565908" y="290659"/>
                  <a:pt x="555430" y="288436"/>
                  <a:pt x="551620" y="284626"/>
                </a:cubicBezTo>
                <a:cubicBezTo>
                  <a:pt x="547810" y="280816"/>
                  <a:pt x="548763" y="271291"/>
                  <a:pt x="545905" y="265576"/>
                </a:cubicBezTo>
                <a:cubicBezTo>
                  <a:pt x="543048" y="259861"/>
                  <a:pt x="544317" y="255098"/>
                  <a:pt x="534475" y="250336"/>
                </a:cubicBezTo>
                <a:cubicBezTo>
                  <a:pt x="524633" y="245574"/>
                  <a:pt x="496693" y="243034"/>
                  <a:pt x="486850" y="237001"/>
                </a:cubicBezTo>
                <a:cubicBezTo>
                  <a:pt x="477008" y="230969"/>
                  <a:pt x="473833" y="223348"/>
                  <a:pt x="475420" y="214141"/>
                </a:cubicBezTo>
                <a:cubicBezTo>
                  <a:pt x="477007" y="204934"/>
                  <a:pt x="496375" y="193186"/>
                  <a:pt x="496375" y="181756"/>
                </a:cubicBezTo>
                <a:cubicBezTo>
                  <a:pt x="496375" y="170326"/>
                  <a:pt x="482087" y="152546"/>
                  <a:pt x="475420" y="145561"/>
                </a:cubicBezTo>
                <a:cubicBezTo>
                  <a:pt x="468753" y="138576"/>
                  <a:pt x="463990" y="139529"/>
                  <a:pt x="456370" y="139846"/>
                </a:cubicBezTo>
                <a:cubicBezTo>
                  <a:pt x="448750" y="140163"/>
                  <a:pt x="435415" y="149054"/>
                  <a:pt x="429700" y="147466"/>
                </a:cubicBezTo>
                <a:cubicBezTo>
                  <a:pt x="423985" y="145879"/>
                  <a:pt x="423350" y="140798"/>
                  <a:pt x="422080" y="130321"/>
                </a:cubicBezTo>
                <a:cubicBezTo>
                  <a:pt x="420810" y="119844"/>
                  <a:pt x="422715" y="98253"/>
                  <a:pt x="422080" y="84601"/>
                </a:cubicBezTo>
                <a:cubicBezTo>
                  <a:pt x="421445" y="70949"/>
                  <a:pt x="428430" y="60154"/>
                  <a:pt x="418270" y="48406"/>
                </a:cubicBezTo>
                <a:cubicBezTo>
                  <a:pt x="408110" y="36659"/>
                  <a:pt x="375725" y="22053"/>
                  <a:pt x="361120" y="14116"/>
                </a:cubicBezTo>
                <a:cubicBezTo>
                  <a:pt x="346515" y="6179"/>
                  <a:pt x="327465" y="-2711"/>
                  <a:pt x="311590" y="781"/>
                </a:cubicBez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3" name="Straight Connector 132">
            <a:extLst>
              <a:ext uri="{FF2B5EF4-FFF2-40B4-BE49-F238E27FC236}">
                <a16:creationId xmlns:a16="http://schemas.microsoft.com/office/drawing/2014/main" id="{AAD0E1AB-49CF-4B87-9619-07C73BADC074}"/>
              </a:ext>
            </a:extLst>
          </p:cNvPr>
          <p:cNvCxnSpPr/>
          <p:nvPr/>
        </p:nvCxnSpPr>
        <p:spPr>
          <a:xfrm>
            <a:off x="3272708" y="1975509"/>
            <a:ext cx="525780" cy="527685"/>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8587AEA3-B9CF-49C8-B54E-3C4F3B3BD7A9}"/>
              </a:ext>
            </a:extLst>
          </p:cNvPr>
          <p:cNvCxnSpPr/>
          <p:nvPr/>
        </p:nvCxnSpPr>
        <p:spPr>
          <a:xfrm>
            <a:off x="3207938" y="2057424"/>
            <a:ext cx="649605" cy="365760"/>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ED36EC71-E9AF-4289-ABAB-BC64B841994E}"/>
              </a:ext>
            </a:extLst>
          </p:cNvPr>
          <p:cNvCxnSpPr/>
          <p:nvPr/>
        </p:nvCxnSpPr>
        <p:spPr>
          <a:xfrm>
            <a:off x="3181268" y="2137434"/>
            <a:ext cx="718185" cy="203835"/>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52F37E19-B066-40ED-830D-1811BE32EB4B}"/>
              </a:ext>
            </a:extLst>
          </p:cNvPr>
          <p:cNvCxnSpPr/>
          <p:nvPr/>
        </p:nvCxnSpPr>
        <p:spPr>
          <a:xfrm flipV="1">
            <a:off x="3221273" y="2057424"/>
            <a:ext cx="636270" cy="365760"/>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DF4D195D-5B11-4027-90D4-C2A563813D55}"/>
              </a:ext>
            </a:extLst>
          </p:cNvPr>
          <p:cNvCxnSpPr/>
          <p:nvPr/>
        </p:nvCxnSpPr>
        <p:spPr>
          <a:xfrm flipV="1">
            <a:off x="3272708" y="1975509"/>
            <a:ext cx="525780" cy="527685"/>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C32B404-39FE-4101-B02A-EB6ED7DCC7F9}"/>
              </a:ext>
            </a:extLst>
          </p:cNvPr>
          <p:cNvCxnSpPr/>
          <p:nvPr/>
        </p:nvCxnSpPr>
        <p:spPr>
          <a:xfrm flipV="1">
            <a:off x="3356528" y="1914550"/>
            <a:ext cx="363855" cy="641984"/>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C8610689-A18A-49BA-9A69-3973B1C4CF42}"/>
              </a:ext>
            </a:extLst>
          </p:cNvPr>
          <p:cNvCxnSpPr/>
          <p:nvPr/>
        </p:nvCxnSpPr>
        <p:spPr>
          <a:xfrm flipV="1">
            <a:off x="3440348" y="1878355"/>
            <a:ext cx="196215" cy="714374"/>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4B55BAE-21AC-4332-A457-BFFF68942C74}"/>
              </a:ext>
            </a:extLst>
          </p:cNvPr>
          <p:cNvCxnSpPr/>
          <p:nvPr/>
        </p:nvCxnSpPr>
        <p:spPr>
          <a:xfrm flipH="1" flipV="1">
            <a:off x="3440348" y="1883117"/>
            <a:ext cx="196215" cy="714374"/>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5F331CC-60F0-4E66-9377-12F8C8EEF9A0}"/>
              </a:ext>
            </a:extLst>
          </p:cNvPr>
          <p:cNvCxnSpPr/>
          <p:nvPr/>
        </p:nvCxnSpPr>
        <p:spPr>
          <a:xfrm flipH="1" flipV="1">
            <a:off x="3356529" y="1914550"/>
            <a:ext cx="363854" cy="655319"/>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66F3EA5D-0C6C-4C32-A52D-A8DA468F49EA}"/>
              </a:ext>
            </a:extLst>
          </p:cNvPr>
          <p:cNvCxnSpPr>
            <a:cxnSpLocks/>
          </p:cNvCxnSpPr>
          <p:nvPr/>
        </p:nvCxnSpPr>
        <p:spPr>
          <a:xfrm flipV="1">
            <a:off x="3221273" y="2137435"/>
            <a:ext cx="678180" cy="203834"/>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9C2A178A-3874-4433-AAA6-ABF9157FCF43}"/>
              </a:ext>
            </a:extLst>
          </p:cNvPr>
          <p:cNvCxnSpPr>
            <a:cxnSpLocks/>
          </p:cNvCxnSpPr>
          <p:nvPr/>
        </p:nvCxnSpPr>
        <p:spPr>
          <a:xfrm flipV="1">
            <a:off x="3538455" y="1855496"/>
            <a:ext cx="1" cy="737233"/>
          </a:xfrm>
          <a:prstGeom prst="line">
            <a:avLst/>
          </a:prstGeom>
          <a:ln w="12700">
            <a:solidFill>
              <a:srgbClr val="FFC000"/>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206" name="Picture 8" descr="C:\Users\mrke\AppData\Local\Microsoft\Windows\Temporary Internet Files\Content.IE5\16R4XRHK\tree_06_by_misteraibo-d52kzbm[1].png">
            <a:extLst>
              <a:ext uri="{FF2B5EF4-FFF2-40B4-BE49-F238E27FC236}">
                <a16:creationId xmlns:a16="http://schemas.microsoft.com/office/drawing/2014/main" id="{67D50D3B-ADBB-4545-BDB3-2E5C2833B27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90847" y="3090169"/>
            <a:ext cx="1300632" cy="1300632"/>
          </a:xfrm>
          <a:prstGeom prst="rect">
            <a:avLst/>
          </a:prstGeom>
          <a:noFill/>
          <a:extLst>
            <a:ext uri="{909E8E84-426E-40DD-AFC4-6F175D3DCCD1}">
              <a14:hiddenFill xmlns:a14="http://schemas.microsoft.com/office/drawing/2010/main">
                <a:solidFill>
                  <a:srgbClr val="FFFFFF"/>
                </a:solidFill>
              </a14:hiddenFill>
            </a:ext>
          </a:extLst>
        </p:spPr>
      </p:pic>
      <p:cxnSp>
        <p:nvCxnSpPr>
          <p:cNvPr id="207" name="Straight Connector 206">
            <a:extLst>
              <a:ext uri="{FF2B5EF4-FFF2-40B4-BE49-F238E27FC236}">
                <a16:creationId xmlns:a16="http://schemas.microsoft.com/office/drawing/2014/main" id="{CBCA5684-1317-4A8F-AF03-7366BBF41812}"/>
              </a:ext>
            </a:extLst>
          </p:cNvPr>
          <p:cNvCxnSpPr/>
          <p:nvPr/>
        </p:nvCxnSpPr>
        <p:spPr>
          <a:xfrm flipV="1">
            <a:off x="3134436" y="4176618"/>
            <a:ext cx="248666" cy="275700"/>
          </a:xfrm>
          <a:prstGeom prst="line">
            <a:avLst/>
          </a:prstGeom>
          <a:ln w="130175"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655D227-39C9-4B5F-B3B8-B1B3B269465C}"/>
              </a:ext>
            </a:extLst>
          </p:cNvPr>
          <p:cNvCxnSpPr/>
          <p:nvPr/>
        </p:nvCxnSpPr>
        <p:spPr>
          <a:xfrm>
            <a:off x="3181268" y="2239351"/>
            <a:ext cx="720090" cy="1404"/>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ADE27ABF-C3A2-4B6B-B3A7-6FACE578C049}"/>
              </a:ext>
            </a:extLst>
          </p:cNvPr>
          <p:cNvSpPr/>
          <p:nvPr/>
        </p:nvSpPr>
        <p:spPr>
          <a:xfrm>
            <a:off x="4854351" y="188640"/>
            <a:ext cx="2498949"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Microclimate</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
        <p:nvSpPr>
          <p:cNvPr id="27" name="Freeform 11">
            <a:extLst>
              <a:ext uri="{FF2B5EF4-FFF2-40B4-BE49-F238E27FC236}">
                <a16:creationId xmlns:a16="http://schemas.microsoft.com/office/drawing/2014/main" id="{E2B6A722-E28A-4AE7-A0C0-5C8B94BC38CB}"/>
              </a:ext>
            </a:extLst>
          </p:cNvPr>
          <p:cNvSpPr/>
          <p:nvPr/>
        </p:nvSpPr>
        <p:spPr>
          <a:xfrm>
            <a:off x="1557133" y="1852808"/>
            <a:ext cx="725706" cy="537994"/>
          </a:xfrm>
          <a:custGeom>
            <a:avLst/>
            <a:gdLst>
              <a:gd name="connsiteX0" fmla="*/ 311590 w 725706"/>
              <a:gd name="connsiteY0" fmla="*/ 781 h 537994"/>
              <a:gd name="connsiteX1" fmla="*/ 265870 w 725706"/>
              <a:gd name="connsiteY1" fmla="*/ 35071 h 537994"/>
              <a:gd name="connsiteX2" fmla="*/ 223960 w 725706"/>
              <a:gd name="connsiteY2" fmla="*/ 56026 h 537994"/>
              <a:gd name="connsiteX3" fmla="*/ 193480 w 725706"/>
              <a:gd name="connsiteY3" fmla="*/ 86506 h 537994"/>
              <a:gd name="connsiteX4" fmla="*/ 170620 w 725706"/>
              <a:gd name="connsiteY4" fmla="*/ 137941 h 537994"/>
              <a:gd name="connsiteX5" fmla="*/ 159190 w 725706"/>
              <a:gd name="connsiteY5" fmla="*/ 217951 h 537994"/>
              <a:gd name="connsiteX6" fmla="*/ 157285 w 725706"/>
              <a:gd name="connsiteY6" fmla="*/ 238906 h 537994"/>
              <a:gd name="connsiteX7" fmla="*/ 147760 w 725706"/>
              <a:gd name="connsiteY7" fmla="*/ 246526 h 537994"/>
              <a:gd name="connsiteX8" fmla="*/ 117280 w 725706"/>
              <a:gd name="connsiteY8" fmla="*/ 223666 h 537994"/>
              <a:gd name="connsiteX9" fmla="*/ 81085 w 725706"/>
              <a:gd name="connsiteY9" fmla="*/ 206521 h 537994"/>
              <a:gd name="connsiteX10" fmla="*/ 27745 w 725706"/>
              <a:gd name="connsiteY10" fmla="*/ 206521 h 537994"/>
              <a:gd name="connsiteX11" fmla="*/ 10600 w 725706"/>
              <a:gd name="connsiteY11" fmla="*/ 229381 h 537994"/>
              <a:gd name="connsiteX12" fmla="*/ 1075 w 725706"/>
              <a:gd name="connsiteY12" fmla="*/ 269386 h 537994"/>
              <a:gd name="connsiteX13" fmla="*/ 1075 w 725706"/>
              <a:gd name="connsiteY13" fmla="*/ 328441 h 537994"/>
              <a:gd name="connsiteX14" fmla="*/ 8695 w 725706"/>
              <a:gd name="connsiteY14" fmla="*/ 383686 h 537994"/>
              <a:gd name="connsiteX15" fmla="*/ 50605 w 725706"/>
              <a:gd name="connsiteY15" fmla="*/ 423691 h 537994"/>
              <a:gd name="connsiteX16" fmla="*/ 92515 w 725706"/>
              <a:gd name="connsiteY16" fmla="*/ 406546 h 537994"/>
              <a:gd name="connsiteX17" fmla="*/ 98230 w 725706"/>
              <a:gd name="connsiteY17" fmla="*/ 397021 h 537994"/>
              <a:gd name="connsiteX18" fmla="*/ 111565 w 725706"/>
              <a:gd name="connsiteY18" fmla="*/ 412261 h 537994"/>
              <a:gd name="connsiteX19" fmla="*/ 128710 w 725706"/>
              <a:gd name="connsiteY19" fmla="*/ 431311 h 537994"/>
              <a:gd name="connsiteX20" fmla="*/ 143950 w 725706"/>
              <a:gd name="connsiteY20" fmla="*/ 444646 h 537994"/>
              <a:gd name="connsiteX21" fmla="*/ 168715 w 725706"/>
              <a:gd name="connsiteY21" fmla="*/ 444646 h 537994"/>
              <a:gd name="connsiteX22" fmla="*/ 197290 w 725706"/>
              <a:gd name="connsiteY22" fmla="*/ 423691 h 537994"/>
              <a:gd name="connsiteX23" fmla="*/ 220150 w 725706"/>
              <a:gd name="connsiteY23" fmla="*/ 400831 h 537994"/>
              <a:gd name="connsiteX24" fmla="*/ 237295 w 725706"/>
              <a:gd name="connsiteY24" fmla="*/ 416071 h 537994"/>
              <a:gd name="connsiteX25" fmla="*/ 233485 w 725706"/>
              <a:gd name="connsiteY25" fmla="*/ 461791 h 537994"/>
              <a:gd name="connsiteX26" fmla="*/ 244915 w 725706"/>
              <a:gd name="connsiteY26" fmla="*/ 499891 h 537994"/>
              <a:gd name="connsiteX27" fmla="*/ 298255 w 725706"/>
              <a:gd name="connsiteY27" fmla="*/ 537991 h 537994"/>
              <a:gd name="connsiteX28" fmla="*/ 374455 w 725706"/>
              <a:gd name="connsiteY28" fmla="*/ 501796 h 537994"/>
              <a:gd name="connsiteX29" fmla="*/ 404935 w 725706"/>
              <a:gd name="connsiteY29" fmla="*/ 457981 h 537994"/>
              <a:gd name="connsiteX30" fmla="*/ 439225 w 725706"/>
              <a:gd name="connsiteY30" fmla="*/ 469411 h 537994"/>
              <a:gd name="connsiteX31" fmla="*/ 481135 w 725706"/>
              <a:gd name="connsiteY31" fmla="*/ 454171 h 537994"/>
              <a:gd name="connsiteX32" fmla="*/ 534475 w 725706"/>
              <a:gd name="connsiteY32" fmla="*/ 421786 h 537994"/>
              <a:gd name="connsiteX33" fmla="*/ 547810 w 725706"/>
              <a:gd name="connsiteY33" fmla="*/ 421786 h 537994"/>
              <a:gd name="connsiteX34" fmla="*/ 574480 w 725706"/>
              <a:gd name="connsiteY34" fmla="*/ 442741 h 537994"/>
              <a:gd name="connsiteX35" fmla="*/ 629725 w 725706"/>
              <a:gd name="connsiteY35" fmla="*/ 456076 h 537994"/>
              <a:gd name="connsiteX36" fmla="*/ 660205 w 725706"/>
              <a:gd name="connsiteY36" fmla="*/ 446551 h 537994"/>
              <a:gd name="connsiteX37" fmla="*/ 690685 w 725706"/>
              <a:gd name="connsiteY37" fmla="*/ 427501 h 537994"/>
              <a:gd name="connsiteX38" fmla="*/ 717355 w 725706"/>
              <a:gd name="connsiteY38" fmla="*/ 400831 h 537994"/>
              <a:gd name="connsiteX39" fmla="*/ 724975 w 725706"/>
              <a:gd name="connsiteY39" fmla="*/ 368446 h 537994"/>
              <a:gd name="connsiteX40" fmla="*/ 702115 w 725706"/>
              <a:gd name="connsiteY40" fmla="*/ 334156 h 537994"/>
              <a:gd name="connsiteX41" fmla="*/ 705925 w 725706"/>
              <a:gd name="connsiteY41" fmla="*/ 273196 h 537994"/>
              <a:gd name="connsiteX42" fmla="*/ 694495 w 725706"/>
              <a:gd name="connsiteY42" fmla="*/ 231286 h 537994"/>
              <a:gd name="connsiteX43" fmla="*/ 679255 w 725706"/>
              <a:gd name="connsiteY43" fmla="*/ 208426 h 537994"/>
              <a:gd name="connsiteX44" fmla="*/ 629725 w 725706"/>
              <a:gd name="connsiteY44" fmla="*/ 212236 h 537994"/>
              <a:gd name="connsiteX45" fmla="*/ 595435 w 725706"/>
              <a:gd name="connsiteY45" fmla="*/ 217951 h 537994"/>
              <a:gd name="connsiteX46" fmla="*/ 568765 w 725706"/>
              <a:gd name="connsiteY46" fmla="*/ 242716 h 537994"/>
              <a:gd name="connsiteX47" fmla="*/ 568765 w 725706"/>
              <a:gd name="connsiteY47" fmla="*/ 271291 h 537994"/>
              <a:gd name="connsiteX48" fmla="*/ 568765 w 725706"/>
              <a:gd name="connsiteY48" fmla="*/ 288436 h 537994"/>
              <a:gd name="connsiteX49" fmla="*/ 551620 w 725706"/>
              <a:gd name="connsiteY49" fmla="*/ 284626 h 537994"/>
              <a:gd name="connsiteX50" fmla="*/ 545905 w 725706"/>
              <a:gd name="connsiteY50" fmla="*/ 265576 h 537994"/>
              <a:gd name="connsiteX51" fmla="*/ 534475 w 725706"/>
              <a:gd name="connsiteY51" fmla="*/ 250336 h 537994"/>
              <a:gd name="connsiteX52" fmla="*/ 486850 w 725706"/>
              <a:gd name="connsiteY52" fmla="*/ 237001 h 537994"/>
              <a:gd name="connsiteX53" fmla="*/ 475420 w 725706"/>
              <a:gd name="connsiteY53" fmla="*/ 214141 h 537994"/>
              <a:gd name="connsiteX54" fmla="*/ 496375 w 725706"/>
              <a:gd name="connsiteY54" fmla="*/ 181756 h 537994"/>
              <a:gd name="connsiteX55" fmla="*/ 475420 w 725706"/>
              <a:gd name="connsiteY55" fmla="*/ 145561 h 537994"/>
              <a:gd name="connsiteX56" fmla="*/ 456370 w 725706"/>
              <a:gd name="connsiteY56" fmla="*/ 139846 h 537994"/>
              <a:gd name="connsiteX57" fmla="*/ 429700 w 725706"/>
              <a:gd name="connsiteY57" fmla="*/ 147466 h 537994"/>
              <a:gd name="connsiteX58" fmla="*/ 422080 w 725706"/>
              <a:gd name="connsiteY58" fmla="*/ 130321 h 537994"/>
              <a:gd name="connsiteX59" fmla="*/ 422080 w 725706"/>
              <a:gd name="connsiteY59" fmla="*/ 84601 h 537994"/>
              <a:gd name="connsiteX60" fmla="*/ 418270 w 725706"/>
              <a:gd name="connsiteY60" fmla="*/ 48406 h 537994"/>
              <a:gd name="connsiteX61" fmla="*/ 361120 w 725706"/>
              <a:gd name="connsiteY61" fmla="*/ 14116 h 537994"/>
              <a:gd name="connsiteX62" fmla="*/ 311590 w 725706"/>
              <a:gd name="connsiteY62" fmla="*/ 781 h 53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25706" h="537994">
                <a:moveTo>
                  <a:pt x="311590" y="781"/>
                </a:moveTo>
                <a:cubicBezTo>
                  <a:pt x="295715" y="4273"/>
                  <a:pt x="280475" y="25864"/>
                  <a:pt x="265870" y="35071"/>
                </a:cubicBezTo>
                <a:cubicBezTo>
                  <a:pt x="251265" y="44278"/>
                  <a:pt x="236025" y="47454"/>
                  <a:pt x="223960" y="56026"/>
                </a:cubicBezTo>
                <a:cubicBezTo>
                  <a:pt x="211895" y="64598"/>
                  <a:pt x="202370" y="72854"/>
                  <a:pt x="193480" y="86506"/>
                </a:cubicBezTo>
                <a:cubicBezTo>
                  <a:pt x="184590" y="100159"/>
                  <a:pt x="176335" y="116034"/>
                  <a:pt x="170620" y="137941"/>
                </a:cubicBezTo>
                <a:cubicBezTo>
                  <a:pt x="164905" y="159848"/>
                  <a:pt x="161413" y="201123"/>
                  <a:pt x="159190" y="217951"/>
                </a:cubicBezTo>
                <a:cubicBezTo>
                  <a:pt x="156967" y="234779"/>
                  <a:pt x="159190" y="234144"/>
                  <a:pt x="157285" y="238906"/>
                </a:cubicBezTo>
                <a:cubicBezTo>
                  <a:pt x="155380" y="243668"/>
                  <a:pt x="154427" y="249066"/>
                  <a:pt x="147760" y="246526"/>
                </a:cubicBezTo>
                <a:cubicBezTo>
                  <a:pt x="141093" y="243986"/>
                  <a:pt x="128392" y="230333"/>
                  <a:pt x="117280" y="223666"/>
                </a:cubicBezTo>
                <a:cubicBezTo>
                  <a:pt x="106168" y="216999"/>
                  <a:pt x="96007" y="209378"/>
                  <a:pt x="81085" y="206521"/>
                </a:cubicBezTo>
                <a:cubicBezTo>
                  <a:pt x="66163" y="203664"/>
                  <a:pt x="39492" y="202711"/>
                  <a:pt x="27745" y="206521"/>
                </a:cubicBezTo>
                <a:cubicBezTo>
                  <a:pt x="15997" y="210331"/>
                  <a:pt x="15045" y="218904"/>
                  <a:pt x="10600" y="229381"/>
                </a:cubicBezTo>
                <a:cubicBezTo>
                  <a:pt x="6155" y="239858"/>
                  <a:pt x="2663" y="252876"/>
                  <a:pt x="1075" y="269386"/>
                </a:cubicBezTo>
                <a:cubicBezTo>
                  <a:pt x="-513" y="285896"/>
                  <a:pt x="-195" y="309391"/>
                  <a:pt x="1075" y="328441"/>
                </a:cubicBezTo>
                <a:cubicBezTo>
                  <a:pt x="2345" y="347491"/>
                  <a:pt x="440" y="367811"/>
                  <a:pt x="8695" y="383686"/>
                </a:cubicBezTo>
                <a:cubicBezTo>
                  <a:pt x="16950" y="399561"/>
                  <a:pt x="36635" y="419881"/>
                  <a:pt x="50605" y="423691"/>
                </a:cubicBezTo>
                <a:cubicBezTo>
                  <a:pt x="64575" y="427501"/>
                  <a:pt x="84578" y="410991"/>
                  <a:pt x="92515" y="406546"/>
                </a:cubicBezTo>
                <a:cubicBezTo>
                  <a:pt x="100452" y="402101"/>
                  <a:pt x="95055" y="396069"/>
                  <a:pt x="98230" y="397021"/>
                </a:cubicBezTo>
                <a:cubicBezTo>
                  <a:pt x="101405" y="397973"/>
                  <a:pt x="106485" y="406546"/>
                  <a:pt x="111565" y="412261"/>
                </a:cubicBezTo>
                <a:cubicBezTo>
                  <a:pt x="116645" y="417976"/>
                  <a:pt x="123313" y="425914"/>
                  <a:pt x="128710" y="431311"/>
                </a:cubicBezTo>
                <a:cubicBezTo>
                  <a:pt x="134107" y="436708"/>
                  <a:pt x="137283" y="442424"/>
                  <a:pt x="143950" y="444646"/>
                </a:cubicBezTo>
                <a:cubicBezTo>
                  <a:pt x="150617" y="446868"/>
                  <a:pt x="159825" y="448138"/>
                  <a:pt x="168715" y="444646"/>
                </a:cubicBezTo>
                <a:cubicBezTo>
                  <a:pt x="177605" y="441154"/>
                  <a:pt x="188717" y="430994"/>
                  <a:pt x="197290" y="423691"/>
                </a:cubicBezTo>
                <a:cubicBezTo>
                  <a:pt x="205863" y="416388"/>
                  <a:pt x="213482" y="402101"/>
                  <a:pt x="220150" y="400831"/>
                </a:cubicBezTo>
                <a:cubicBezTo>
                  <a:pt x="226818" y="399561"/>
                  <a:pt x="235072" y="405911"/>
                  <a:pt x="237295" y="416071"/>
                </a:cubicBezTo>
                <a:cubicBezTo>
                  <a:pt x="239517" y="426231"/>
                  <a:pt x="232215" y="447821"/>
                  <a:pt x="233485" y="461791"/>
                </a:cubicBezTo>
                <a:cubicBezTo>
                  <a:pt x="234755" y="475761"/>
                  <a:pt x="234120" y="487191"/>
                  <a:pt x="244915" y="499891"/>
                </a:cubicBezTo>
                <a:cubicBezTo>
                  <a:pt x="255710" y="512591"/>
                  <a:pt x="276665" y="537674"/>
                  <a:pt x="298255" y="537991"/>
                </a:cubicBezTo>
                <a:cubicBezTo>
                  <a:pt x="319845" y="538309"/>
                  <a:pt x="356675" y="515131"/>
                  <a:pt x="374455" y="501796"/>
                </a:cubicBezTo>
                <a:cubicBezTo>
                  <a:pt x="392235" y="488461"/>
                  <a:pt x="394140" y="463379"/>
                  <a:pt x="404935" y="457981"/>
                </a:cubicBezTo>
                <a:cubicBezTo>
                  <a:pt x="415730" y="452584"/>
                  <a:pt x="426525" y="470046"/>
                  <a:pt x="439225" y="469411"/>
                </a:cubicBezTo>
                <a:cubicBezTo>
                  <a:pt x="451925" y="468776"/>
                  <a:pt x="465260" y="462108"/>
                  <a:pt x="481135" y="454171"/>
                </a:cubicBezTo>
                <a:cubicBezTo>
                  <a:pt x="497010" y="446234"/>
                  <a:pt x="523363" y="427183"/>
                  <a:pt x="534475" y="421786"/>
                </a:cubicBezTo>
                <a:cubicBezTo>
                  <a:pt x="545587" y="416389"/>
                  <a:pt x="541143" y="418294"/>
                  <a:pt x="547810" y="421786"/>
                </a:cubicBezTo>
                <a:cubicBezTo>
                  <a:pt x="554478" y="425279"/>
                  <a:pt x="560828" y="437026"/>
                  <a:pt x="574480" y="442741"/>
                </a:cubicBezTo>
                <a:cubicBezTo>
                  <a:pt x="588132" y="448456"/>
                  <a:pt x="615438" y="455441"/>
                  <a:pt x="629725" y="456076"/>
                </a:cubicBezTo>
                <a:cubicBezTo>
                  <a:pt x="644012" y="456711"/>
                  <a:pt x="650045" y="451313"/>
                  <a:pt x="660205" y="446551"/>
                </a:cubicBezTo>
                <a:cubicBezTo>
                  <a:pt x="670365" y="441789"/>
                  <a:pt x="681160" y="435121"/>
                  <a:pt x="690685" y="427501"/>
                </a:cubicBezTo>
                <a:cubicBezTo>
                  <a:pt x="700210" y="419881"/>
                  <a:pt x="711640" y="410673"/>
                  <a:pt x="717355" y="400831"/>
                </a:cubicBezTo>
                <a:cubicBezTo>
                  <a:pt x="723070" y="390989"/>
                  <a:pt x="727515" y="379558"/>
                  <a:pt x="724975" y="368446"/>
                </a:cubicBezTo>
                <a:cubicBezTo>
                  <a:pt x="722435" y="357334"/>
                  <a:pt x="705290" y="350031"/>
                  <a:pt x="702115" y="334156"/>
                </a:cubicBezTo>
                <a:cubicBezTo>
                  <a:pt x="698940" y="318281"/>
                  <a:pt x="707195" y="290341"/>
                  <a:pt x="705925" y="273196"/>
                </a:cubicBezTo>
                <a:cubicBezTo>
                  <a:pt x="704655" y="256051"/>
                  <a:pt x="698940" y="242081"/>
                  <a:pt x="694495" y="231286"/>
                </a:cubicBezTo>
                <a:cubicBezTo>
                  <a:pt x="690050" y="220491"/>
                  <a:pt x="690050" y="211601"/>
                  <a:pt x="679255" y="208426"/>
                </a:cubicBezTo>
                <a:cubicBezTo>
                  <a:pt x="668460" y="205251"/>
                  <a:pt x="643695" y="210649"/>
                  <a:pt x="629725" y="212236"/>
                </a:cubicBezTo>
                <a:cubicBezTo>
                  <a:pt x="615755" y="213823"/>
                  <a:pt x="605595" y="212871"/>
                  <a:pt x="595435" y="217951"/>
                </a:cubicBezTo>
                <a:cubicBezTo>
                  <a:pt x="585275" y="223031"/>
                  <a:pt x="573210" y="233826"/>
                  <a:pt x="568765" y="242716"/>
                </a:cubicBezTo>
                <a:cubicBezTo>
                  <a:pt x="564320" y="251606"/>
                  <a:pt x="568765" y="271291"/>
                  <a:pt x="568765" y="271291"/>
                </a:cubicBezTo>
                <a:cubicBezTo>
                  <a:pt x="568765" y="278911"/>
                  <a:pt x="571623" y="286214"/>
                  <a:pt x="568765" y="288436"/>
                </a:cubicBezTo>
                <a:cubicBezTo>
                  <a:pt x="565908" y="290659"/>
                  <a:pt x="555430" y="288436"/>
                  <a:pt x="551620" y="284626"/>
                </a:cubicBezTo>
                <a:cubicBezTo>
                  <a:pt x="547810" y="280816"/>
                  <a:pt x="548763" y="271291"/>
                  <a:pt x="545905" y="265576"/>
                </a:cubicBezTo>
                <a:cubicBezTo>
                  <a:pt x="543048" y="259861"/>
                  <a:pt x="544317" y="255098"/>
                  <a:pt x="534475" y="250336"/>
                </a:cubicBezTo>
                <a:cubicBezTo>
                  <a:pt x="524633" y="245574"/>
                  <a:pt x="496693" y="243034"/>
                  <a:pt x="486850" y="237001"/>
                </a:cubicBezTo>
                <a:cubicBezTo>
                  <a:pt x="477008" y="230969"/>
                  <a:pt x="473833" y="223348"/>
                  <a:pt x="475420" y="214141"/>
                </a:cubicBezTo>
                <a:cubicBezTo>
                  <a:pt x="477007" y="204934"/>
                  <a:pt x="496375" y="193186"/>
                  <a:pt x="496375" y="181756"/>
                </a:cubicBezTo>
                <a:cubicBezTo>
                  <a:pt x="496375" y="170326"/>
                  <a:pt x="482087" y="152546"/>
                  <a:pt x="475420" y="145561"/>
                </a:cubicBezTo>
                <a:cubicBezTo>
                  <a:pt x="468753" y="138576"/>
                  <a:pt x="463990" y="139529"/>
                  <a:pt x="456370" y="139846"/>
                </a:cubicBezTo>
                <a:cubicBezTo>
                  <a:pt x="448750" y="140163"/>
                  <a:pt x="435415" y="149054"/>
                  <a:pt x="429700" y="147466"/>
                </a:cubicBezTo>
                <a:cubicBezTo>
                  <a:pt x="423985" y="145879"/>
                  <a:pt x="423350" y="140798"/>
                  <a:pt x="422080" y="130321"/>
                </a:cubicBezTo>
                <a:cubicBezTo>
                  <a:pt x="420810" y="119844"/>
                  <a:pt x="422715" y="98253"/>
                  <a:pt x="422080" y="84601"/>
                </a:cubicBezTo>
                <a:cubicBezTo>
                  <a:pt x="421445" y="70949"/>
                  <a:pt x="428430" y="60154"/>
                  <a:pt x="418270" y="48406"/>
                </a:cubicBezTo>
                <a:cubicBezTo>
                  <a:pt x="408110" y="36659"/>
                  <a:pt x="375725" y="22053"/>
                  <a:pt x="361120" y="14116"/>
                </a:cubicBezTo>
                <a:cubicBezTo>
                  <a:pt x="346515" y="6179"/>
                  <a:pt x="327465" y="-2711"/>
                  <a:pt x="311590" y="781"/>
                </a:cubicBezTo>
                <a:close/>
              </a:path>
            </a:pathLst>
          </a:cu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8" name="Straight Connector 27">
            <a:extLst>
              <a:ext uri="{FF2B5EF4-FFF2-40B4-BE49-F238E27FC236}">
                <a16:creationId xmlns:a16="http://schemas.microsoft.com/office/drawing/2014/main" id="{8BAE4AEF-655D-4DC6-A6C9-23EB1930DFB9}"/>
              </a:ext>
            </a:extLst>
          </p:cNvPr>
          <p:cNvCxnSpPr/>
          <p:nvPr/>
        </p:nvCxnSpPr>
        <p:spPr>
          <a:xfrm>
            <a:off x="1937303" y="2234584"/>
            <a:ext cx="1964055" cy="5720"/>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BCF714E-951A-453E-B7EB-D97FBEE49112}"/>
              </a:ext>
            </a:extLst>
          </p:cNvPr>
          <p:cNvCxnSpPr/>
          <p:nvPr/>
        </p:nvCxnSpPr>
        <p:spPr>
          <a:xfrm flipH="1">
            <a:off x="2150663" y="2503194"/>
            <a:ext cx="407670" cy="29146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3CDA743-E8A0-4438-9E25-8B510BFD3691}"/>
              </a:ext>
            </a:extLst>
          </p:cNvPr>
          <p:cNvCxnSpPr/>
          <p:nvPr/>
        </p:nvCxnSpPr>
        <p:spPr>
          <a:xfrm flipH="1">
            <a:off x="2341163" y="2503194"/>
            <a:ext cx="217170" cy="36004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A802ABA-DC62-4455-998C-0A13DAE3B1A9}"/>
              </a:ext>
            </a:extLst>
          </p:cNvPr>
          <p:cNvCxnSpPr/>
          <p:nvPr/>
        </p:nvCxnSpPr>
        <p:spPr>
          <a:xfrm>
            <a:off x="2558333" y="2503194"/>
            <a:ext cx="72390" cy="23812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C19DB5F-A923-433B-842C-A058A8FF69B0}"/>
              </a:ext>
            </a:extLst>
          </p:cNvPr>
          <p:cNvCxnSpPr/>
          <p:nvPr/>
        </p:nvCxnSpPr>
        <p:spPr>
          <a:xfrm flipH="1">
            <a:off x="1534157" y="2235541"/>
            <a:ext cx="407670" cy="29146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E73F2C9-7F03-40BF-92B3-75F51D759C68}"/>
              </a:ext>
            </a:extLst>
          </p:cNvPr>
          <p:cNvCxnSpPr/>
          <p:nvPr/>
        </p:nvCxnSpPr>
        <p:spPr>
          <a:xfrm flipH="1">
            <a:off x="1724657" y="2235541"/>
            <a:ext cx="217170" cy="36004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CF81E77-EFE7-4693-B783-608FE672CC1E}"/>
              </a:ext>
            </a:extLst>
          </p:cNvPr>
          <p:cNvCxnSpPr/>
          <p:nvPr/>
        </p:nvCxnSpPr>
        <p:spPr>
          <a:xfrm>
            <a:off x="1941827" y="2235541"/>
            <a:ext cx="72390" cy="23812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1BEA776-6D58-4BD5-A41F-7B41BC7F2E12}"/>
              </a:ext>
            </a:extLst>
          </p:cNvPr>
          <p:cNvCxnSpPr/>
          <p:nvPr/>
        </p:nvCxnSpPr>
        <p:spPr>
          <a:xfrm flipV="1">
            <a:off x="3532740" y="1855495"/>
            <a:ext cx="5716" cy="1512569"/>
          </a:xfrm>
          <a:prstGeom prst="line">
            <a:avLst/>
          </a:prstGeom>
          <a:ln w="12700">
            <a:solidFill>
              <a:srgbClr val="FFC000"/>
            </a:solidFill>
            <a:headEnd type="stealth"/>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F5A05A6-762F-4BD4-8787-034D6256340E}"/>
              </a:ext>
            </a:extLst>
          </p:cNvPr>
          <p:cNvCxnSpPr/>
          <p:nvPr/>
        </p:nvCxnSpPr>
        <p:spPr>
          <a:xfrm flipV="1">
            <a:off x="3540360" y="3891939"/>
            <a:ext cx="338138" cy="339090"/>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595F9622-4A15-41BC-A5F2-9CA00676E9D3}"/>
              </a:ext>
            </a:extLst>
          </p:cNvPr>
          <p:cNvCxnSpPr/>
          <p:nvPr/>
        </p:nvCxnSpPr>
        <p:spPr>
          <a:xfrm flipV="1">
            <a:off x="3535598" y="3821454"/>
            <a:ext cx="241935" cy="422910"/>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BE13C2D-C43E-4905-B94E-0BCE00C21966}"/>
              </a:ext>
            </a:extLst>
          </p:cNvPr>
          <p:cNvCxnSpPr/>
          <p:nvPr/>
        </p:nvCxnSpPr>
        <p:spPr>
          <a:xfrm flipV="1">
            <a:off x="3532740" y="3773829"/>
            <a:ext cx="123825" cy="47053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8343854-CB5F-42BB-A92E-D9FA409A9ADE}"/>
              </a:ext>
            </a:extLst>
          </p:cNvPr>
          <p:cNvCxnSpPr/>
          <p:nvPr/>
        </p:nvCxnSpPr>
        <p:spPr>
          <a:xfrm flipH="1" flipV="1">
            <a:off x="3409868" y="3773829"/>
            <a:ext cx="125730" cy="470536"/>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E7B5F3F-0DE7-4849-B7EC-C47622B4B602}"/>
              </a:ext>
            </a:extLst>
          </p:cNvPr>
          <p:cNvCxnSpPr/>
          <p:nvPr/>
        </p:nvCxnSpPr>
        <p:spPr>
          <a:xfrm flipH="1" flipV="1">
            <a:off x="3293664" y="3821454"/>
            <a:ext cx="246696" cy="422911"/>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9DEFF6A7-7E0F-46FA-9733-F360FBDF6DA2}"/>
              </a:ext>
            </a:extLst>
          </p:cNvPr>
          <p:cNvSpPr txBox="1"/>
          <p:nvPr/>
        </p:nvSpPr>
        <p:spPr>
          <a:xfrm>
            <a:off x="970212" y="2569663"/>
            <a:ext cx="1228220"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SCATTERED SOLAR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RADIATION</a:t>
            </a:r>
          </a:p>
        </p:txBody>
      </p:sp>
      <p:sp>
        <p:nvSpPr>
          <p:cNvPr id="43" name="TextBox 42">
            <a:extLst>
              <a:ext uri="{FF2B5EF4-FFF2-40B4-BE49-F238E27FC236}">
                <a16:creationId xmlns:a16="http://schemas.microsoft.com/office/drawing/2014/main" id="{903A3A26-C544-4B88-B869-FA88EFCAB632}"/>
              </a:ext>
            </a:extLst>
          </p:cNvPr>
          <p:cNvSpPr txBox="1"/>
          <p:nvPr/>
        </p:nvSpPr>
        <p:spPr>
          <a:xfrm>
            <a:off x="3040458" y="1507909"/>
            <a:ext cx="984565"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DIRECT SOLAR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RADIATION</a:t>
            </a:r>
          </a:p>
        </p:txBody>
      </p:sp>
      <p:sp>
        <p:nvSpPr>
          <p:cNvPr id="44" name="TextBox 43">
            <a:extLst>
              <a:ext uri="{FF2B5EF4-FFF2-40B4-BE49-F238E27FC236}">
                <a16:creationId xmlns:a16="http://schemas.microsoft.com/office/drawing/2014/main" id="{72A95665-B502-4C38-9086-5A39A0EC195B}"/>
              </a:ext>
            </a:extLst>
          </p:cNvPr>
          <p:cNvSpPr txBox="1"/>
          <p:nvPr/>
        </p:nvSpPr>
        <p:spPr>
          <a:xfrm>
            <a:off x="3388100" y="3312400"/>
            <a:ext cx="1200970"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REFLECTED SOLAR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RADIATION</a:t>
            </a:r>
          </a:p>
        </p:txBody>
      </p:sp>
      <p:cxnSp>
        <p:nvCxnSpPr>
          <p:cNvPr id="45" name="Straight Arrow Connector 44">
            <a:extLst>
              <a:ext uri="{FF2B5EF4-FFF2-40B4-BE49-F238E27FC236}">
                <a16:creationId xmlns:a16="http://schemas.microsoft.com/office/drawing/2014/main" id="{522DCE54-E381-4C54-95CD-CAAC6CC889C3}"/>
              </a:ext>
            </a:extLst>
          </p:cNvPr>
          <p:cNvCxnSpPr/>
          <p:nvPr/>
        </p:nvCxnSpPr>
        <p:spPr>
          <a:xfrm flipH="1" flipV="1">
            <a:off x="3204127" y="3907179"/>
            <a:ext cx="336234" cy="337186"/>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211" name="Oval 210">
            <a:extLst>
              <a:ext uri="{FF2B5EF4-FFF2-40B4-BE49-F238E27FC236}">
                <a16:creationId xmlns:a16="http://schemas.microsoft.com/office/drawing/2014/main" id="{75B4D9D3-C0E1-4DD0-BE2D-3D1E1FD71216}"/>
              </a:ext>
            </a:extLst>
          </p:cNvPr>
          <p:cNvSpPr>
            <a:spLocks noChangeAspect="1"/>
          </p:cNvSpPr>
          <p:nvPr/>
        </p:nvSpPr>
        <p:spPr>
          <a:xfrm>
            <a:off x="3314618" y="2011702"/>
            <a:ext cx="447675" cy="447675"/>
          </a:xfrm>
          <a:prstGeom prst="ellipse">
            <a:avLst/>
          </a:prstGeom>
          <a:solidFill>
            <a:srgbClr val="FFFF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46" name="Straight Arrow Connector 45">
            <a:extLst>
              <a:ext uri="{FF2B5EF4-FFF2-40B4-BE49-F238E27FC236}">
                <a16:creationId xmlns:a16="http://schemas.microsoft.com/office/drawing/2014/main" id="{8EAE4DB3-886C-4A38-A12B-6D4EE0FC2307}"/>
              </a:ext>
            </a:extLst>
          </p:cNvPr>
          <p:cNvCxnSpPr/>
          <p:nvPr/>
        </p:nvCxnSpPr>
        <p:spPr>
          <a:xfrm flipH="1">
            <a:off x="3530658" y="3436643"/>
            <a:ext cx="952" cy="807721"/>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4C9625D-94B2-4905-9F5C-D3114E6EB47B}"/>
              </a:ext>
            </a:extLst>
          </p:cNvPr>
          <p:cNvCxnSpPr/>
          <p:nvPr/>
        </p:nvCxnSpPr>
        <p:spPr>
          <a:xfrm flipH="1">
            <a:off x="4255688" y="2434614"/>
            <a:ext cx="407670" cy="29146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C457D30-731E-4982-943E-B2FD29A9D4D3}"/>
              </a:ext>
            </a:extLst>
          </p:cNvPr>
          <p:cNvCxnSpPr/>
          <p:nvPr/>
        </p:nvCxnSpPr>
        <p:spPr>
          <a:xfrm flipH="1">
            <a:off x="4446188" y="2434614"/>
            <a:ext cx="217170" cy="36004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E7789629-B265-4191-81C4-08FBDFBE76C6}"/>
              </a:ext>
            </a:extLst>
          </p:cNvPr>
          <p:cNvCxnSpPr/>
          <p:nvPr/>
        </p:nvCxnSpPr>
        <p:spPr>
          <a:xfrm>
            <a:off x="4663358" y="2434614"/>
            <a:ext cx="72390" cy="23812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D563E546-FEDE-41DB-914B-86B05287E5AA}"/>
              </a:ext>
            </a:extLst>
          </p:cNvPr>
          <p:cNvCxnSpPr/>
          <p:nvPr/>
        </p:nvCxnSpPr>
        <p:spPr>
          <a:xfrm>
            <a:off x="4659548" y="2432708"/>
            <a:ext cx="438150" cy="276226"/>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4B49575-F3D3-4713-9149-ED7D1EFC1811}"/>
              </a:ext>
            </a:extLst>
          </p:cNvPr>
          <p:cNvCxnSpPr/>
          <p:nvPr/>
        </p:nvCxnSpPr>
        <p:spPr>
          <a:xfrm flipH="1" flipV="1">
            <a:off x="4807424" y="4044339"/>
            <a:ext cx="123348" cy="203835"/>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F4633B36-DF77-42CC-A1F7-38EE8285CDD8}"/>
              </a:ext>
            </a:extLst>
          </p:cNvPr>
          <p:cNvCxnSpPr/>
          <p:nvPr/>
        </p:nvCxnSpPr>
        <p:spPr>
          <a:xfrm flipV="1">
            <a:off x="4930772" y="4044339"/>
            <a:ext cx="117396" cy="203836"/>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29215E19-0D30-45DF-AB51-69993F4FDBAD}"/>
              </a:ext>
            </a:extLst>
          </p:cNvPr>
          <p:cNvCxnSpPr/>
          <p:nvPr/>
        </p:nvCxnSpPr>
        <p:spPr>
          <a:xfrm flipH="1" flipV="1">
            <a:off x="4926009" y="3868125"/>
            <a:ext cx="9525" cy="386717"/>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91090D66-DD09-42C2-89B0-6B486FFE51D1}"/>
              </a:ext>
            </a:extLst>
          </p:cNvPr>
          <p:cNvSpPr txBox="1"/>
          <p:nvPr/>
        </p:nvSpPr>
        <p:spPr>
          <a:xfrm>
            <a:off x="4195959" y="2058970"/>
            <a:ext cx="973343"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SKY THERMAL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RADIATION</a:t>
            </a:r>
          </a:p>
        </p:txBody>
      </p:sp>
      <p:sp>
        <p:nvSpPr>
          <p:cNvPr id="59" name="TextBox 58">
            <a:extLst>
              <a:ext uri="{FF2B5EF4-FFF2-40B4-BE49-F238E27FC236}">
                <a16:creationId xmlns:a16="http://schemas.microsoft.com/office/drawing/2014/main" id="{566448DF-8549-46A0-8F18-2C1B8B03AB55}"/>
              </a:ext>
            </a:extLst>
          </p:cNvPr>
          <p:cNvSpPr txBox="1"/>
          <p:nvPr/>
        </p:nvSpPr>
        <p:spPr>
          <a:xfrm>
            <a:off x="4527210" y="3495171"/>
            <a:ext cx="825867"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THERMAL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RADIATION</a:t>
            </a:r>
          </a:p>
        </p:txBody>
      </p:sp>
      <p:cxnSp>
        <p:nvCxnSpPr>
          <p:cNvPr id="61" name="Straight Connector 60">
            <a:extLst>
              <a:ext uri="{FF2B5EF4-FFF2-40B4-BE49-F238E27FC236}">
                <a16:creationId xmlns:a16="http://schemas.microsoft.com/office/drawing/2014/main" id="{CB699FBC-6CD1-49DD-9CF5-9537BB4A4B6E}"/>
              </a:ext>
            </a:extLst>
          </p:cNvPr>
          <p:cNvCxnSpPr/>
          <p:nvPr/>
        </p:nvCxnSpPr>
        <p:spPr>
          <a:xfrm>
            <a:off x="706797" y="3498848"/>
            <a:ext cx="0" cy="749328"/>
          </a:xfrm>
          <a:prstGeom prst="line">
            <a:avLst/>
          </a:prstGeom>
          <a:ln>
            <a:solidFill>
              <a:schemeClr val="tx1"/>
            </a:solidFill>
          </a:ln>
          <a:effectLst/>
          <a:scene3d>
            <a:camera prst="orthographicFront">
              <a:rot lat="0" lon="1080000" rev="0"/>
            </a:camera>
            <a:lightRig rig="threePt" dir="t"/>
          </a:scene3d>
        </p:spPr>
        <p:style>
          <a:lnRef idx="2">
            <a:schemeClr val="accent1"/>
          </a:lnRef>
          <a:fillRef idx="0">
            <a:schemeClr val="accent1"/>
          </a:fillRef>
          <a:effectRef idx="1">
            <a:schemeClr val="accent1"/>
          </a:effectRef>
          <a:fontRef idx="minor">
            <a:schemeClr val="tx1"/>
          </a:fontRef>
        </p:style>
      </p:cxnSp>
      <p:sp>
        <p:nvSpPr>
          <p:cNvPr id="62" name="Freeform 57">
            <a:extLst>
              <a:ext uri="{FF2B5EF4-FFF2-40B4-BE49-F238E27FC236}">
                <a16:creationId xmlns:a16="http://schemas.microsoft.com/office/drawing/2014/main" id="{0E8A4BA5-5AC8-4E03-B24F-9112F445E836}"/>
              </a:ext>
            </a:extLst>
          </p:cNvPr>
          <p:cNvSpPr/>
          <p:nvPr/>
        </p:nvSpPr>
        <p:spPr>
          <a:xfrm>
            <a:off x="710463" y="3500880"/>
            <a:ext cx="401937" cy="749623"/>
          </a:xfrm>
          <a:custGeom>
            <a:avLst/>
            <a:gdLst>
              <a:gd name="connsiteX0" fmla="*/ 401937 w 401937"/>
              <a:gd name="connsiteY0" fmla="*/ 749623 h 749623"/>
              <a:gd name="connsiteX1" fmla="*/ 271971 w 401937"/>
              <a:gd name="connsiteY1" fmla="*/ 714810 h 749623"/>
              <a:gd name="connsiteX2" fmla="*/ 144326 w 401937"/>
              <a:gd name="connsiteY2" fmla="*/ 587166 h 749623"/>
              <a:gd name="connsiteX3" fmla="*/ 49173 w 401937"/>
              <a:gd name="connsiteY3" fmla="*/ 364368 h 749623"/>
              <a:gd name="connsiteX4" fmla="*/ 5078 w 401937"/>
              <a:gd name="connsiteY4" fmla="*/ 90512 h 749623"/>
              <a:gd name="connsiteX5" fmla="*/ 2757 w 401937"/>
              <a:gd name="connsiteY5" fmla="*/ 0 h 74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7" h="749623">
                <a:moveTo>
                  <a:pt x="401937" y="749623"/>
                </a:moveTo>
                <a:cubicBezTo>
                  <a:pt x="358421" y="745754"/>
                  <a:pt x="314906" y="741886"/>
                  <a:pt x="271971" y="714810"/>
                </a:cubicBezTo>
                <a:cubicBezTo>
                  <a:pt x="229036" y="687734"/>
                  <a:pt x="181459" y="645573"/>
                  <a:pt x="144326" y="587166"/>
                </a:cubicBezTo>
                <a:cubicBezTo>
                  <a:pt x="107193" y="528759"/>
                  <a:pt x="72381" y="447144"/>
                  <a:pt x="49173" y="364368"/>
                </a:cubicBezTo>
                <a:cubicBezTo>
                  <a:pt x="25965" y="281592"/>
                  <a:pt x="12814" y="151240"/>
                  <a:pt x="5078" y="90512"/>
                </a:cubicBezTo>
                <a:cubicBezTo>
                  <a:pt x="-2658" y="29784"/>
                  <a:pt x="49" y="14892"/>
                  <a:pt x="2757" y="0"/>
                </a:cubicBezTo>
              </a:path>
            </a:pathLst>
          </a:custGeom>
          <a:ln>
            <a:solidFill>
              <a:schemeClr val="tx1"/>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63" name="Straight Arrow Connector 62">
            <a:extLst>
              <a:ext uri="{FF2B5EF4-FFF2-40B4-BE49-F238E27FC236}">
                <a16:creationId xmlns:a16="http://schemas.microsoft.com/office/drawing/2014/main" id="{9F467E67-EE3F-471C-AB14-D2A03FF5DA8C}"/>
              </a:ext>
            </a:extLst>
          </p:cNvPr>
          <p:cNvCxnSpPr/>
          <p:nvPr/>
        </p:nvCxnSpPr>
        <p:spPr>
          <a:xfrm flipV="1">
            <a:off x="715667" y="3701985"/>
            <a:ext cx="331341" cy="1"/>
          </a:xfrm>
          <a:prstGeom prst="straightConnector1">
            <a:avLst/>
          </a:prstGeom>
          <a:ln w="12700">
            <a:solidFill>
              <a:schemeClr val="tx1"/>
            </a:solidFill>
            <a:headEnd type="none" w="med" len="med"/>
            <a:tailEnd type="stealth" w="med" len="med"/>
          </a:ln>
          <a:effectLst/>
          <a:scene3d>
            <a:camera prst="orthographicFront">
              <a:rot lat="0" lon="1080000" rev="0"/>
            </a:camera>
            <a:lightRig rig="threePt" dir="t"/>
          </a:scene3d>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3996483-09E0-4571-95CC-C1A7C8BD5322}"/>
              </a:ext>
            </a:extLst>
          </p:cNvPr>
          <p:cNvCxnSpPr/>
          <p:nvPr/>
        </p:nvCxnSpPr>
        <p:spPr>
          <a:xfrm flipV="1">
            <a:off x="712859" y="3807969"/>
            <a:ext cx="331341" cy="1"/>
          </a:xfrm>
          <a:prstGeom prst="straightConnector1">
            <a:avLst/>
          </a:prstGeom>
          <a:ln w="12700">
            <a:solidFill>
              <a:schemeClr val="tx1"/>
            </a:solidFill>
            <a:headEnd type="none" w="med" len="med"/>
            <a:tailEnd type="stealth" w="med" len="med"/>
          </a:ln>
          <a:effectLst/>
          <a:scene3d>
            <a:camera prst="orthographicFront">
              <a:rot lat="0" lon="1080000" rev="0"/>
            </a:camera>
            <a:lightRig rig="threePt" dir="t"/>
          </a:scene3d>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43896897-FC07-40A5-9B01-9085263A5FFE}"/>
              </a:ext>
            </a:extLst>
          </p:cNvPr>
          <p:cNvCxnSpPr/>
          <p:nvPr/>
        </p:nvCxnSpPr>
        <p:spPr>
          <a:xfrm flipV="1">
            <a:off x="706473" y="3910669"/>
            <a:ext cx="303978" cy="1"/>
          </a:xfrm>
          <a:prstGeom prst="straightConnector1">
            <a:avLst/>
          </a:prstGeom>
          <a:ln w="12700">
            <a:solidFill>
              <a:schemeClr val="tx1"/>
            </a:solidFill>
            <a:headEnd type="none" w="med" len="med"/>
            <a:tailEnd type="stealth" w="med" len="med"/>
          </a:ln>
          <a:effectLst/>
          <a:scene3d>
            <a:camera prst="orthographicFront">
              <a:rot lat="0" lon="1080000" rev="0"/>
            </a:camera>
            <a:lightRig rig="threePt" dir="t"/>
          </a:scene3d>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9A62E2D-7966-48F9-B231-D58FB0805283}"/>
              </a:ext>
            </a:extLst>
          </p:cNvPr>
          <p:cNvCxnSpPr/>
          <p:nvPr/>
        </p:nvCxnSpPr>
        <p:spPr>
          <a:xfrm flipV="1">
            <a:off x="710245" y="4036021"/>
            <a:ext cx="258428" cy="2"/>
          </a:xfrm>
          <a:prstGeom prst="straightConnector1">
            <a:avLst/>
          </a:prstGeom>
          <a:ln w="12700">
            <a:solidFill>
              <a:schemeClr val="tx1"/>
            </a:solidFill>
            <a:headEnd type="none" w="med" len="med"/>
            <a:tailEnd type="stealth" w="med" len="med"/>
          </a:ln>
          <a:effectLst/>
          <a:scene3d>
            <a:camera prst="orthographicFront">
              <a:rot lat="0" lon="1080000" rev="0"/>
            </a:camera>
            <a:lightRig rig="threePt" dir="t"/>
          </a:scene3d>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36809696-8301-4127-8D54-282B89D6083F}"/>
              </a:ext>
            </a:extLst>
          </p:cNvPr>
          <p:cNvCxnSpPr/>
          <p:nvPr/>
        </p:nvCxnSpPr>
        <p:spPr>
          <a:xfrm flipV="1">
            <a:off x="718867" y="4149369"/>
            <a:ext cx="165671" cy="3"/>
          </a:xfrm>
          <a:prstGeom prst="straightConnector1">
            <a:avLst/>
          </a:prstGeom>
          <a:ln w="12700">
            <a:solidFill>
              <a:schemeClr val="tx1"/>
            </a:solidFill>
            <a:headEnd type="none" w="med" len="med"/>
            <a:tailEnd type="stealth" w="med" len="med"/>
          </a:ln>
          <a:effectLst/>
          <a:scene3d>
            <a:camera prst="orthographicFront">
              <a:rot lat="0" lon="1080000" rev="0"/>
            </a:camera>
            <a:lightRig rig="threePt" dir="t"/>
          </a:scene3d>
        </p:spPr>
        <p:style>
          <a:lnRef idx="2">
            <a:schemeClr val="accent1"/>
          </a:lnRef>
          <a:fillRef idx="0">
            <a:schemeClr val="accent1"/>
          </a:fillRef>
          <a:effectRef idx="1">
            <a:schemeClr val="accent1"/>
          </a:effectRef>
          <a:fontRef idx="minor">
            <a:schemeClr val="tx1"/>
          </a:fontRef>
        </p:style>
      </p:cxnSp>
      <p:sp>
        <p:nvSpPr>
          <p:cNvPr id="68" name="Freeform 63">
            <a:extLst>
              <a:ext uri="{FF2B5EF4-FFF2-40B4-BE49-F238E27FC236}">
                <a16:creationId xmlns:a16="http://schemas.microsoft.com/office/drawing/2014/main" id="{3CF67DE2-9042-4017-9EAB-B4513AA759FD}"/>
              </a:ext>
            </a:extLst>
          </p:cNvPr>
          <p:cNvSpPr/>
          <p:nvPr/>
        </p:nvSpPr>
        <p:spPr>
          <a:xfrm>
            <a:off x="1167548" y="3468381"/>
            <a:ext cx="132286" cy="95153"/>
          </a:xfrm>
          <a:custGeom>
            <a:avLst/>
            <a:gdLst>
              <a:gd name="connsiteX0" fmla="*/ 0 w 132286"/>
              <a:gd name="connsiteY0" fmla="*/ 95153 h 95153"/>
              <a:gd name="connsiteX1" fmla="*/ 71945 w 132286"/>
              <a:gd name="connsiteY1" fmla="*/ 25529 h 95153"/>
              <a:gd name="connsiteX2" fmla="*/ 88190 w 132286"/>
              <a:gd name="connsiteY2" fmla="*/ 48737 h 95153"/>
              <a:gd name="connsiteX3" fmla="*/ 113719 w 132286"/>
              <a:gd name="connsiteY3" fmla="*/ 30171 h 95153"/>
              <a:gd name="connsiteX4" fmla="*/ 132286 w 132286"/>
              <a:gd name="connsiteY4" fmla="*/ 0 h 9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86" h="95153">
                <a:moveTo>
                  <a:pt x="0" y="95153"/>
                </a:moveTo>
                <a:cubicBezTo>
                  <a:pt x="28623" y="64209"/>
                  <a:pt x="57247" y="33265"/>
                  <a:pt x="71945" y="25529"/>
                </a:cubicBezTo>
                <a:cubicBezTo>
                  <a:pt x="86643" y="17793"/>
                  <a:pt x="81228" y="47963"/>
                  <a:pt x="88190" y="48737"/>
                </a:cubicBezTo>
                <a:cubicBezTo>
                  <a:pt x="95152" y="49511"/>
                  <a:pt x="106370" y="38294"/>
                  <a:pt x="113719" y="30171"/>
                </a:cubicBezTo>
                <a:cubicBezTo>
                  <a:pt x="121068" y="22048"/>
                  <a:pt x="126677" y="11024"/>
                  <a:pt x="132286" y="0"/>
                </a:cubicBezTo>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TextBox 68">
            <a:extLst>
              <a:ext uri="{FF2B5EF4-FFF2-40B4-BE49-F238E27FC236}">
                <a16:creationId xmlns:a16="http://schemas.microsoft.com/office/drawing/2014/main" id="{49F3192A-F763-4D6A-AB71-453111AB2E0C}"/>
              </a:ext>
            </a:extLst>
          </p:cNvPr>
          <p:cNvSpPr txBox="1"/>
          <p:nvPr/>
        </p:nvSpPr>
        <p:spPr>
          <a:xfrm>
            <a:off x="417825" y="3124246"/>
            <a:ext cx="946093"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AIR VELOCITY</a:t>
            </a:r>
          </a:p>
        </p:txBody>
      </p:sp>
      <p:sp>
        <p:nvSpPr>
          <p:cNvPr id="70" name="TextBox 69">
            <a:extLst>
              <a:ext uri="{FF2B5EF4-FFF2-40B4-BE49-F238E27FC236}">
                <a16:creationId xmlns:a16="http://schemas.microsoft.com/office/drawing/2014/main" id="{80620111-022F-414B-97D3-F8AC80113016}"/>
              </a:ext>
            </a:extLst>
          </p:cNvPr>
          <p:cNvSpPr txBox="1"/>
          <p:nvPr/>
        </p:nvSpPr>
        <p:spPr>
          <a:xfrm>
            <a:off x="1177006" y="3281378"/>
            <a:ext cx="371897"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err="1">
                <a:ln>
                  <a:noFill/>
                </a:ln>
                <a:solidFill>
                  <a:srgbClr val="000000"/>
                </a:solidFill>
                <a:effectLst/>
                <a:uLnTx/>
                <a:uFillTx/>
                <a:latin typeface="Arial"/>
                <a:ea typeface="+mn-ea"/>
                <a:cs typeface="+mn-cs"/>
              </a:rPr>
              <a:t>V</a:t>
            </a:r>
            <a:r>
              <a:rPr kumimoji="0" lang="en-AU" sz="1200" b="1" i="0" u="none" strike="noStrike" kern="1200" cap="none" spc="0" normalizeH="0" baseline="-25000" noProof="0" dirty="0" err="1">
                <a:ln>
                  <a:noFill/>
                </a:ln>
                <a:solidFill>
                  <a:srgbClr val="000000"/>
                </a:solidFill>
                <a:effectLst/>
                <a:uLnTx/>
                <a:uFillTx/>
                <a:latin typeface="Arial"/>
                <a:ea typeface="+mn-ea"/>
                <a:cs typeface="+mn-cs"/>
              </a:rPr>
              <a:t>ref</a:t>
            </a:r>
            <a:endParaRPr kumimoji="0" lang="en-AU" sz="1200" b="1" i="0" u="none" strike="noStrike" kern="1200" cap="none" spc="0" normalizeH="0" baseline="-25000" noProof="0" dirty="0">
              <a:ln>
                <a:noFill/>
              </a:ln>
              <a:solidFill>
                <a:srgbClr val="000000"/>
              </a:solidFill>
              <a:effectLst/>
              <a:uLnTx/>
              <a:uFillTx/>
              <a:latin typeface="Arial"/>
              <a:ea typeface="+mn-ea"/>
              <a:cs typeface="+mn-cs"/>
            </a:endParaRPr>
          </a:p>
        </p:txBody>
      </p:sp>
      <p:sp>
        <p:nvSpPr>
          <p:cNvPr id="71" name="TextBox 70">
            <a:extLst>
              <a:ext uri="{FF2B5EF4-FFF2-40B4-BE49-F238E27FC236}">
                <a16:creationId xmlns:a16="http://schemas.microsoft.com/office/drawing/2014/main" id="{F048D103-F429-40B8-A5C7-D56A8F13F0D4}"/>
              </a:ext>
            </a:extLst>
          </p:cNvPr>
          <p:cNvSpPr txBox="1"/>
          <p:nvPr/>
        </p:nvSpPr>
        <p:spPr>
          <a:xfrm>
            <a:off x="970380" y="3268253"/>
            <a:ext cx="30328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Arial"/>
                <a:ea typeface="+mn-ea"/>
                <a:cs typeface="+mn-cs"/>
              </a:rPr>
              <a:t>V</a:t>
            </a:r>
            <a:r>
              <a:rPr kumimoji="0" lang="en-AU" sz="1200" b="1" i="0" u="none" strike="noStrike" kern="1200" cap="none" spc="0" normalizeH="0" baseline="-25000" noProof="0" dirty="0">
                <a:ln>
                  <a:noFill/>
                </a:ln>
                <a:solidFill>
                  <a:srgbClr val="000000"/>
                </a:solidFill>
                <a:effectLst/>
                <a:uLnTx/>
                <a:uFillTx/>
                <a:latin typeface="Arial"/>
                <a:ea typeface="+mn-ea"/>
                <a:cs typeface="+mn-cs"/>
              </a:rPr>
              <a:t>Z</a:t>
            </a:r>
          </a:p>
        </p:txBody>
      </p:sp>
      <p:sp>
        <p:nvSpPr>
          <p:cNvPr id="72" name="TextBox 71">
            <a:extLst>
              <a:ext uri="{FF2B5EF4-FFF2-40B4-BE49-F238E27FC236}">
                <a16:creationId xmlns:a16="http://schemas.microsoft.com/office/drawing/2014/main" id="{FC70A9F4-BBD2-4720-88C7-946CFC3ED019}"/>
              </a:ext>
            </a:extLst>
          </p:cNvPr>
          <p:cNvSpPr txBox="1"/>
          <p:nvPr/>
        </p:nvSpPr>
        <p:spPr>
          <a:xfrm>
            <a:off x="589058" y="3319044"/>
            <a:ext cx="242374"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Arial"/>
                <a:ea typeface="+mn-ea"/>
                <a:cs typeface="+mn-cs"/>
              </a:rPr>
              <a:t>0</a:t>
            </a:r>
            <a:endParaRPr kumimoji="0" lang="en-AU" sz="1200" b="1" i="0" u="none" strike="noStrike" kern="1200" cap="none" spc="0" normalizeH="0" baseline="-25000" noProof="0" dirty="0">
              <a:ln>
                <a:noFill/>
              </a:ln>
              <a:solidFill>
                <a:srgbClr val="000000"/>
              </a:solidFill>
              <a:effectLst/>
              <a:uLnTx/>
              <a:uFillTx/>
              <a:latin typeface="Arial"/>
              <a:ea typeface="+mn-ea"/>
              <a:cs typeface="+mn-cs"/>
            </a:endParaRPr>
          </a:p>
        </p:txBody>
      </p:sp>
      <p:cxnSp>
        <p:nvCxnSpPr>
          <p:cNvPr id="73" name="Straight Connector 72">
            <a:extLst>
              <a:ext uri="{FF2B5EF4-FFF2-40B4-BE49-F238E27FC236}">
                <a16:creationId xmlns:a16="http://schemas.microsoft.com/office/drawing/2014/main" id="{CDAAB9CB-8EF9-4A7E-AC71-1133FA4FB6CF}"/>
              </a:ext>
            </a:extLst>
          </p:cNvPr>
          <p:cNvCxnSpPr/>
          <p:nvPr/>
        </p:nvCxnSpPr>
        <p:spPr>
          <a:xfrm>
            <a:off x="5837022" y="3517546"/>
            <a:ext cx="0" cy="74932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6ED9F3F4-4AF3-4E8F-AAD3-0B3E76A58D30}"/>
              </a:ext>
            </a:extLst>
          </p:cNvPr>
          <p:cNvCxnSpPr/>
          <p:nvPr/>
        </p:nvCxnSpPr>
        <p:spPr>
          <a:xfrm flipH="1" flipV="1">
            <a:off x="6022979" y="3868125"/>
            <a:ext cx="1" cy="380052"/>
          </a:xfrm>
          <a:prstGeom prst="straigh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75" name="Freeform 50">
            <a:extLst>
              <a:ext uri="{FF2B5EF4-FFF2-40B4-BE49-F238E27FC236}">
                <a16:creationId xmlns:a16="http://schemas.microsoft.com/office/drawing/2014/main" id="{EDEAB304-094B-4CA7-BB21-81B8FB7228B2}"/>
              </a:ext>
            </a:extLst>
          </p:cNvPr>
          <p:cNvSpPr/>
          <p:nvPr/>
        </p:nvSpPr>
        <p:spPr>
          <a:xfrm>
            <a:off x="5437406" y="3503193"/>
            <a:ext cx="401937" cy="749623"/>
          </a:xfrm>
          <a:custGeom>
            <a:avLst/>
            <a:gdLst>
              <a:gd name="connsiteX0" fmla="*/ 401937 w 401937"/>
              <a:gd name="connsiteY0" fmla="*/ 749623 h 749623"/>
              <a:gd name="connsiteX1" fmla="*/ 271971 w 401937"/>
              <a:gd name="connsiteY1" fmla="*/ 714810 h 749623"/>
              <a:gd name="connsiteX2" fmla="*/ 144326 w 401937"/>
              <a:gd name="connsiteY2" fmla="*/ 587166 h 749623"/>
              <a:gd name="connsiteX3" fmla="*/ 49173 w 401937"/>
              <a:gd name="connsiteY3" fmla="*/ 364368 h 749623"/>
              <a:gd name="connsiteX4" fmla="*/ 5078 w 401937"/>
              <a:gd name="connsiteY4" fmla="*/ 90512 h 749623"/>
              <a:gd name="connsiteX5" fmla="*/ 2757 w 401937"/>
              <a:gd name="connsiteY5" fmla="*/ 0 h 74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7" h="749623">
                <a:moveTo>
                  <a:pt x="401937" y="749623"/>
                </a:moveTo>
                <a:cubicBezTo>
                  <a:pt x="358421" y="745754"/>
                  <a:pt x="314906" y="741886"/>
                  <a:pt x="271971" y="714810"/>
                </a:cubicBezTo>
                <a:cubicBezTo>
                  <a:pt x="229036" y="687734"/>
                  <a:pt x="181459" y="645573"/>
                  <a:pt x="144326" y="587166"/>
                </a:cubicBezTo>
                <a:cubicBezTo>
                  <a:pt x="107193" y="528759"/>
                  <a:pt x="72381" y="447144"/>
                  <a:pt x="49173" y="364368"/>
                </a:cubicBezTo>
                <a:cubicBezTo>
                  <a:pt x="25965" y="281592"/>
                  <a:pt x="12814" y="151240"/>
                  <a:pt x="5078" y="90512"/>
                </a:cubicBezTo>
                <a:cubicBezTo>
                  <a:pt x="-2658" y="29784"/>
                  <a:pt x="49" y="14892"/>
                  <a:pt x="2757" y="0"/>
                </a:cubicBez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76" name="Straight Arrow Connector 75">
            <a:extLst>
              <a:ext uri="{FF2B5EF4-FFF2-40B4-BE49-F238E27FC236}">
                <a16:creationId xmlns:a16="http://schemas.microsoft.com/office/drawing/2014/main" id="{1AE0DC63-AFE7-407B-B152-6A69292F2843}"/>
              </a:ext>
            </a:extLst>
          </p:cNvPr>
          <p:cNvCxnSpPr/>
          <p:nvPr/>
        </p:nvCxnSpPr>
        <p:spPr>
          <a:xfrm flipV="1">
            <a:off x="5470869" y="3698872"/>
            <a:ext cx="331341" cy="1"/>
          </a:xfrm>
          <a:prstGeom prst="straightConnector1">
            <a:avLst/>
          </a:prstGeom>
          <a:ln w="12700">
            <a:solidFill>
              <a:schemeClr val="tx1"/>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106E7A4F-1DB1-4364-A4C7-BD3DA5482351}"/>
              </a:ext>
            </a:extLst>
          </p:cNvPr>
          <p:cNvCxnSpPr/>
          <p:nvPr/>
        </p:nvCxnSpPr>
        <p:spPr>
          <a:xfrm flipV="1">
            <a:off x="5472703" y="3804856"/>
            <a:ext cx="331341" cy="1"/>
          </a:xfrm>
          <a:prstGeom prst="straightConnector1">
            <a:avLst/>
          </a:prstGeom>
          <a:ln w="12700">
            <a:solidFill>
              <a:schemeClr val="tx1"/>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C8B5C2-E2C3-43FB-B93F-0BCED330E510}"/>
              </a:ext>
            </a:extLst>
          </p:cNvPr>
          <p:cNvCxnSpPr/>
          <p:nvPr/>
        </p:nvCxnSpPr>
        <p:spPr>
          <a:xfrm flipV="1">
            <a:off x="5503453" y="3907556"/>
            <a:ext cx="303978" cy="1"/>
          </a:xfrm>
          <a:prstGeom prst="straightConnector1">
            <a:avLst/>
          </a:prstGeom>
          <a:ln w="12700">
            <a:solidFill>
              <a:schemeClr val="tx1"/>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10B0164-3365-4A5B-B2D1-D772F5AAC12F}"/>
              </a:ext>
            </a:extLst>
          </p:cNvPr>
          <p:cNvCxnSpPr/>
          <p:nvPr/>
        </p:nvCxnSpPr>
        <p:spPr>
          <a:xfrm flipV="1">
            <a:off x="5549003" y="4032908"/>
            <a:ext cx="258428" cy="2"/>
          </a:xfrm>
          <a:prstGeom prst="straightConnector1">
            <a:avLst/>
          </a:prstGeom>
          <a:ln w="12700">
            <a:solidFill>
              <a:schemeClr val="tx1"/>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CE853E3C-F231-49D0-AB5F-C757A1B2EA0A}"/>
              </a:ext>
            </a:extLst>
          </p:cNvPr>
          <p:cNvCxnSpPr/>
          <p:nvPr/>
        </p:nvCxnSpPr>
        <p:spPr>
          <a:xfrm flipV="1">
            <a:off x="5636539" y="4146256"/>
            <a:ext cx="165671" cy="3"/>
          </a:xfrm>
          <a:prstGeom prst="straightConnector1">
            <a:avLst/>
          </a:prstGeom>
          <a:ln w="12700">
            <a:solidFill>
              <a:schemeClr val="tx1"/>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81" name="Freeform 64">
            <a:extLst>
              <a:ext uri="{FF2B5EF4-FFF2-40B4-BE49-F238E27FC236}">
                <a16:creationId xmlns:a16="http://schemas.microsoft.com/office/drawing/2014/main" id="{3430FF7D-0235-4994-955F-8673E7B3DF25}"/>
              </a:ext>
            </a:extLst>
          </p:cNvPr>
          <p:cNvSpPr/>
          <p:nvPr/>
        </p:nvSpPr>
        <p:spPr>
          <a:xfrm>
            <a:off x="5249856" y="3461419"/>
            <a:ext cx="127645" cy="92832"/>
          </a:xfrm>
          <a:custGeom>
            <a:avLst/>
            <a:gdLst>
              <a:gd name="connsiteX0" fmla="*/ 127645 w 127645"/>
              <a:gd name="connsiteY0" fmla="*/ 92832 h 92832"/>
              <a:gd name="connsiteX1" fmla="*/ 67304 w 127645"/>
              <a:gd name="connsiteY1" fmla="*/ 27849 h 92832"/>
              <a:gd name="connsiteX2" fmla="*/ 62662 w 127645"/>
              <a:gd name="connsiteY2" fmla="*/ 23208 h 92832"/>
              <a:gd name="connsiteX3" fmla="*/ 53379 w 127645"/>
              <a:gd name="connsiteY3" fmla="*/ 23208 h 92832"/>
              <a:gd name="connsiteX4" fmla="*/ 41775 w 127645"/>
              <a:gd name="connsiteY4" fmla="*/ 51058 h 92832"/>
              <a:gd name="connsiteX5" fmla="*/ 27850 w 127645"/>
              <a:gd name="connsiteY5" fmla="*/ 41774 h 92832"/>
              <a:gd name="connsiteX6" fmla="*/ 0 w 127645"/>
              <a:gd name="connsiteY6" fmla="*/ 0 h 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645" h="92832">
                <a:moveTo>
                  <a:pt x="127645" y="92832"/>
                </a:moveTo>
                <a:lnTo>
                  <a:pt x="67304" y="27849"/>
                </a:lnTo>
                <a:cubicBezTo>
                  <a:pt x="56474" y="16245"/>
                  <a:pt x="64983" y="23982"/>
                  <a:pt x="62662" y="23208"/>
                </a:cubicBezTo>
                <a:cubicBezTo>
                  <a:pt x="60341" y="22434"/>
                  <a:pt x="56860" y="18566"/>
                  <a:pt x="53379" y="23208"/>
                </a:cubicBezTo>
                <a:cubicBezTo>
                  <a:pt x="49898" y="27850"/>
                  <a:pt x="46030" y="47964"/>
                  <a:pt x="41775" y="51058"/>
                </a:cubicBezTo>
                <a:cubicBezTo>
                  <a:pt x="37520" y="54152"/>
                  <a:pt x="34812" y="50284"/>
                  <a:pt x="27850" y="41774"/>
                </a:cubicBezTo>
                <a:cubicBezTo>
                  <a:pt x="20887" y="33264"/>
                  <a:pt x="10443" y="16632"/>
                  <a:pt x="0" y="0"/>
                </a:cubicBezTo>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82" name="TextBox 81">
            <a:extLst>
              <a:ext uri="{FF2B5EF4-FFF2-40B4-BE49-F238E27FC236}">
                <a16:creationId xmlns:a16="http://schemas.microsoft.com/office/drawing/2014/main" id="{71589C4D-911A-4915-AFD0-7B1FDB4B949C}"/>
              </a:ext>
            </a:extLst>
          </p:cNvPr>
          <p:cNvSpPr txBox="1"/>
          <p:nvPr/>
        </p:nvSpPr>
        <p:spPr>
          <a:xfrm>
            <a:off x="4989008" y="3122868"/>
            <a:ext cx="1249061"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AIR TEMPERATURE</a:t>
            </a:r>
          </a:p>
        </p:txBody>
      </p:sp>
      <p:sp>
        <p:nvSpPr>
          <p:cNvPr id="83" name="TextBox 82">
            <a:extLst>
              <a:ext uri="{FF2B5EF4-FFF2-40B4-BE49-F238E27FC236}">
                <a16:creationId xmlns:a16="http://schemas.microsoft.com/office/drawing/2014/main" id="{5E679EA9-A15F-418E-8C11-6A6BF4876DF2}"/>
              </a:ext>
            </a:extLst>
          </p:cNvPr>
          <p:cNvSpPr txBox="1"/>
          <p:nvPr/>
        </p:nvSpPr>
        <p:spPr>
          <a:xfrm>
            <a:off x="5961489" y="3908955"/>
            <a:ext cx="288862"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Arial"/>
                <a:ea typeface="+mn-ea"/>
                <a:cs typeface="+mn-cs"/>
              </a:rPr>
              <a:t>+z</a:t>
            </a:r>
            <a:endParaRPr kumimoji="0" lang="en-AU" sz="900" b="1" i="0" u="none" strike="noStrike" kern="1200" cap="none" spc="0" normalizeH="0" baseline="-25000" noProof="0" dirty="0">
              <a:ln>
                <a:noFill/>
              </a:ln>
              <a:solidFill>
                <a:srgbClr val="000000"/>
              </a:solidFill>
              <a:effectLst/>
              <a:uLnTx/>
              <a:uFillTx/>
              <a:latin typeface="Arial"/>
              <a:ea typeface="+mn-ea"/>
              <a:cs typeface="+mn-cs"/>
            </a:endParaRPr>
          </a:p>
        </p:txBody>
      </p:sp>
      <p:sp>
        <p:nvSpPr>
          <p:cNvPr id="84" name="TextBox 83">
            <a:extLst>
              <a:ext uri="{FF2B5EF4-FFF2-40B4-BE49-F238E27FC236}">
                <a16:creationId xmlns:a16="http://schemas.microsoft.com/office/drawing/2014/main" id="{052C4974-855A-4B14-BB75-EDC7C7295046}"/>
              </a:ext>
            </a:extLst>
          </p:cNvPr>
          <p:cNvSpPr txBox="1"/>
          <p:nvPr/>
        </p:nvSpPr>
        <p:spPr>
          <a:xfrm>
            <a:off x="5294317" y="3264352"/>
            <a:ext cx="296877" cy="2564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err="1">
                <a:ln>
                  <a:noFill/>
                </a:ln>
                <a:solidFill>
                  <a:srgbClr val="000000"/>
                </a:solidFill>
                <a:effectLst/>
                <a:uLnTx/>
                <a:uFillTx/>
                <a:latin typeface="Arial"/>
                <a:ea typeface="+mn-ea"/>
                <a:cs typeface="+mn-cs"/>
              </a:rPr>
              <a:t>T</a:t>
            </a:r>
            <a:r>
              <a:rPr kumimoji="0" lang="en-AU" sz="1600" b="1" i="0" u="none" strike="noStrike" kern="1200" cap="none" spc="0" normalizeH="0" baseline="-25000" noProof="0" dirty="0" err="1">
                <a:ln>
                  <a:noFill/>
                </a:ln>
                <a:solidFill>
                  <a:srgbClr val="000000"/>
                </a:solidFill>
                <a:effectLst/>
                <a:uLnTx/>
                <a:uFillTx/>
                <a:latin typeface="Arial"/>
                <a:ea typeface="+mn-ea"/>
                <a:cs typeface="+mn-cs"/>
              </a:rPr>
              <a:t>z</a:t>
            </a:r>
            <a:endParaRPr kumimoji="0" lang="en-AU" sz="900" b="1" i="0" u="none" strike="noStrike" kern="1200" cap="none" spc="0" normalizeH="0" baseline="-25000" noProof="0" dirty="0">
              <a:ln>
                <a:noFill/>
              </a:ln>
              <a:solidFill>
                <a:srgbClr val="000000"/>
              </a:solidFill>
              <a:effectLst/>
              <a:uLnTx/>
              <a:uFillTx/>
              <a:latin typeface="Arial"/>
              <a:ea typeface="+mn-ea"/>
              <a:cs typeface="+mn-cs"/>
            </a:endParaRPr>
          </a:p>
        </p:txBody>
      </p:sp>
      <p:sp>
        <p:nvSpPr>
          <p:cNvPr id="85" name="TextBox 84">
            <a:extLst>
              <a:ext uri="{FF2B5EF4-FFF2-40B4-BE49-F238E27FC236}">
                <a16:creationId xmlns:a16="http://schemas.microsoft.com/office/drawing/2014/main" id="{CC36B4BE-3E79-4CB3-8A34-E49D718959D4}"/>
              </a:ext>
            </a:extLst>
          </p:cNvPr>
          <p:cNvSpPr txBox="1"/>
          <p:nvPr/>
        </p:nvSpPr>
        <p:spPr>
          <a:xfrm>
            <a:off x="4997927" y="3238102"/>
            <a:ext cx="36067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err="1">
                <a:ln>
                  <a:noFill/>
                </a:ln>
                <a:solidFill>
                  <a:srgbClr val="000000"/>
                </a:solidFill>
                <a:effectLst/>
                <a:uLnTx/>
                <a:uFillTx/>
                <a:latin typeface="Arial"/>
                <a:ea typeface="+mn-ea"/>
                <a:cs typeface="+mn-cs"/>
              </a:rPr>
              <a:t>T</a:t>
            </a:r>
            <a:r>
              <a:rPr kumimoji="0" lang="en-AU" sz="1200" b="1" i="0" u="none" strike="noStrike" kern="1200" cap="none" spc="0" normalizeH="0" baseline="-25000" noProof="0" dirty="0" err="1">
                <a:ln>
                  <a:noFill/>
                </a:ln>
                <a:solidFill>
                  <a:srgbClr val="000000"/>
                </a:solidFill>
                <a:effectLst/>
                <a:uLnTx/>
                <a:uFillTx/>
                <a:latin typeface="Arial"/>
                <a:ea typeface="+mn-ea"/>
                <a:cs typeface="+mn-cs"/>
              </a:rPr>
              <a:t>ref</a:t>
            </a:r>
            <a:endParaRPr kumimoji="0" lang="en-AU" sz="1200" b="1" i="0" u="none" strike="noStrike" kern="1200" cap="none" spc="0" normalizeH="0" baseline="-25000" noProof="0" dirty="0">
              <a:ln>
                <a:noFill/>
              </a:ln>
              <a:solidFill>
                <a:srgbClr val="000000"/>
              </a:solidFill>
              <a:effectLst/>
              <a:uLnTx/>
              <a:uFillTx/>
              <a:latin typeface="Arial"/>
              <a:ea typeface="+mn-ea"/>
              <a:cs typeface="+mn-cs"/>
            </a:endParaRPr>
          </a:p>
        </p:txBody>
      </p:sp>
      <p:sp>
        <p:nvSpPr>
          <p:cNvPr id="86" name="Oval 85">
            <a:extLst>
              <a:ext uri="{FF2B5EF4-FFF2-40B4-BE49-F238E27FC236}">
                <a16:creationId xmlns:a16="http://schemas.microsoft.com/office/drawing/2014/main" id="{F11B08BB-D1EB-4662-963E-CA6C150706BE}"/>
              </a:ext>
            </a:extLst>
          </p:cNvPr>
          <p:cNvSpPr>
            <a:spLocks noChangeAspect="1"/>
          </p:cNvSpPr>
          <p:nvPr/>
        </p:nvSpPr>
        <p:spPr>
          <a:xfrm>
            <a:off x="5806020" y="4231029"/>
            <a:ext cx="61722" cy="61722"/>
          </a:xfrm>
          <a:prstGeom prst="ellipse">
            <a:avLst/>
          </a:prstGeom>
          <a:solidFill>
            <a:srgbClr val="FF0000"/>
          </a:solidFill>
          <a:ln w="9525">
            <a:solidFill>
              <a:srgbClr val="FF99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87" name="Oval 86">
            <a:extLst>
              <a:ext uri="{FF2B5EF4-FFF2-40B4-BE49-F238E27FC236}">
                <a16:creationId xmlns:a16="http://schemas.microsoft.com/office/drawing/2014/main" id="{A5C7684A-57A7-4A9C-9B05-15839DA62F4F}"/>
              </a:ext>
            </a:extLst>
          </p:cNvPr>
          <p:cNvSpPr>
            <a:spLocks noChangeAspect="1"/>
          </p:cNvSpPr>
          <p:nvPr/>
        </p:nvSpPr>
        <p:spPr>
          <a:xfrm>
            <a:off x="5992118" y="4228992"/>
            <a:ext cx="61722" cy="61722"/>
          </a:xfrm>
          <a:prstGeom prst="ellipse">
            <a:avLst/>
          </a:prstGeom>
          <a:solidFill>
            <a:srgbClr val="FF0000"/>
          </a:solidFill>
          <a:ln w="9525">
            <a:solidFill>
              <a:srgbClr val="FF99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Freeform 5">
            <a:extLst>
              <a:ext uri="{FF2B5EF4-FFF2-40B4-BE49-F238E27FC236}">
                <a16:creationId xmlns:a16="http://schemas.microsoft.com/office/drawing/2014/main" id="{ECCA688F-9B8B-4586-9726-48295E7B9AD3}"/>
              </a:ext>
            </a:extLst>
          </p:cNvPr>
          <p:cNvSpPr/>
          <p:nvPr/>
        </p:nvSpPr>
        <p:spPr>
          <a:xfrm>
            <a:off x="5054855" y="4262397"/>
            <a:ext cx="775799" cy="679460"/>
          </a:xfrm>
          <a:custGeom>
            <a:avLst/>
            <a:gdLst>
              <a:gd name="connsiteX0" fmla="*/ 775799 w 775799"/>
              <a:gd name="connsiteY0" fmla="*/ 3795 h 679460"/>
              <a:gd name="connsiteX1" fmla="*/ 519046 w 775799"/>
              <a:gd name="connsiteY1" fmla="*/ 1543 h 679460"/>
              <a:gd name="connsiteX2" fmla="*/ 320851 w 775799"/>
              <a:gd name="connsiteY2" fmla="*/ 24065 h 679460"/>
              <a:gd name="connsiteX3" fmla="*/ 219501 w 775799"/>
              <a:gd name="connsiteY3" fmla="*/ 55596 h 679460"/>
              <a:gd name="connsiteX4" fmla="*/ 120404 w 775799"/>
              <a:gd name="connsiteY4" fmla="*/ 127667 h 679460"/>
              <a:gd name="connsiteX5" fmla="*/ 43828 w 775799"/>
              <a:gd name="connsiteY5" fmla="*/ 262800 h 679460"/>
              <a:gd name="connsiteX6" fmla="*/ 5541 w 775799"/>
              <a:gd name="connsiteY6" fmla="*/ 483517 h 679460"/>
              <a:gd name="connsiteX7" fmla="*/ 1036 w 775799"/>
              <a:gd name="connsiteY7" fmla="*/ 679460 h 67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799" h="679460">
                <a:moveTo>
                  <a:pt x="775799" y="3795"/>
                </a:moveTo>
                <a:cubicBezTo>
                  <a:pt x="685335" y="980"/>
                  <a:pt x="594871" y="-1835"/>
                  <a:pt x="519046" y="1543"/>
                </a:cubicBezTo>
                <a:cubicBezTo>
                  <a:pt x="443221" y="4921"/>
                  <a:pt x="370775" y="15056"/>
                  <a:pt x="320851" y="24065"/>
                </a:cubicBezTo>
                <a:cubicBezTo>
                  <a:pt x="270927" y="33074"/>
                  <a:pt x="252909" y="38329"/>
                  <a:pt x="219501" y="55596"/>
                </a:cubicBezTo>
                <a:cubicBezTo>
                  <a:pt x="186093" y="72863"/>
                  <a:pt x="149683" y="93133"/>
                  <a:pt x="120404" y="127667"/>
                </a:cubicBezTo>
                <a:cubicBezTo>
                  <a:pt x="91125" y="162201"/>
                  <a:pt x="62972" y="203492"/>
                  <a:pt x="43828" y="262800"/>
                </a:cubicBezTo>
                <a:cubicBezTo>
                  <a:pt x="24684" y="322108"/>
                  <a:pt x="12673" y="414074"/>
                  <a:pt x="5541" y="483517"/>
                </a:cubicBezTo>
                <a:cubicBezTo>
                  <a:pt x="-1591" y="552960"/>
                  <a:pt x="-278" y="616210"/>
                  <a:pt x="1036" y="679460"/>
                </a:cubicBezTo>
              </a:path>
            </a:pathLst>
          </a:cu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Straight Arrow Connector 88">
            <a:extLst>
              <a:ext uri="{FF2B5EF4-FFF2-40B4-BE49-F238E27FC236}">
                <a16:creationId xmlns:a16="http://schemas.microsoft.com/office/drawing/2014/main" id="{BD5B71D7-E29F-4D82-86D5-387329D14040}"/>
              </a:ext>
            </a:extLst>
          </p:cNvPr>
          <p:cNvCxnSpPr/>
          <p:nvPr/>
        </p:nvCxnSpPr>
        <p:spPr>
          <a:xfrm>
            <a:off x="6022979" y="4290714"/>
            <a:ext cx="0" cy="356102"/>
          </a:xfrm>
          <a:prstGeom prst="straightConnector1">
            <a:avLst/>
          </a:prstGeom>
          <a:ln w="12700">
            <a:solidFill>
              <a:schemeClr val="tx1"/>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4361454D-A19B-43F6-AEFD-18D1B2762D64}"/>
              </a:ext>
            </a:extLst>
          </p:cNvPr>
          <p:cNvSpPr txBox="1"/>
          <p:nvPr/>
        </p:nvSpPr>
        <p:spPr>
          <a:xfrm>
            <a:off x="5025450" y="4829205"/>
            <a:ext cx="715260" cy="23596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err="1">
                <a:ln>
                  <a:noFill/>
                </a:ln>
                <a:solidFill>
                  <a:srgbClr val="000000">
                    <a:lumMod val="20000"/>
                    <a:lumOff val="80000"/>
                  </a:srgbClr>
                </a:solidFill>
                <a:effectLst/>
                <a:uLnTx/>
                <a:uFillTx/>
                <a:latin typeface="Arial"/>
                <a:ea typeface="+mn-ea"/>
                <a:cs typeface="+mn-cs"/>
              </a:rPr>
              <a:t>T</a:t>
            </a:r>
            <a:r>
              <a:rPr kumimoji="0" lang="en-AU" sz="1400" b="1" i="0" u="none" strike="noStrike" kern="1200" cap="none" spc="0" normalizeH="0" baseline="-25000" noProof="0" dirty="0" err="1">
                <a:ln>
                  <a:noFill/>
                </a:ln>
                <a:solidFill>
                  <a:srgbClr val="000000">
                    <a:lumMod val="20000"/>
                    <a:lumOff val="80000"/>
                  </a:srgbClr>
                </a:solidFill>
                <a:effectLst/>
                <a:uLnTx/>
                <a:uFillTx/>
                <a:latin typeface="Arial"/>
                <a:ea typeface="+mn-ea"/>
                <a:cs typeface="+mn-cs"/>
              </a:rPr>
              <a:t>deep</a:t>
            </a:r>
            <a:r>
              <a:rPr kumimoji="0" lang="en-AU" sz="1400" b="1" i="0" u="none" strike="noStrike" kern="1200" cap="none" spc="0" normalizeH="0" baseline="-25000" noProof="0" dirty="0">
                <a:ln>
                  <a:noFill/>
                </a:ln>
                <a:solidFill>
                  <a:srgbClr val="000000">
                    <a:lumMod val="20000"/>
                    <a:lumOff val="80000"/>
                  </a:srgbClr>
                </a:solidFill>
                <a:effectLst/>
                <a:uLnTx/>
                <a:uFillTx/>
                <a:latin typeface="Arial"/>
                <a:ea typeface="+mn-ea"/>
                <a:cs typeface="+mn-cs"/>
              </a:rPr>
              <a:t> soil</a:t>
            </a:r>
            <a:endParaRPr kumimoji="0" lang="en-AU" sz="900" b="1" i="0" u="none" strike="noStrike" kern="1200" cap="none" spc="0" normalizeH="0" baseline="-25000" noProof="0" dirty="0">
              <a:ln>
                <a:noFill/>
              </a:ln>
              <a:solidFill>
                <a:srgbClr val="000000">
                  <a:lumMod val="20000"/>
                  <a:lumOff val="80000"/>
                </a:srgbClr>
              </a:solidFill>
              <a:effectLst/>
              <a:uLnTx/>
              <a:uFillTx/>
              <a:latin typeface="Arial"/>
              <a:ea typeface="+mn-ea"/>
              <a:cs typeface="+mn-cs"/>
            </a:endParaRPr>
          </a:p>
        </p:txBody>
      </p:sp>
      <p:sp>
        <p:nvSpPr>
          <p:cNvPr id="91" name="TextBox 90">
            <a:extLst>
              <a:ext uri="{FF2B5EF4-FFF2-40B4-BE49-F238E27FC236}">
                <a16:creationId xmlns:a16="http://schemas.microsoft.com/office/drawing/2014/main" id="{79ED447F-B537-4080-902F-E982A87FEA7E}"/>
              </a:ext>
            </a:extLst>
          </p:cNvPr>
          <p:cNvSpPr txBox="1"/>
          <p:nvPr/>
        </p:nvSpPr>
        <p:spPr>
          <a:xfrm>
            <a:off x="5089133" y="4384707"/>
            <a:ext cx="490840" cy="23596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err="1">
                <a:ln>
                  <a:noFill/>
                </a:ln>
                <a:solidFill>
                  <a:srgbClr val="000000">
                    <a:lumMod val="20000"/>
                    <a:lumOff val="80000"/>
                  </a:srgbClr>
                </a:solidFill>
                <a:effectLst/>
                <a:uLnTx/>
                <a:uFillTx/>
                <a:latin typeface="Arial"/>
                <a:ea typeface="+mn-ea"/>
                <a:cs typeface="+mn-cs"/>
              </a:rPr>
              <a:t>T</a:t>
            </a:r>
            <a:r>
              <a:rPr kumimoji="0" lang="en-AU" sz="1400" b="1" i="0" u="none" strike="noStrike" kern="1200" cap="none" spc="0" normalizeH="0" baseline="-25000" noProof="0" dirty="0" err="1">
                <a:ln>
                  <a:noFill/>
                </a:ln>
                <a:solidFill>
                  <a:srgbClr val="000000">
                    <a:lumMod val="20000"/>
                    <a:lumOff val="80000"/>
                  </a:srgbClr>
                </a:solidFill>
                <a:effectLst/>
                <a:uLnTx/>
                <a:uFillTx/>
                <a:latin typeface="Arial"/>
                <a:ea typeface="+mn-ea"/>
                <a:cs typeface="+mn-cs"/>
              </a:rPr>
              <a:t>soil,z</a:t>
            </a:r>
            <a:endParaRPr kumimoji="0" lang="en-AU" sz="900" b="1" i="0" u="none" strike="noStrike" kern="1200" cap="none" spc="0" normalizeH="0" baseline="-25000" noProof="0" dirty="0">
              <a:ln>
                <a:noFill/>
              </a:ln>
              <a:solidFill>
                <a:srgbClr val="000000">
                  <a:lumMod val="20000"/>
                  <a:lumOff val="80000"/>
                </a:srgbClr>
              </a:solidFill>
              <a:effectLst/>
              <a:uLnTx/>
              <a:uFillTx/>
              <a:latin typeface="Arial"/>
              <a:ea typeface="+mn-ea"/>
              <a:cs typeface="+mn-cs"/>
            </a:endParaRPr>
          </a:p>
        </p:txBody>
      </p:sp>
      <p:sp>
        <p:nvSpPr>
          <p:cNvPr id="92" name="TextBox 91">
            <a:extLst>
              <a:ext uri="{FF2B5EF4-FFF2-40B4-BE49-F238E27FC236}">
                <a16:creationId xmlns:a16="http://schemas.microsoft.com/office/drawing/2014/main" id="{5A1A5B7B-57B6-438F-B52A-125453C65AFC}"/>
              </a:ext>
            </a:extLst>
          </p:cNvPr>
          <p:cNvSpPr txBox="1"/>
          <p:nvPr/>
        </p:nvSpPr>
        <p:spPr>
          <a:xfrm>
            <a:off x="5978292" y="4302859"/>
            <a:ext cx="26642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Arial"/>
                <a:ea typeface="+mn-ea"/>
                <a:cs typeface="+mn-cs"/>
              </a:rPr>
              <a:t>-z</a:t>
            </a:r>
            <a:endParaRPr kumimoji="0" lang="en-AU" sz="900" b="1" i="0" u="none" strike="noStrike" kern="1200" cap="none" spc="0" normalizeH="0" baseline="-25000" noProof="0" dirty="0">
              <a:ln>
                <a:noFill/>
              </a:ln>
              <a:solidFill>
                <a:srgbClr val="000000"/>
              </a:solidFill>
              <a:effectLst/>
              <a:uLnTx/>
              <a:uFillTx/>
              <a:latin typeface="Arial"/>
              <a:ea typeface="+mn-ea"/>
              <a:cs typeface="+mn-cs"/>
            </a:endParaRPr>
          </a:p>
        </p:txBody>
      </p:sp>
      <p:sp>
        <p:nvSpPr>
          <p:cNvPr id="93" name="Oval 92">
            <a:extLst>
              <a:ext uri="{FF2B5EF4-FFF2-40B4-BE49-F238E27FC236}">
                <a16:creationId xmlns:a16="http://schemas.microsoft.com/office/drawing/2014/main" id="{3E97A272-9CBF-4FC6-AD21-8E4656E4C735}"/>
              </a:ext>
            </a:extLst>
          </p:cNvPr>
          <p:cNvSpPr>
            <a:spLocks noChangeAspect="1"/>
          </p:cNvSpPr>
          <p:nvPr/>
        </p:nvSpPr>
        <p:spPr>
          <a:xfrm>
            <a:off x="5017307" y="4911114"/>
            <a:ext cx="61722" cy="61722"/>
          </a:xfrm>
          <a:prstGeom prst="ellipse">
            <a:avLst/>
          </a:prstGeom>
          <a:solidFill>
            <a:srgbClr val="FF0000"/>
          </a:solidFill>
          <a:ln w="9525">
            <a:solidFill>
              <a:srgbClr val="FF99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94" name="Line 18">
            <a:extLst>
              <a:ext uri="{FF2B5EF4-FFF2-40B4-BE49-F238E27FC236}">
                <a16:creationId xmlns:a16="http://schemas.microsoft.com/office/drawing/2014/main" id="{1117F806-F39D-4811-9F4E-FF70E502A5D3}"/>
              </a:ext>
            </a:extLst>
          </p:cNvPr>
          <p:cNvSpPr>
            <a:spLocks noChangeShapeType="1"/>
          </p:cNvSpPr>
          <p:nvPr/>
        </p:nvSpPr>
        <p:spPr bwMode="auto">
          <a:xfrm flipV="1">
            <a:off x="1349315" y="3868584"/>
            <a:ext cx="0" cy="414337"/>
          </a:xfrm>
          <a:prstGeom prst="line">
            <a:avLst/>
          </a:prstGeom>
          <a:noFill/>
          <a:ln w="9525">
            <a:solidFill>
              <a:schemeClr val="tx1"/>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Text Box 19">
            <a:extLst>
              <a:ext uri="{FF2B5EF4-FFF2-40B4-BE49-F238E27FC236}">
                <a16:creationId xmlns:a16="http://schemas.microsoft.com/office/drawing/2014/main" id="{31564846-9B68-471C-B1AE-201FC7CC1A9F}"/>
              </a:ext>
            </a:extLst>
          </p:cNvPr>
          <p:cNvSpPr txBox="1">
            <a:spLocks noChangeArrowheads="1"/>
          </p:cNvSpPr>
          <p:nvPr/>
        </p:nvSpPr>
        <p:spPr bwMode="auto">
          <a:xfrm>
            <a:off x="1179453" y="3639984"/>
            <a:ext cx="928687" cy="214312"/>
          </a:xfrm>
          <a:prstGeom prst="rect">
            <a:avLst/>
          </a:prstGeom>
          <a:noFill/>
        </p:spPr>
        <p:txBody>
          <a:bodyPr wrap="none" rtlCol="0">
            <a:spAutoFit/>
          </a:bodyPr>
          <a:lstStyle>
            <a:defPPr>
              <a:defRPr lang="en-US"/>
            </a:defPPr>
            <a:lvl1pPr algn="ctr">
              <a:defRPr sz="105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EVAPORATION</a:t>
            </a:r>
          </a:p>
        </p:txBody>
      </p:sp>
      <p:sp>
        <p:nvSpPr>
          <p:cNvPr id="96" name="Line 18">
            <a:extLst>
              <a:ext uri="{FF2B5EF4-FFF2-40B4-BE49-F238E27FC236}">
                <a16:creationId xmlns:a16="http://schemas.microsoft.com/office/drawing/2014/main" id="{5704B004-FD4C-4EFA-877E-0F19272FEFEF}"/>
              </a:ext>
            </a:extLst>
          </p:cNvPr>
          <p:cNvSpPr>
            <a:spLocks noChangeShapeType="1"/>
          </p:cNvSpPr>
          <p:nvPr/>
        </p:nvSpPr>
        <p:spPr bwMode="auto">
          <a:xfrm flipV="1">
            <a:off x="2744118" y="3094146"/>
            <a:ext cx="0" cy="414337"/>
          </a:xfrm>
          <a:prstGeom prst="line">
            <a:avLst/>
          </a:prstGeom>
          <a:noFill/>
          <a:ln w="9525">
            <a:solidFill>
              <a:schemeClr val="tx1"/>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Text Box 19">
            <a:extLst>
              <a:ext uri="{FF2B5EF4-FFF2-40B4-BE49-F238E27FC236}">
                <a16:creationId xmlns:a16="http://schemas.microsoft.com/office/drawing/2014/main" id="{2CF2E133-1B85-4A5E-9356-ACEEB087A99C}"/>
              </a:ext>
            </a:extLst>
          </p:cNvPr>
          <p:cNvSpPr txBox="1">
            <a:spLocks noChangeArrowheads="1"/>
          </p:cNvSpPr>
          <p:nvPr/>
        </p:nvSpPr>
        <p:spPr bwMode="auto">
          <a:xfrm>
            <a:off x="2452541" y="2865546"/>
            <a:ext cx="1172117" cy="253916"/>
          </a:xfrm>
          <a:prstGeom prst="rect">
            <a:avLst/>
          </a:prstGeom>
          <a:noFill/>
        </p:spPr>
        <p:txBody>
          <a:bodyPr wrap="none" rtlCol="0">
            <a:spAutoFit/>
          </a:bodyPr>
          <a:lstStyle>
            <a:defPPr>
              <a:defRPr lang="en-US"/>
            </a:defPPr>
            <a:lvl1pPr algn="ctr">
              <a:defRPr sz="105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rgbClr val="000000"/>
                </a:solidFill>
                <a:effectLst/>
                <a:uLnTx/>
                <a:uFillTx/>
                <a:latin typeface="Arial"/>
                <a:ea typeface="+mn-ea"/>
                <a:cs typeface="+mn-cs"/>
              </a:rPr>
              <a:t>EVAPORATION</a:t>
            </a:r>
          </a:p>
        </p:txBody>
      </p:sp>
      <p:sp>
        <p:nvSpPr>
          <p:cNvPr id="98" name="Text Box 16">
            <a:extLst>
              <a:ext uri="{FF2B5EF4-FFF2-40B4-BE49-F238E27FC236}">
                <a16:creationId xmlns:a16="http://schemas.microsoft.com/office/drawing/2014/main" id="{0B048FCE-0C1F-46DA-9D48-4EC6DFE2D077}"/>
              </a:ext>
            </a:extLst>
          </p:cNvPr>
          <p:cNvSpPr txBox="1">
            <a:spLocks noChangeArrowheads="1"/>
          </p:cNvSpPr>
          <p:nvPr/>
        </p:nvSpPr>
        <p:spPr bwMode="auto">
          <a:xfrm>
            <a:off x="1674814" y="6175375"/>
            <a:ext cx="833437" cy="6096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Solar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a:t>
            </a:r>
          </a:p>
        </p:txBody>
      </p:sp>
      <p:sp>
        <p:nvSpPr>
          <p:cNvPr id="99" name="Text Box 17">
            <a:extLst>
              <a:ext uri="{FF2B5EF4-FFF2-40B4-BE49-F238E27FC236}">
                <a16:creationId xmlns:a16="http://schemas.microsoft.com/office/drawing/2014/main" id="{3AC8C650-7376-41D5-9C68-359DC0787CBB}"/>
              </a:ext>
            </a:extLst>
          </p:cNvPr>
          <p:cNvSpPr txBox="1">
            <a:spLocks noChangeArrowheads="1"/>
          </p:cNvSpPr>
          <p:nvPr/>
        </p:nvSpPr>
        <p:spPr bwMode="auto">
          <a:xfrm>
            <a:off x="2700338" y="6181725"/>
            <a:ext cx="1141412" cy="609600"/>
          </a:xfrm>
          <a:prstGeom prst="rect">
            <a:avLst/>
          </a:prstGeom>
          <a:noFill/>
          <a:ln w="9525">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Infra-red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a:t>
            </a:r>
          </a:p>
        </p:txBody>
      </p:sp>
      <p:sp>
        <p:nvSpPr>
          <p:cNvPr id="100" name="Text Box 18">
            <a:extLst>
              <a:ext uri="{FF2B5EF4-FFF2-40B4-BE49-F238E27FC236}">
                <a16:creationId xmlns:a16="http://schemas.microsoft.com/office/drawing/2014/main" id="{98C32F1C-FC3A-4255-848A-6C9A25269487}"/>
              </a:ext>
            </a:extLst>
          </p:cNvPr>
          <p:cNvSpPr txBox="1">
            <a:spLocks noChangeArrowheads="1"/>
          </p:cNvSpPr>
          <p:nvPr/>
        </p:nvSpPr>
        <p:spPr bwMode="auto">
          <a:xfrm>
            <a:off x="7364414" y="6154738"/>
            <a:ext cx="1470025" cy="6096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Condu</a:t>
            </a:r>
            <a:r>
              <a:rPr kumimoji="0" lang="en-US" sz="2000" b="0" i="0" u="none" strike="noStrike" kern="1200" cap="none" spc="0" normalizeH="0" baseline="0" noProof="0" dirty="0">
                <a:ln>
                  <a:noFill/>
                </a:ln>
                <a:solidFill>
                  <a:srgbClr val="00B0F0"/>
                </a:solidFill>
                <a:effectLst/>
                <a:uLnTx/>
                <a:uFillTx/>
                <a:latin typeface="Arial"/>
                <a:ea typeface="+mn-ea"/>
                <a:cs typeface="+mn-cs"/>
              </a:rPr>
              <a:t>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(gained/lost)</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p:sp>
        <p:nvSpPr>
          <p:cNvPr id="101" name="Text Box 19">
            <a:extLst>
              <a:ext uri="{FF2B5EF4-FFF2-40B4-BE49-F238E27FC236}">
                <a16:creationId xmlns:a16="http://schemas.microsoft.com/office/drawing/2014/main" id="{254C252C-4A4B-4518-B6B8-E313BBAD081C}"/>
              </a:ext>
            </a:extLst>
          </p:cNvPr>
          <p:cNvSpPr txBox="1">
            <a:spLocks noChangeArrowheads="1"/>
          </p:cNvSpPr>
          <p:nvPr/>
        </p:nvSpPr>
        <p:spPr bwMode="auto">
          <a:xfrm>
            <a:off x="5635625" y="6154738"/>
            <a:ext cx="1455738" cy="6096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Conve</a:t>
            </a:r>
            <a:r>
              <a:rPr kumimoji="0" lang="en-US" sz="2000" b="0" i="0" u="none" strike="noStrike" kern="1200" cap="none" spc="0" normalizeH="0" baseline="0" noProof="0" dirty="0">
                <a:ln>
                  <a:noFill/>
                </a:ln>
                <a:solidFill>
                  <a:srgbClr val="00B0F0"/>
                </a:solidFill>
                <a:effectLst/>
                <a:uLnTx/>
                <a:uFillTx/>
                <a:latin typeface="Arial"/>
                <a:ea typeface="+mn-ea"/>
                <a:cs typeface="+mn-cs"/>
              </a:rPr>
              <a:t>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(gained/lost)</a:t>
            </a:r>
          </a:p>
        </p:txBody>
      </p:sp>
      <p:sp>
        <p:nvSpPr>
          <p:cNvPr id="102" name="Text Box 20">
            <a:extLst>
              <a:ext uri="{FF2B5EF4-FFF2-40B4-BE49-F238E27FC236}">
                <a16:creationId xmlns:a16="http://schemas.microsoft.com/office/drawing/2014/main" id="{55BA3EE7-64DF-48D5-BE03-E44AC3B775E6}"/>
              </a:ext>
            </a:extLst>
          </p:cNvPr>
          <p:cNvSpPr txBox="1">
            <a:spLocks noChangeArrowheads="1"/>
          </p:cNvSpPr>
          <p:nvPr/>
        </p:nvSpPr>
        <p:spPr bwMode="auto">
          <a:xfrm>
            <a:off x="9020176" y="6154738"/>
            <a:ext cx="1539875" cy="6096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Evapo</a:t>
            </a:r>
            <a:r>
              <a:rPr kumimoji="0" lang="en-US" sz="2000" b="0" i="0" u="none" strike="noStrike" kern="1200" cap="none" spc="0" normalizeH="0" baseline="0" noProof="0" dirty="0">
                <a:ln>
                  <a:noFill/>
                </a:ln>
                <a:solidFill>
                  <a:srgbClr val="00B0F0"/>
                </a:solidFill>
                <a:effectLst/>
                <a:uLnTx/>
                <a:uFillTx/>
                <a:latin typeface="Arial"/>
                <a:ea typeface="+mn-ea"/>
                <a:cs typeface="+mn-cs"/>
              </a:rPr>
              <a:t>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(gained/lost)</a:t>
            </a:r>
          </a:p>
        </p:txBody>
      </p:sp>
      <p:sp>
        <p:nvSpPr>
          <p:cNvPr id="103" name="Text Box 21">
            <a:extLst>
              <a:ext uri="{FF2B5EF4-FFF2-40B4-BE49-F238E27FC236}">
                <a16:creationId xmlns:a16="http://schemas.microsoft.com/office/drawing/2014/main" id="{BC3A29C2-1A7A-49FB-BA4D-7FAA0AF55AB2}"/>
              </a:ext>
            </a:extLst>
          </p:cNvPr>
          <p:cNvSpPr txBox="1">
            <a:spLocks noChangeArrowheads="1"/>
          </p:cNvSpPr>
          <p:nvPr/>
        </p:nvSpPr>
        <p:spPr bwMode="auto">
          <a:xfrm>
            <a:off x="4124326" y="6173788"/>
            <a:ext cx="1141413" cy="609600"/>
          </a:xfrm>
          <a:prstGeom prst="rect">
            <a:avLst/>
          </a:prstGeom>
          <a:noFill/>
          <a:ln w="9525">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Arial"/>
                <a:ea typeface="+mn-ea"/>
                <a:cs typeface="+mn-cs"/>
              </a:rPr>
              <a:t>Infra-red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(lost)</a:t>
            </a:r>
          </a:p>
        </p:txBody>
      </p:sp>
      <p:sp>
        <p:nvSpPr>
          <p:cNvPr id="104" name="Text Box 22">
            <a:extLst>
              <a:ext uri="{FF2B5EF4-FFF2-40B4-BE49-F238E27FC236}">
                <a16:creationId xmlns:a16="http://schemas.microsoft.com/office/drawing/2014/main" id="{46349FCA-4196-4F43-8823-5B467448559B}"/>
              </a:ext>
            </a:extLst>
          </p:cNvPr>
          <p:cNvSpPr txBox="1">
            <a:spLocks noChangeArrowheads="1"/>
          </p:cNvSpPr>
          <p:nvPr/>
        </p:nvSpPr>
        <p:spPr bwMode="auto">
          <a:xfrm>
            <a:off x="2408239" y="6207126"/>
            <a:ext cx="331787" cy="39687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105" name="Text Box 23">
            <a:extLst>
              <a:ext uri="{FF2B5EF4-FFF2-40B4-BE49-F238E27FC236}">
                <a16:creationId xmlns:a16="http://schemas.microsoft.com/office/drawing/2014/main" id="{F9AB4D5E-3E8C-4703-996B-6355BC226B46}"/>
              </a:ext>
            </a:extLst>
          </p:cNvPr>
          <p:cNvSpPr txBox="1">
            <a:spLocks noChangeArrowheads="1"/>
          </p:cNvSpPr>
          <p:nvPr/>
        </p:nvSpPr>
        <p:spPr bwMode="auto">
          <a:xfrm>
            <a:off x="5303839" y="6167439"/>
            <a:ext cx="331787" cy="39687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106" name="Text Box 24">
            <a:extLst>
              <a:ext uri="{FF2B5EF4-FFF2-40B4-BE49-F238E27FC236}">
                <a16:creationId xmlns:a16="http://schemas.microsoft.com/office/drawing/2014/main" id="{8AA58C17-D512-4A39-98C7-C3421A78F50B}"/>
              </a:ext>
            </a:extLst>
          </p:cNvPr>
          <p:cNvSpPr txBox="1">
            <a:spLocks noChangeArrowheads="1"/>
          </p:cNvSpPr>
          <p:nvPr/>
        </p:nvSpPr>
        <p:spPr bwMode="auto">
          <a:xfrm>
            <a:off x="7104064" y="6167439"/>
            <a:ext cx="331787" cy="39687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107" name="Text Box 25">
            <a:extLst>
              <a:ext uri="{FF2B5EF4-FFF2-40B4-BE49-F238E27FC236}">
                <a16:creationId xmlns:a16="http://schemas.microsoft.com/office/drawing/2014/main" id="{63AA9BEE-975E-49A1-A30C-6A110F553053}"/>
              </a:ext>
            </a:extLst>
          </p:cNvPr>
          <p:cNvSpPr txBox="1">
            <a:spLocks noChangeArrowheads="1"/>
          </p:cNvSpPr>
          <p:nvPr/>
        </p:nvSpPr>
        <p:spPr bwMode="auto">
          <a:xfrm>
            <a:off x="8732839" y="6167439"/>
            <a:ext cx="331787" cy="39687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108" name="Text Box 26">
            <a:extLst>
              <a:ext uri="{FF2B5EF4-FFF2-40B4-BE49-F238E27FC236}">
                <a16:creationId xmlns:a16="http://schemas.microsoft.com/office/drawing/2014/main" id="{7BEFEA7E-5E92-44EC-AC35-ECF94999762E}"/>
              </a:ext>
            </a:extLst>
          </p:cNvPr>
          <p:cNvSpPr txBox="1">
            <a:spLocks noChangeArrowheads="1"/>
          </p:cNvSpPr>
          <p:nvPr/>
        </p:nvSpPr>
        <p:spPr bwMode="auto">
          <a:xfrm>
            <a:off x="3863975" y="6207126"/>
            <a:ext cx="331788" cy="39687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a:t>
            </a:r>
          </a:p>
        </p:txBody>
      </p:sp>
      <p:sp>
        <p:nvSpPr>
          <p:cNvPr id="126" name="Text Box 66">
            <a:extLst>
              <a:ext uri="{FF2B5EF4-FFF2-40B4-BE49-F238E27FC236}">
                <a16:creationId xmlns:a16="http://schemas.microsoft.com/office/drawing/2014/main" id="{2350B0A2-795B-49FF-9D65-F5AC0729C9C2}"/>
              </a:ext>
            </a:extLst>
          </p:cNvPr>
          <p:cNvSpPr txBox="1">
            <a:spLocks noChangeArrowheads="1"/>
          </p:cNvSpPr>
          <p:nvPr/>
        </p:nvSpPr>
        <p:spPr bwMode="auto">
          <a:xfrm>
            <a:off x="3293664" y="5451889"/>
            <a:ext cx="5218113"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(Heat) Energy Balance of the Ground</a:t>
            </a:r>
          </a:p>
        </p:txBody>
      </p:sp>
    </p:spTree>
    <p:extLst>
      <p:ext uri="{BB962C8B-B14F-4D97-AF65-F5344CB8AC3E}">
        <p14:creationId xmlns:p14="http://schemas.microsoft.com/office/powerpoint/2010/main" val="938274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27603" y="3886307"/>
            <a:ext cx="3612288" cy="2588987"/>
          </a:xfrm>
          <a:prstGeom prst="rect">
            <a:avLst/>
          </a:prstGeom>
          <a:noFill/>
          <a:ln w="9525">
            <a:noFill/>
            <a:miter lim="800000"/>
            <a:headEnd/>
            <a:tailEnd/>
          </a:ln>
        </p:spPr>
      </p:pic>
      <p:pic>
        <p:nvPicPr>
          <p:cNvPr id="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88044" y="3879287"/>
            <a:ext cx="3707683" cy="2600042"/>
          </a:xfrm>
          <a:prstGeom prst="rect">
            <a:avLst/>
          </a:prstGeom>
          <a:noFill/>
          <a:ln w="9525">
            <a:noFill/>
            <a:miter lim="800000"/>
            <a:headEnd/>
            <a:tailEnd/>
          </a:ln>
        </p:spPr>
      </p:pic>
      <p:pic>
        <p:nvPicPr>
          <p:cNvPr id="4"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820517" y="3739580"/>
            <a:ext cx="185497" cy="2709862"/>
          </a:xfrm>
          <a:prstGeom prst="rect">
            <a:avLst/>
          </a:prstGeom>
          <a:noFill/>
          <a:ln w="9525">
            <a:noFill/>
            <a:miter lim="800000"/>
            <a:headEnd/>
            <a:tailEnd/>
          </a:ln>
        </p:spPr>
      </p:pic>
      <p:pic>
        <p:nvPicPr>
          <p:cNvPr id="5"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06404" y="999952"/>
            <a:ext cx="3622328" cy="2595066"/>
          </a:xfrm>
          <a:prstGeom prst="rect">
            <a:avLst/>
          </a:prstGeom>
          <a:noFill/>
          <a:ln w="9525">
            <a:noFill/>
            <a:miter lim="800000"/>
            <a:headEnd/>
            <a:tailEnd/>
          </a:ln>
        </p:spPr>
      </p:pic>
      <p:pic>
        <p:nvPicPr>
          <p:cNvPr id="6"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979366" y="973126"/>
            <a:ext cx="3715343" cy="2646623"/>
          </a:xfrm>
          <a:prstGeom prst="rect">
            <a:avLst/>
          </a:prstGeom>
          <a:noFill/>
          <a:ln w="9525">
            <a:noFill/>
            <a:miter lim="800000"/>
            <a:headEnd/>
            <a:tailEnd/>
          </a:ln>
        </p:spPr>
      </p:pic>
      <p:pic>
        <p:nvPicPr>
          <p:cNvPr id="7"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791547" y="970657"/>
            <a:ext cx="200179" cy="2700338"/>
          </a:xfrm>
          <a:prstGeom prst="rect">
            <a:avLst/>
          </a:prstGeom>
          <a:noFill/>
          <a:ln w="9525">
            <a:noFill/>
            <a:miter lim="800000"/>
            <a:headEnd/>
            <a:tailEnd/>
          </a:ln>
        </p:spPr>
      </p:pic>
      <p:sp>
        <p:nvSpPr>
          <p:cNvPr id="12" name="TextBox 11"/>
          <p:cNvSpPr txBox="1"/>
          <p:nvPr/>
        </p:nvSpPr>
        <p:spPr>
          <a:xfrm>
            <a:off x="9912424" y="883444"/>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56</a:t>
            </a:r>
          </a:p>
        </p:txBody>
      </p:sp>
      <p:sp>
        <p:nvSpPr>
          <p:cNvPr id="13" name="TextBox 12"/>
          <p:cNvSpPr txBox="1"/>
          <p:nvPr/>
        </p:nvSpPr>
        <p:spPr>
          <a:xfrm>
            <a:off x="9912424" y="1099468"/>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54</a:t>
            </a:r>
          </a:p>
        </p:txBody>
      </p:sp>
      <p:sp>
        <p:nvSpPr>
          <p:cNvPr id="14" name="TextBox 13"/>
          <p:cNvSpPr txBox="1"/>
          <p:nvPr/>
        </p:nvSpPr>
        <p:spPr>
          <a:xfrm>
            <a:off x="9912424" y="1315492"/>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52</a:t>
            </a:r>
          </a:p>
        </p:txBody>
      </p:sp>
      <p:sp>
        <p:nvSpPr>
          <p:cNvPr id="15" name="TextBox 14"/>
          <p:cNvSpPr txBox="1"/>
          <p:nvPr/>
        </p:nvSpPr>
        <p:spPr>
          <a:xfrm>
            <a:off x="9912424" y="1531516"/>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50</a:t>
            </a:r>
          </a:p>
        </p:txBody>
      </p:sp>
      <p:sp>
        <p:nvSpPr>
          <p:cNvPr id="16" name="TextBox 15"/>
          <p:cNvSpPr txBox="1"/>
          <p:nvPr/>
        </p:nvSpPr>
        <p:spPr>
          <a:xfrm>
            <a:off x="9917187" y="1725767"/>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48</a:t>
            </a:r>
          </a:p>
        </p:txBody>
      </p:sp>
      <p:sp>
        <p:nvSpPr>
          <p:cNvPr id="17" name="TextBox 16"/>
          <p:cNvSpPr txBox="1"/>
          <p:nvPr/>
        </p:nvSpPr>
        <p:spPr>
          <a:xfrm>
            <a:off x="9912424" y="1932266"/>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46</a:t>
            </a:r>
          </a:p>
        </p:txBody>
      </p:sp>
      <p:sp>
        <p:nvSpPr>
          <p:cNvPr id="18" name="TextBox 17"/>
          <p:cNvSpPr txBox="1"/>
          <p:nvPr/>
        </p:nvSpPr>
        <p:spPr>
          <a:xfrm>
            <a:off x="9912424" y="2134002"/>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44</a:t>
            </a:r>
          </a:p>
        </p:txBody>
      </p:sp>
      <p:sp>
        <p:nvSpPr>
          <p:cNvPr id="19" name="TextBox 18"/>
          <p:cNvSpPr txBox="1"/>
          <p:nvPr/>
        </p:nvSpPr>
        <p:spPr>
          <a:xfrm>
            <a:off x="9912424" y="2357840"/>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42</a:t>
            </a:r>
          </a:p>
        </p:txBody>
      </p:sp>
      <p:sp>
        <p:nvSpPr>
          <p:cNvPr id="20" name="TextBox 19"/>
          <p:cNvSpPr txBox="1"/>
          <p:nvPr/>
        </p:nvSpPr>
        <p:spPr>
          <a:xfrm>
            <a:off x="9912424" y="2566050"/>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40</a:t>
            </a:r>
          </a:p>
        </p:txBody>
      </p:sp>
      <p:sp>
        <p:nvSpPr>
          <p:cNvPr id="21" name="TextBox 20"/>
          <p:cNvSpPr txBox="1"/>
          <p:nvPr/>
        </p:nvSpPr>
        <p:spPr>
          <a:xfrm>
            <a:off x="9912424" y="2782074"/>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38</a:t>
            </a:r>
          </a:p>
        </p:txBody>
      </p:sp>
      <p:sp>
        <p:nvSpPr>
          <p:cNvPr id="22" name="TextBox 21"/>
          <p:cNvSpPr txBox="1"/>
          <p:nvPr/>
        </p:nvSpPr>
        <p:spPr>
          <a:xfrm>
            <a:off x="9912424" y="2988573"/>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36</a:t>
            </a:r>
          </a:p>
        </p:txBody>
      </p:sp>
      <p:sp>
        <p:nvSpPr>
          <p:cNvPr id="23" name="TextBox 22"/>
          <p:cNvSpPr txBox="1"/>
          <p:nvPr/>
        </p:nvSpPr>
        <p:spPr>
          <a:xfrm>
            <a:off x="9912424" y="3187700"/>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34</a:t>
            </a:r>
          </a:p>
        </p:txBody>
      </p:sp>
      <p:sp>
        <p:nvSpPr>
          <p:cNvPr id="24" name="TextBox 23"/>
          <p:cNvSpPr txBox="1"/>
          <p:nvPr/>
        </p:nvSpPr>
        <p:spPr>
          <a:xfrm>
            <a:off x="9912424" y="3403724"/>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32</a:t>
            </a:r>
          </a:p>
        </p:txBody>
      </p:sp>
      <p:sp>
        <p:nvSpPr>
          <p:cNvPr id="27" name="TextBox 26"/>
          <p:cNvSpPr txBox="1"/>
          <p:nvPr/>
        </p:nvSpPr>
        <p:spPr>
          <a:xfrm>
            <a:off x="9943528" y="3744467"/>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51</a:t>
            </a:r>
          </a:p>
        </p:txBody>
      </p:sp>
      <p:sp>
        <p:nvSpPr>
          <p:cNvPr id="28" name="TextBox 27"/>
          <p:cNvSpPr txBox="1"/>
          <p:nvPr/>
        </p:nvSpPr>
        <p:spPr>
          <a:xfrm>
            <a:off x="9943528" y="3907780"/>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50</a:t>
            </a:r>
          </a:p>
        </p:txBody>
      </p:sp>
      <p:sp>
        <p:nvSpPr>
          <p:cNvPr id="29" name="TextBox 28"/>
          <p:cNvSpPr txBox="1"/>
          <p:nvPr/>
        </p:nvSpPr>
        <p:spPr>
          <a:xfrm>
            <a:off x="9943528" y="4078218"/>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49</a:t>
            </a:r>
          </a:p>
        </p:txBody>
      </p:sp>
      <p:sp>
        <p:nvSpPr>
          <p:cNvPr id="30" name="TextBox 29"/>
          <p:cNvSpPr txBox="1"/>
          <p:nvPr/>
        </p:nvSpPr>
        <p:spPr>
          <a:xfrm>
            <a:off x="9943528" y="4234483"/>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48</a:t>
            </a:r>
          </a:p>
        </p:txBody>
      </p:sp>
      <p:sp>
        <p:nvSpPr>
          <p:cNvPr id="31" name="TextBox 30"/>
          <p:cNvSpPr txBox="1"/>
          <p:nvPr/>
        </p:nvSpPr>
        <p:spPr>
          <a:xfrm>
            <a:off x="9943528" y="4388023"/>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47</a:t>
            </a:r>
          </a:p>
        </p:txBody>
      </p:sp>
      <p:sp>
        <p:nvSpPr>
          <p:cNvPr id="32" name="TextBox 31"/>
          <p:cNvSpPr txBox="1"/>
          <p:nvPr/>
        </p:nvSpPr>
        <p:spPr>
          <a:xfrm>
            <a:off x="9943528" y="4541844"/>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46</a:t>
            </a:r>
          </a:p>
        </p:txBody>
      </p:sp>
      <p:sp>
        <p:nvSpPr>
          <p:cNvPr id="33" name="TextBox 32"/>
          <p:cNvSpPr txBox="1"/>
          <p:nvPr/>
        </p:nvSpPr>
        <p:spPr>
          <a:xfrm>
            <a:off x="9943528" y="4856169"/>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44</a:t>
            </a:r>
          </a:p>
        </p:txBody>
      </p:sp>
      <p:sp>
        <p:nvSpPr>
          <p:cNvPr id="34" name="TextBox 33"/>
          <p:cNvSpPr txBox="1"/>
          <p:nvPr/>
        </p:nvSpPr>
        <p:spPr>
          <a:xfrm>
            <a:off x="9943528" y="5178308"/>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42</a:t>
            </a:r>
          </a:p>
        </p:txBody>
      </p:sp>
      <p:sp>
        <p:nvSpPr>
          <p:cNvPr id="35" name="TextBox 34"/>
          <p:cNvSpPr txBox="1"/>
          <p:nvPr/>
        </p:nvSpPr>
        <p:spPr>
          <a:xfrm>
            <a:off x="9941911" y="5503869"/>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40</a:t>
            </a:r>
          </a:p>
        </p:txBody>
      </p:sp>
      <p:sp>
        <p:nvSpPr>
          <p:cNvPr id="36" name="TextBox 35"/>
          <p:cNvSpPr txBox="1"/>
          <p:nvPr/>
        </p:nvSpPr>
        <p:spPr>
          <a:xfrm>
            <a:off x="9943528" y="5806410"/>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38</a:t>
            </a:r>
          </a:p>
        </p:txBody>
      </p:sp>
      <p:sp>
        <p:nvSpPr>
          <p:cNvPr id="37" name="TextBox 36"/>
          <p:cNvSpPr txBox="1"/>
          <p:nvPr/>
        </p:nvSpPr>
        <p:spPr>
          <a:xfrm>
            <a:off x="9943528" y="6140028"/>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36</a:t>
            </a:r>
          </a:p>
        </p:txBody>
      </p:sp>
      <p:sp>
        <p:nvSpPr>
          <p:cNvPr id="38" name="TextBox 37"/>
          <p:cNvSpPr txBox="1"/>
          <p:nvPr/>
        </p:nvSpPr>
        <p:spPr>
          <a:xfrm>
            <a:off x="9943528" y="5014322"/>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43</a:t>
            </a:r>
          </a:p>
        </p:txBody>
      </p:sp>
      <p:sp>
        <p:nvSpPr>
          <p:cNvPr id="39" name="TextBox 38"/>
          <p:cNvSpPr txBox="1"/>
          <p:nvPr/>
        </p:nvSpPr>
        <p:spPr>
          <a:xfrm>
            <a:off x="9943528" y="5347940"/>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41</a:t>
            </a:r>
          </a:p>
        </p:txBody>
      </p:sp>
      <p:sp>
        <p:nvSpPr>
          <p:cNvPr id="41" name="TextBox 40"/>
          <p:cNvSpPr txBox="1"/>
          <p:nvPr/>
        </p:nvSpPr>
        <p:spPr>
          <a:xfrm>
            <a:off x="9943528" y="4699868"/>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45</a:t>
            </a:r>
          </a:p>
        </p:txBody>
      </p:sp>
      <p:sp>
        <p:nvSpPr>
          <p:cNvPr id="42" name="TextBox 41"/>
          <p:cNvSpPr txBox="1"/>
          <p:nvPr/>
        </p:nvSpPr>
        <p:spPr>
          <a:xfrm>
            <a:off x="9943528" y="5662394"/>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39</a:t>
            </a:r>
          </a:p>
        </p:txBody>
      </p:sp>
      <p:sp>
        <p:nvSpPr>
          <p:cNvPr id="43" name="TextBox 42"/>
          <p:cNvSpPr txBox="1"/>
          <p:nvPr/>
        </p:nvSpPr>
        <p:spPr>
          <a:xfrm>
            <a:off x="9943528" y="5984186"/>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37</a:t>
            </a:r>
          </a:p>
        </p:txBody>
      </p:sp>
      <p:sp>
        <p:nvSpPr>
          <p:cNvPr id="44" name="TextBox 43"/>
          <p:cNvSpPr txBox="1"/>
          <p:nvPr/>
        </p:nvSpPr>
        <p:spPr>
          <a:xfrm>
            <a:off x="9943528" y="6283082"/>
            <a:ext cx="341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Arial"/>
                <a:ea typeface="+mn-ea"/>
                <a:cs typeface="+mn-cs"/>
              </a:rPr>
              <a:t>35</a:t>
            </a:r>
          </a:p>
        </p:txBody>
      </p:sp>
      <p:sp>
        <p:nvSpPr>
          <p:cNvPr id="46" name="Rectangle 45">
            <a:extLst>
              <a:ext uri="{FF2B5EF4-FFF2-40B4-BE49-F238E27FC236}">
                <a16:creationId xmlns:a16="http://schemas.microsoft.com/office/drawing/2014/main" id="{94393C87-0B34-4EFF-938B-2123F7E0C6B1}"/>
              </a:ext>
            </a:extLst>
          </p:cNvPr>
          <p:cNvSpPr/>
          <p:nvPr/>
        </p:nvSpPr>
        <p:spPr>
          <a:xfrm>
            <a:off x="4854351" y="188640"/>
            <a:ext cx="2498949"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Microclimate</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Tree>
    <p:extLst>
      <p:ext uri="{BB962C8B-B14F-4D97-AF65-F5344CB8AC3E}">
        <p14:creationId xmlns:p14="http://schemas.microsoft.com/office/powerpoint/2010/main" val="3550796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6.png">
            <a:extLst>
              <a:ext uri="{FF2B5EF4-FFF2-40B4-BE49-F238E27FC236}">
                <a16:creationId xmlns:a16="http://schemas.microsoft.com/office/drawing/2014/main" id="{3AFB344B-68C8-49B5-BC47-5C69BFFA0B80}"/>
              </a:ext>
            </a:extLst>
          </p:cNvPr>
          <p:cNvPicPr>
            <a:picLocks noChangeAspect="1"/>
          </p:cNvPicPr>
          <p:nvPr/>
        </p:nvPicPr>
        <p:blipFill>
          <a:blip r:embed="rId2">
            <a:clrChange>
              <a:clrFrom>
                <a:srgbClr val="FFFFFF"/>
              </a:clrFrom>
              <a:clrTo>
                <a:srgbClr val="FFFFFF">
                  <a:alpha val="0"/>
                </a:srgbClr>
              </a:clrTo>
            </a:clrChange>
          </a:blip>
          <a:srcRect/>
          <a:stretch>
            <a:fillRect/>
          </a:stretch>
        </p:blipFill>
        <p:spPr>
          <a:xfrm>
            <a:off x="1925374" y="1935601"/>
            <a:ext cx="8039100" cy="4276725"/>
          </a:xfrm>
          <a:prstGeom prst="rect">
            <a:avLst/>
          </a:prstGeom>
          <a:ln/>
        </p:spPr>
      </p:pic>
      <p:sp>
        <p:nvSpPr>
          <p:cNvPr id="5" name="Rectangle 4">
            <a:extLst>
              <a:ext uri="{FF2B5EF4-FFF2-40B4-BE49-F238E27FC236}">
                <a16:creationId xmlns:a16="http://schemas.microsoft.com/office/drawing/2014/main" id="{0BBAE58F-EAA3-47B5-BF46-3D2E2E9302BE}"/>
              </a:ext>
            </a:extLst>
          </p:cNvPr>
          <p:cNvSpPr/>
          <p:nvPr/>
        </p:nvSpPr>
        <p:spPr>
          <a:xfrm>
            <a:off x="4202754" y="188641"/>
            <a:ext cx="369344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err="1">
                <a:ln>
                  <a:noFill/>
                </a:ln>
                <a:solidFill>
                  <a:prstClr val="black">
                    <a:lumMod val="95000"/>
                    <a:lumOff val="5000"/>
                  </a:prstClr>
                </a:solidFill>
                <a:effectLst/>
                <a:uLnTx/>
                <a:uFillTx/>
                <a:latin typeface="Calibri"/>
                <a:ea typeface="+mn-ea"/>
                <a:cs typeface="+mn-cs"/>
              </a:rPr>
              <a:t>micro_ncep</a:t>
            </a:r>
            <a:r>
              <a:rPr kumimoji="0" lang="en-ZA" sz="3200" b="1" i="0" u="none" strike="noStrike" kern="1200" cap="none" spc="0" normalizeH="0" baseline="0" noProof="0" dirty="0">
                <a:ln>
                  <a:noFill/>
                </a:ln>
                <a:solidFill>
                  <a:prstClr val="black">
                    <a:lumMod val="95000"/>
                    <a:lumOff val="5000"/>
                  </a:prstClr>
                </a:solidFill>
                <a:effectLst/>
                <a:uLnTx/>
                <a:uFillTx/>
                <a:latin typeface="Calibri"/>
                <a:ea typeface="+mn-ea"/>
                <a:cs typeface="+mn-cs"/>
              </a:rPr>
              <a:t> function</a:t>
            </a:r>
            <a:endParaRPr kumimoji="0" lang="en-AU"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7910F147-8013-4AFF-B922-D642F4EB048A}"/>
              </a:ext>
            </a:extLst>
          </p:cNvPr>
          <p:cNvSpPr txBox="1"/>
          <p:nvPr/>
        </p:nvSpPr>
        <p:spPr>
          <a:xfrm>
            <a:off x="2259304" y="1124745"/>
            <a:ext cx="77251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70C0"/>
                </a:solidFill>
                <a:effectLst/>
                <a:uLnTx/>
                <a:uFillTx/>
                <a:latin typeface="Calibri"/>
                <a:ea typeface="+mn-ea"/>
                <a:cs typeface="+mn-cs"/>
              </a:rPr>
              <a:t>Downscaled 250 km resolution 6-hourly gridded data (NCEP)</a:t>
            </a:r>
          </a:p>
        </p:txBody>
      </p:sp>
    </p:spTree>
    <p:extLst>
      <p:ext uri="{BB962C8B-B14F-4D97-AF65-F5344CB8AC3E}">
        <p14:creationId xmlns:p14="http://schemas.microsoft.com/office/powerpoint/2010/main" val="616648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F521125C-A51C-4D0F-BFB0-4D63E0E9BC4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2065" t="15714" r="13940" b="18887"/>
          <a:stretch/>
        </p:blipFill>
        <p:spPr bwMode="auto">
          <a:xfrm>
            <a:off x="1596426" y="255215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86ECAEF1-1FE8-43E9-AF9E-C66FED0B67D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2065" t="15714" r="13940" b="18887"/>
          <a:stretch/>
        </p:blipFill>
        <p:spPr bwMode="auto">
          <a:xfrm>
            <a:off x="1748826" y="270455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a:extLst>
              <a:ext uri="{FF2B5EF4-FFF2-40B4-BE49-F238E27FC236}">
                <a16:creationId xmlns:a16="http://schemas.microsoft.com/office/drawing/2014/main" id="{77DD07CF-0D33-4E62-B814-73DB83825B6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2065" t="15714" r="13940" b="18887"/>
          <a:stretch/>
        </p:blipFill>
        <p:spPr bwMode="auto">
          <a:xfrm>
            <a:off x="1901226" y="285695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BCCB891B-3BCC-43A0-868C-F45D54C14EE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2065" t="15714" r="13940" b="18887"/>
          <a:stretch/>
        </p:blipFill>
        <p:spPr bwMode="auto">
          <a:xfrm>
            <a:off x="2053626" y="300935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E0D98808-8483-41B1-AEA5-3DFE3F798B83}"/>
              </a:ext>
            </a:extLst>
          </p:cNvPr>
          <p:cNvSpPr txBox="1"/>
          <p:nvPr/>
        </p:nvSpPr>
        <p:spPr>
          <a:xfrm>
            <a:off x="1596426" y="2047176"/>
            <a:ext cx="2188869" cy="369332"/>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b="0" i="1" u="none" strike="noStrike" cap="none" spc="0" normalizeH="0" baseline="0">
                <a:ln>
                  <a:noFill/>
                </a:ln>
                <a:solidFill>
                  <a:schemeClr val="bg1"/>
                </a:solidFill>
                <a:effectLst/>
                <a:uLnTx/>
                <a:uFillTx/>
                <a:latin typeface="Calibr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1" u="none" strike="noStrike" kern="1200" cap="none" spc="0" normalizeH="0" baseline="0" noProof="0" dirty="0">
                <a:ln>
                  <a:noFill/>
                </a:ln>
                <a:solidFill>
                  <a:prstClr val="white"/>
                </a:solidFill>
                <a:effectLst/>
                <a:uLnTx/>
                <a:uFillTx/>
                <a:latin typeface="Calibri"/>
                <a:ea typeface="+mn-ea"/>
                <a:cs typeface="+mn-cs"/>
              </a:rPr>
              <a:t>Environmental Layers</a:t>
            </a:r>
          </a:p>
        </p:txBody>
      </p:sp>
      <p:grpSp>
        <p:nvGrpSpPr>
          <p:cNvPr id="14" name="Group 13">
            <a:extLst>
              <a:ext uri="{FF2B5EF4-FFF2-40B4-BE49-F238E27FC236}">
                <a16:creationId xmlns:a16="http://schemas.microsoft.com/office/drawing/2014/main" id="{0A0C1E18-B7B4-4AA0-BEB4-BE859571C7FF}"/>
              </a:ext>
            </a:extLst>
          </p:cNvPr>
          <p:cNvGrpSpPr/>
          <p:nvPr/>
        </p:nvGrpSpPr>
        <p:grpSpPr>
          <a:xfrm>
            <a:off x="3942855" y="1109032"/>
            <a:ext cx="6624736" cy="2680008"/>
            <a:chOff x="2411760" y="1109032"/>
            <a:chExt cx="6624736" cy="2680008"/>
          </a:xfrm>
        </p:grpSpPr>
        <p:sp>
          <p:nvSpPr>
            <p:cNvPr id="15" name="Rectangle 14">
              <a:extLst>
                <a:ext uri="{FF2B5EF4-FFF2-40B4-BE49-F238E27FC236}">
                  <a16:creationId xmlns:a16="http://schemas.microsoft.com/office/drawing/2014/main" id="{E13BE663-7DF4-4097-A09C-9C6AB915ED62}"/>
                </a:ext>
              </a:extLst>
            </p:cNvPr>
            <p:cNvSpPr/>
            <p:nvPr/>
          </p:nvSpPr>
          <p:spPr>
            <a:xfrm>
              <a:off x="3540250" y="1141993"/>
              <a:ext cx="5496246" cy="2647047"/>
            </a:xfrm>
            <a:prstGeom prst="rect">
              <a:avLst/>
            </a:prstGeom>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2">
              <a:extLst>
                <a:ext uri="{FF2B5EF4-FFF2-40B4-BE49-F238E27FC236}">
                  <a16:creationId xmlns:a16="http://schemas.microsoft.com/office/drawing/2014/main" id="{BE90E426-1B45-473F-8F76-45DC9CAB0CD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766681" y="1841723"/>
              <a:ext cx="1541611" cy="1642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descr="C:\git\Tiliqua_rugosa\distribution\Maxent.tiff">
              <a:extLst>
                <a:ext uri="{FF2B5EF4-FFF2-40B4-BE49-F238E27FC236}">
                  <a16:creationId xmlns:a16="http://schemas.microsoft.com/office/drawing/2014/main" id="{9DDEEB45-8E84-4E02-B98B-8DCD130DA28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588224" y="1886066"/>
              <a:ext cx="1999695" cy="179832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91E677-2F9C-4AC0-B9E5-78C9677D4992}"/>
                </a:ext>
              </a:extLst>
            </p:cNvPr>
            <p:cNvSpPr txBox="1"/>
            <p:nvPr/>
          </p:nvSpPr>
          <p:spPr>
            <a:xfrm>
              <a:off x="3851199" y="1472392"/>
              <a:ext cx="15449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a:ea typeface="+mn-ea"/>
                  <a:cs typeface="+mn-cs"/>
                </a:rPr>
                <a:t>Maxent</a:t>
              </a:r>
              <a:r>
                <a:rPr kumimoji="0" lang="en-AU"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 model</a:t>
              </a:r>
            </a:p>
          </p:txBody>
        </p:sp>
        <p:cxnSp>
          <p:nvCxnSpPr>
            <p:cNvPr id="19" name="Straight Arrow Connector 18">
              <a:extLst>
                <a:ext uri="{FF2B5EF4-FFF2-40B4-BE49-F238E27FC236}">
                  <a16:creationId xmlns:a16="http://schemas.microsoft.com/office/drawing/2014/main" id="{FCDD5ABC-923F-4A8B-94E8-F5B5A87B2562}"/>
                </a:ext>
              </a:extLst>
            </p:cNvPr>
            <p:cNvCxnSpPr/>
            <p:nvPr/>
          </p:nvCxnSpPr>
          <p:spPr>
            <a:xfrm>
              <a:off x="5396109" y="2735152"/>
              <a:ext cx="976091"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EFD674-3EB4-48A1-B8F5-90B88A16928D}"/>
                </a:ext>
              </a:extLst>
            </p:cNvPr>
            <p:cNvCxnSpPr/>
            <p:nvPr/>
          </p:nvCxnSpPr>
          <p:spPr>
            <a:xfrm flipV="1">
              <a:off x="2411760" y="2721493"/>
              <a:ext cx="976091" cy="84335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2B65A99-DF32-4397-A4BE-3910A8AF0B61}"/>
                </a:ext>
              </a:extLst>
            </p:cNvPr>
            <p:cNvSpPr txBox="1"/>
            <p:nvPr/>
          </p:nvSpPr>
          <p:spPr>
            <a:xfrm>
              <a:off x="6407596" y="1516734"/>
              <a:ext cx="25439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probability of occurrence</a:t>
              </a:r>
            </a:p>
          </p:txBody>
        </p:sp>
        <p:sp>
          <p:nvSpPr>
            <p:cNvPr id="22" name="TextBox 21">
              <a:extLst>
                <a:ext uri="{FF2B5EF4-FFF2-40B4-BE49-F238E27FC236}">
                  <a16:creationId xmlns:a16="http://schemas.microsoft.com/office/drawing/2014/main" id="{785DD5B9-D593-4C77-8391-EA0E31B85A3B}"/>
                </a:ext>
              </a:extLst>
            </p:cNvPr>
            <p:cNvSpPr txBox="1"/>
            <p:nvPr/>
          </p:nvSpPr>
          <p:spPr>
            <a:xfrm>
              <a:off x="3522839" y="1109032"/>
              <a:ext cx="34901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1" u="none" strike="noStrike" kern="1200" cap="none" spc="0" normalizeH="0" baseline="0" noProof="0" dirty="0">
                  <a:ln>
                    <a:noFill/>
                  </a:ln>
                  <a:solidFill>
                    <a:prstClr val="white"/>
                  </a:solidFill>
                  <a:effectLst/>
                  <a:uLnTx/>
                  <a:uFillTx/>
                  <a:latin typeface="Calibri"/>
                  <a:ea typeface="+mn-ea"/>
                  <a:cs typeface="+mn-cs"/>
                </a:rPr>
                <a:t>Correlative Model (process </a:t>
              </a:r>
              <a:r>
                <a:rPr kumimoji="0" lang="en-AU" sz="1800" b="0" i="1" u="sng" strike="noStrike" kern="1200" cap="none" spc="0" normalizeH="0" baseline="0" noProof="0" dirty="0">
                  <a:ln>
                    <a:noFill/>
                  </a:ln>
                  <a:solidFill>
                    <a:prstClr val="white"/>
                  </a:solidFill>
                  <a:effectLst/>
                  <a:uLnTx/>
                  <a:uFillTx/>
                  <a:latin typeface="Calibri"/>
                  <a:ea typeface="+mn-ea"/>
                  <a:cs typeface="+mn-cs"/>
                </a:rPr>
                <a:t>implicit</a:t>
              </a:r>
              <a:r>
                <a:rPr kumimoji="0" lang="en-AU" sz="1800" b="0" i="0" u="sng" strike="noStrike" kern="1200" cap="none" spc="0" normalizeH="0" baseline="0" noProof="0" dirty="0">
                  <a:ln>
                    <a:noFill/>
                  </a:ln>
                  <a:solidFill>
                    <a:prstClr val="white"/>
                  </a:solidFill>
                  <a:effectLst/>
                  <a:uLnTx/>
                  <a:uFillTx/>
                  <a:latin typeface="Calibri"/>
                  <a:ea typeface="+mn-ea"/>
                  <a:cs typeface="+mn-cs"/>
                </a:rPr>
                <a:t>)</a:t>
              </a:r>
              <a:endParaRPr kumimoji="0" lang="en-AU" sz="1800" b="0" i="1" u="none" strike="noStrike" kern="1200" cap="none" spc="0" normalizeH="0" baseline="0" noProof="0" dirty="0">
                <a:ln>
                  <a:noFill/>
                </a:ln>
                <a:solidFill>
                  <a:prstClr val="white"/>
                </a:solidFill>
                <a:effectLst/>
                <a:uLnTx/>
                <a:uFillTx/>
                <a:latin typeface="Calibri"/>
                <a:ea typeface="+mn-ea"/>
                <a:cs typeface="+mn-cs"/>
              </a:endParaRPr>
            </a:p>
          </p:txBody>
        </p:sp>
      </p:grpSp>
      <p:sp>
        <p:nvSpPr>
          <p:cNvPr id="25" name="Rectangle 24">
            <a:extLst>
              <a:ext uri="{FF2B5EF4-FFF2-40B4-BE49-F238E27FC236}">
                <a16:creationId xmlns:a16="http://schemas.microsoft.com/office/drawing/2014/main" id="{F258C98F-980D-423F-B017-C9B77F049EBE}"/>
              </a:ext>
            </a:extLst>
          </p:cNvPr>
          <p:cNvSpPr/>
          <p:nvPr/>
        </p:nvSpPr>
        <p:spPr>
          <a:xfrm>
            <a:off x="3595022" y="188640"/>
            <a:ext cx="5021753"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Ecological Niche Modelling</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Tree>
    <p:extLst>
      <p:ext uri="{BB962C8B-B14F-4D97-AF65-F5344CB8AC3E}">
        <p14:creationId xmlns:p14="http://schemas.microsoft.com/office/powerpoint/2010/main" val="365792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5/58/FortranCardPROJ039.agr.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319195" y="1628800"/>
            <a:ext cx="6113150" cy="27363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FFCEBC2-C695-4C6C-A823-AF803E98214D}"/>
              </a:ext>
            </a:extLst>
          </p:cNvPr>
          <p:cNvSpPr/>
          <p:nvPr/>
        </p:nvSpPr>
        <p:spPr>
          <a:xfrm>
            <a:off x="2343322" y="5746031"/>
            <a:ext cx="822307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Porter, W. P., J. W. Mitchell, W. A. Beckman, and C. B. DeWitt. 1973. Behavioral implications of mechanistic ecology - Thermal and behavioral modeling of desert ectotherms and their microenvironment. Oecologia 13:1–54.</a:t>
            </a:r>
          </a:p>
        </p:txBody>
      </p:sp>
      <p:pic>
        <p:nvPicPr>
          <p:cNvPr id="8" name="Picture 15">
            <a:extLst>
              <a:ext uri="{FF2B5EF4-FFF2-40B4-BE49-F238E27FC236}">
                <a16:creationId xmlns:a16="http://schemas.microsoft.com/office/drawing/2014/main" id="{CE9F2B55-18C7-486C-ACA0-7DBF4917EA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47400" y="4663492"/>
            <a:ext cx="1477451" cy="73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8409C369-4FFD-473B-9A68-203B6011A68D}"/>
              </a:ext>
            </a:extLst>
          </p:cNvPr>
          <p:cNvSpPr txBox="1"/>
          <p:nvPr/>
        </p:nvSpPr>
        <p:spPr>
          <a:xfrm>
            <a:off x="1346143" y="4709690"/>
            <a:ext cx="30572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0000"/>
                </a:solidFill>
                <a:effectLst/>
                <a:uLnTx/>
                <a:uFillTx/>
                <a:latin typeface="Arial"/>
                <a:ea typeface="+mn-ea"/>
                <a:cs typeface="+mn-cs"/>
              </a:rPr>
              <a:t>Niche Mapper</a:t>
            </a:r>
          </a:p>
        </p:txBody>
      </p:sp>
      <p:pic>
        <p:nvPicPr>
          <p:cNvPr id="11" name="Picture 10">
            <a:extLst>
              <a:ext uri="{FF2B5EF4-FFF2-40B4-BE49-F238E27FC236}">
                <a16:creationId xmlns:a16="http://schemas.microsoft.com/office/drawing/2014/main" id="{96F04D97-EBA1-40B5-86FF-5AEF47D0B6B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71889" y="4411718"/>
            <a:ext cx="1204090" cy="1204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a:extLst>
              <a:ext uri="{FF2B5EF4-FFF2-40B4-BE49-F238E27FC236}">
                <a16:creationId xmlns:a16="http://schemas.microsoft.com/office/drawing/2014/main" id="{D4E13C2C-324B-4C80-BA14-D2009F1B1C61}"/>
              </a:ext>
            </a:extLst>
          </p:cNvPr>
          <p:cNvSpPr txBox="1"/>
          <p:nvPr/>
        </p:nvSpPr>
        <p:spPr>
          <a:xfrm>
            <a:off x="6751609" y="4690598"/>
            <a:ext cx="25955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err="1">
                <a:ln>
                  <a:noFill/>
                </a:ln>
                <a:solidFill>
                  <a:srgbClr val="000000"/>
                </a:solidFill>
                <a:effectLst/>
                <a:uLnTx/>
                <a:uFillTx/>
                <a:latin typeface="Arial"/>
                <a:ea typeface="+mn-ea"/>
                <a:cs typeface="+mn-cs"/>
              </a:rPr>
              <a:t>NicheMapR</a:t>
            </a:r>
            <a:endParaRPr kumimoji="0" lang="en-AU" sz="36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13" name="Straight Arrow Connector 12">
            <a:extLst>
              <a:ext uri="{FF2B5EF4-FFF2-40B4-BE49-F238E27FC236}">
                <a16:creationId xmlns:a16="http://schemas.microsoft.com/office/drawing/2014/main" id="{4AA6EF58-ECA0-4299-827F-8D48B361F012}"/>
              </a:ext>
            </a:extLst>
          </p:cNvPr>
          <p:cNvCxnSpPr/>
          <p:nvPr/>
        </p:nvCxnSpPr>
        <p:spPr>
          <a:xfrm>
            <a:off x="6020217" y="5013762"/>
            <a:ext cx="631439"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5">
            <a:extLst>
              <a:ext uri="{FF2B5EF4-FFF2-40B4-BE49-F238E27FC236}">
                <a16:creationId xmlns:a16="http://schemas.microsoft.com/office/drawing/2014/main" id="{B4DB8F4C-05D1-4D6C-B288-28DDCD2CE9BC}"/>
              </a:ext>
            </a:extLst>
          </p:cNvPr>
          <p:cNvSpPr>
            <a:spLocks noChangeArrowheads="1"/>
          </p:cNvSpPr>
          <p:nvPr/>
        </p:nvSpPr>
        <p:spPr bwMode="auto">
          <a:xfrm>
            <a:off x="1882904" y="370682"/>
            <a:ext cx="8458200" cy="661987"/>
          </a:xfrm>
          <a:prstGeom prst="rect">
            <a:avLst/>
          </a:prstGeom>
          <a:noFill/>
          <a:ln w="9525">
            <a:noFill/>
            <a:miter lim="800000"/>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000" b="1" i="0" u="none" strike="noStrike" kern="1200" cap="none" spc="0" normalizeH="0" baseline="0" noProof="0" dirty="0">
                <a:ln>
                  <a:noFill/>
                </a:ln>
                <a:solidFill>
                  <a:srgbClr val="000000"/>
                </a:solidFill>
                <a:effectLst/>
                <a:uLnTx/>
                <a:uFillTx/>
                <a:latin typeface="Arial"/>
                <a:ea typeface="+mn-ea"/>
                <a:cs typeface="+mn-cs"/>
              </a:rPr>
              <a:t>History of the </a:t>
            </a:r>
            <a:r>
              <a:rPr lang="en-AU" sz="4000" b="1" dirty="0">
                <a:solidFill>
                  <a:srgbClr val="000000"/>
                </a:solidFill>
                <a:latin typeface="Arial"/>
              </a:rPr>
              <a:t>microclimate</a:t>
            </a:r>
            <a:r>
              <a:rPr kumimoji="0" lang="en-AU" sz="4000" b="1" i="0" u="none" strike="noStrike" kern="1200" cap="none" spc="0" normalizeH="0" baseline="0" noProof="0" dirty="0">
                <a:ln>
                  <a:noFill/>
                </a:ln>
                <a:solidFill>
                  <a:srgbClr val="000000"/>
                </a:solidFill>
                <a:effectLst/>
                <a:uLnTx/>
                <a:uFillTx/>
                <a:latin typeface="Arial"/>
                <a:ea typeface="+mn-ea"/>
                <a:cs typeface="+mn-cs"/>
              </a:rPr>
              <a:t> model</a:t>
            </a:r>
            <a:endParaRPr kumimoji="0" lang="en-AU" sz="7200" b="1" i="0" u="none" strike="noStrike" kern="0" cap="none" spc="0" normalizeH="0" baseline="0" noProof="0" dirty="0">
              <a:ln>
                <a:noFill/>
              </a:ln>
              <a:solidFill>
                <a:srgbClr val="000000"/>
              </a:solidFill>
              <a:effectLst/>
              <a:uLnTx/>
              <a:uFillTx/>
              <a:latin typeface="Arial"/>
              <a:ea typeface="+mn-ea"/>
              <a:cs typeface="Times New Roman" pitchFamily="18" charset="0"/>
            </a:endParaRPr>
          </a:p>
        </p:txBody>
      </p:sp>
    </p:spTree>
    <p:extLst>
      <p:ext uri="{BB962C8B-B14F-4D97-AF65-F5344CB8AC3E}">
        <p14:creationId xmlns:p14="http://schemas.microsoft.com/office/powerpoint/2010/main" val="3890129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77759" y="2204864"/>
            <a:ext cx="8869748"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 name="Rectangle 134"/>
          <p:cNvSpPr/>
          <p:nvPr/>
        </p:nvSpPr>
        <p:spPr>
          <a:xfrm>
            <a:off x="3260204" y="188641"/>
            <a:ext cx="642836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a:ln>
                  <a:noFill/>
                </a:ln>
                <a:solidFill>
                  <a:srgbClr val="000000">
                    <a:lumMod val="95000"/>
                    <a:lumOff val="5000"/>
                  </a:srgbClr>
                </a:solidFill>
                <a:effectLst/>
                <a:uLnTx/>
                <a:uFillTx/>
                <a:latin typeface="Arial"/>
                <a:ea typeface="+mn-ea"/>
                <a:cs typeface="+mn-cs"/>
              </a:rPr>
              <a:t>Microclimate Program Structure</a:t>
            </a:r>
            <a:endParaRPr kumimoji="0" lang="en-AU" sz="3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5135" name="Picture 1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60449" y="21552"/>
            <a:ext cx="1477451" cy="73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39817" y="1196752"/>
            <a:ext cx="1477451" cy="73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448720" y="1242950"/>
            <a:ext cx="30572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0000"/>
                </a:solidFill>
                <a:effectLst/>
                <a:uLnTx/>
                <a:uFillTx/>
                <a:latin typeface="Arial"/>
                <a:ea typeface="+mn-ea"/>
                <a:cs typeface="+mn-cs"/>
              </a:rPr>
              <a:t>Niche Mapper</a:t>
            </a:r>
          </a:p>
        </p:txBody>
      </p:sp>
      <p:pic>
        <p:nvPicPr>
          <p:cNvPr id="7"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364306" y="944978"/>
            <a:ext cx="1204090" cy="1204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844026" y="1223858"/>
            <a:ext cx="25955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err="1">
                <a:ln>
                  <a:noFill/>
                </a:ln>
                <a:solidFill>
                  <a:srgbClr val="000000"/>
                </a:solidFill>
                <a:effectLst/>
                <a:uLnTx/>
                <a:uFillTx/>
                <a:latin typeface="Arial"/>
                <a:ea typeface="+mn-ea"/>
                <a:cs typeface="+mn-cs"/>
              </a:rPr>
              <a:t>NicheMapR</a:t>
            </a:r>
            <a:endParaRPr kumimoji="0" lang="en-AU" sz="36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3" name="Straight Arrow Connector 2"/>
          <p:cNvCxnSpPr/>
          <p:nvPr/>
        </p:nvCxnSpPr>
        <p:spPr>
          <a:xfrm>
            <a:off x="6112634" y="1547022"/>
            <a:ext cx="631439"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968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77759" y="2204864"/>
            <a:ext cx="8869748"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36161" y="5445225"/>
            <a:ext cx="820613" cy="1289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536160" y="773415"/>
            <a:ext cx="1507336" cy="124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336361" y="4528682"/>
            <a:ext cx="1282049" cy="916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143672" y="4773369"/>
            <a:ext cx="936104" cy="1055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927648" y="881237"/>
            <a:ext cx="864096" cy="1134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192344" y="5444514"/>
            <a:ext cx="895920" cy="1106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565385" y="1865096"/>
            <a:ext cx="923104" cy="112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439817" y="5506094"/>
            <a:ext cx="815569" cy="116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9" name="Straight Arrow Connector 138"/>
          <p:cNvCxnSpPr>
            <a:stCxn id="5128" idx="2"/>
          </p:cNvCxnSpPr>
          <p:nvPr/>
        </p:nvCxnSpPr>
        <p:spPr>
          <a:xfrm>
            <a:off x="3359696" y="2015620"/>
            <a:ext cx="252028" cy="549285"/>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V="1">
            <a:off x="3386082" y="4437112"/>
            <a:ext cx="126014" cy="275198"/>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4711090" y="4986953"/>
            <a:ext cx="136511" cy="459788"/>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V="1">
            <a:off x="7820452" y="5230895"/>
            <a:ext cx="126014" cy="275198"/>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flipV="1">
            <a:off x="8289828" y="4149080"/>
            <a:ext cx="1118540" cy="1219414"/>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5125" idx="2"/>
          </p:cNvCxnSpPr>
          <p:nvPr/>
        </p:nvCxnSpPr>
        <p:spPr>
          <a:xfrm flipH="1">
            <a:off x="8118740" y="2015619"/>
            <a:ext cx="171088" cy="189244"/>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9336361" y="2991760"/>
            <a:ext cx="314569" cy="293224"/>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5D58EF7-5AF6-4A33-9664-4CBE2B1E4BC3}"/>
              </a:ext>
            </a:extLst>
          </p:cNvPr>
          <p:cNvSpPr/>
          <p:nvPr/>
        </p:nvSpPr>
        <p:spPr>
          <a:xfrm>
            <a:off x="3260204" y="188641"/>
            <a:ext cx="642836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a:ln>
                  <a:noFill/>
                </a:ln>
                <a:solidFill>
                  <a:srgbClr val="000000">
                    <a:lumMod val="95000"/>
                    <a:lumOff val="5000"/>
                  </a:srgbClr>
                </a:solidFill>
                <a:effectLst/>
                <a:uLnTx/>
                <a:uFillTx/>
                <a:latin typeface="Arial"/>
                <a:ea typeface="+mn-ea"/>
                <a:cs typeface="+mn-cs"/>
              </a:rPr>
              <a:t>Microclimate Program Structure</a:t>
            </a:r>
            <a:endParaRPr kumimoji="0" lang="en-AU" sz="3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3" name="Picture 15">
            <a:extLst>
              <a:ext uri="{FF2B5EF4-FFF2-40B4-BE49-F238E27FC236}">
                <a16:creationId xmlns:a16="http://schemas.microsoft.com/office/drawing/2014/main" id="{7B138873-258E-425D-B024-BEB0BAF2F9EC}"/>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60449" y="21552"/>
            <a:ext cx="1477451" cy="73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2">
            <a:extLst>
              <a:ext uri="{FF2B5EF4-FFF2-40B4-BE49-F238E27FC236}">
                <a16:creationId xmlns:a16="http://schemas.microsoft.com/office/drawing/2014/main" id="{ED4ABBB1-11BC-4A09-B361-730128A527E5}"/>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861628" y="5427810"/>
            <a:ext cx="968499" cy="121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a:extLst>
              <a:ext uri="{FF2B5EF4-FFF2-40B4-BE49-F238E27FC236}">
                <a16:creationId xmlns:a16="http://schemas.microsoft.com/office/drawing/2014/main" id="{08872114-A0CF-4580-ADBA-C95E92E9A7D1}"/>
              </a:ext>
            </a:extLst>
          </p:cNvPr>
          <p:cNvCxnSpPr/>
          <p:nvPr/>
        </p:nvCxnSpPr>
        <p:spPr>
          <a:xfrm flipV="1">
            <a:off x="6239951" y="4986953"/>
            <a:ext cx="0" cy="459788"/>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5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1897"/>
          <a:stretch/>
        </p:blipFill>
        <p:spPr bwMode="auto">
          <a:xfrm>
            <a:off x="8553976" y="393290"/>
            <a:ext cx="1862504" cy="949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3307181" y="1530407"/>
            <a:ext cx="1656184" cy="124207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 name="Rounded Rectangle 2"/>
          <p:cNvSpPr/>
          <p:nvPr/>
        </p:nvSpPr>
        <p:spPr>
          <a:xfrm>
            <a:off x="7411060" y="2670025"/>
            <a:ext cx="3005421" cy="239468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Rounded Rectangle 3"/>
          <p:cNvSpPr/>
          <p:nvPr/>
        </p:nvSpPr>
        <p:spPr>
          <a:xfrm>
            <a:off x="5360806" y="856091"/>
            <a:ext cx="1419284" cy="20678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Rounded Rectangle 4"/>
          <p:cNvSpPr/>
          <p:nvPr/>
        </p:nvSpPr>
        <p:spPr>
          <a:xfrm>
            <a:off x="5266556" y="4659718"/>
            <a:ext cx="1405508" cy="193763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 name="Rounded Rectangle 5"/>
          <p:cNvSpPr/>
          <p:nvPr/>
        </p:nvSpPr>
        <p:spPr>
          <a:xfrm>
            <a:off x="1642012" y="2868658"/>
            <a:ext cx="3418554" cy="18226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 name="Rounded Rectangle 7"/>
          <p:cNvSpPr/>
          <p:nvPr/>
        </p:nvSpPr>
        <p:spPr>
          <a:xfrm>
            <a:off x="5360806" y="3310471"/>
            <a:ext cx="1539996" cy="9271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Flowchart: Process 8"/>
          <p:cNvSpPr/>
          <p:nvPr/>
        </p:nvSpPr>
        <p:spPr>
          <a:xfrm>
            <a:off x="5499275" y="2128364"/>
            <a:ext cx="1105272" cy="46863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err="1">
                <a:ln>
                  <a:noFill/>
                </a:ln>
                <a:solidFill>
                  <a:srgbClr val="000000"/>
                </a:solidFill>
                <a:effectLst/>
                <a:uLnTx/>
                <a:uFillTx/>
                <a:latin typeface="Arial"/>
                <a:ea typeface="+mn-ea"/>
                <a:cs typeface="+mn-cs"/>
              </a:rPr>
              <a:t>microrun.R</a:t>
            </a:r>
            <a:endParaRPr kumimoji="0" lang="en-AU" sz="10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10" name="Straight Arrow Connector 9"/>
          <p:cNvCxnSpPr>
            <a:stCxn id="14" idx="2"/>
            <a:endCxn id="9" idx="2"/>
          </p:cNvCxnSpPr>
          <p:nvPr/>
        </p:nvCxnSpPr>
        <p:spPr>
          <a:xfrm flipH="1" flipV="1">
            <a:off x="6051912" y="2596997"/>
            <a:ext cx="5879" cy="14961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0"/>
            <a:endCxn id="15" idx="2"/>
          </p:cNvCxnSpPr>
          <p:nvPr/>
        </p:nvCxnSpPr>
        <p:spPr>
          <a:xfrm flipH="1" flipV="1">
            <a:off x="6045835" y="1764722"/>
            <a:ext cx="6076" cy="3636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Flowchart: Process 12"/>
          <p:cNvSpPr/>
          <p:nvPr/>
        </p:nvSpPr>
        <p:spPr>
          <a:xfrm>
            <a:off x="3604276" y="3056649"/>
            <a:ext cx="1105272" cy="46863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err="1">
                <a:ln>
                  <a:noFill/>
                </a:ln>
                <a:solidFill>
                  <a:srgbClr val="000000"/>
                </a:solidFill>
                <a:effectLst/>
                <a:uLnTx/>
                <a:uFillTx/>
                <a:latin typeface="Arial"/>
                <a:ea typeface="+mn-ea"/>
                <a:cs typeface="+mn-cs"/>
              </a:rPr>
              <a:t>rungads</a:t>
            </a:r>
            <a:endParaRPr kumimoji="0" lang="en-AU"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Flowchart: Process 13"/>
          <p:cNvSpPr/>
          <p:nvPr/>
        </p:nvSpPr>
        <p:spPr>
          <a:xfrm>
            <a:off x="5505154" y="3624475"/>
            <a:ext cx="1105272" cy="46863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err="1">
                <a:ln>
                  <a:noFill/>
                </a:ln>
                <a:solidFill>
                  <a:srgbClr val="000000"/>
                </a:solidFill>
                <a:effectLst/>
                <a:uLnTx/>
                <a:uFillTx/>
                <a:latin typeface="Arial"/>
                <a:ea typeface="+mn-ea"/>
                <a:cs typeface="+mn-cs"/>
              </a:rPr>
              <a:t>micro_global.R</a:t>
            </a:r>
            <a:endParaRPr kumimoji="0" lang="en-AU"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Flowchart: Process 14"/>
          <p:cNvSpPr/>
          <p:nvPr/>
        </p:nvSpPr>
        <p:spPr>
          <a:xfrm>
            <a:off x="5493199" y="1296090"/>
            <a:ext cx="1105272" cy="46863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Arial"/>
                <a:ea typeface="+mn-ea"/>
                <a:cs typeface="+mn-cs"/>
              </a:rPr>
              <a:t>Fortran microclimate model library</a:t>
            </a:r>
          </a:p>
        </p:txBody>
      </p:sp>
      <p:cxnSp>
        <p:nvCxnSpPr>
          <p:cNvPr id="16" name="Straight Arrow Connector 15"/>
          <p:cNvCxnSpPr>
            <a:stCxn id="13" idx="3"/>
            <a:endCxn id="14" idx="1"/>
          </p:cNvCxnSpPr>
          <p:nvPr/>
        </p:nvCxnSpPr>
        <p:spPr>
          <a:xfrm>
            <a:off x="4709548" y="3290965"/>
            <a:ext cx="795606" cy="56782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18" idx="0"/>
          </p:cNvCxnSpPr>
          <p:nvPr/>
        </p:nvCxnSpPr>
        <p:spPr>
          <a:xfrm>
            <a:off x="4156912" y="3525281"/>
            <a:ext cx="0" cy="51647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Flowchart: Process 17"/>
          <p:cNvSpPr/>
          <p:nvPr/>
        </p:nvSpPr>
        <p:spPr>
          <a:xfrm>
            <a:off x="3604276" y="4041755"/>
            <a:ext cx="1105272" cy="46863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Arial"/>
                <a:ea typeface="+mn-ea"/>
                <a:cs typeface="+mn-cs"/>
              </a:rPr>
              <a:t>Fortran GADS library</a:t>
            </a:r>
          </a:p>
        </p:txBody>
      </p:sp>
      <p:cxnSp>
        <p:nvCxnSpPr>
          <p:cNvPr id="19" name="Straight Arrow Connector 18"/>
          <p:cNvCxnSpPr>
            <a:stCxn id="18" idx="1"/>
            <a:endCxn id="23" idx="4"/>
          </p:cNvCxnSpPr>
          <p:nvPr/>
        </p:nvCxnSpPr>
        <p:spPr>
          <a:xfrm flipH="1">
            <a:off x="2983690" y="4276071"/>
            <a:ext cx="620586"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903570" y="3992840"/>
            <a:ext cx="1080120" cy="56646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24" name="Rectangle 23"/>
          <p:cNvSpPr/>
          <p:nvPr/>
        </p:nvSpPr>
        <p:spPr>
          <a:xfrm>
            <a:off x="1939325" y="4224916"/>
            <a:ext cx="1008610" cy="253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GADS Tables</a:t>
            </a:r>
          </a:p>
        </p:txBody>
      </p:sp>
      <p:grpSp>
        <p:nvGrpSpPr>
          <p:cNvPr id="25" name="Group 24"/>
          <p:cNvGrpSpPr/>
          <p:nvPr/>
        </p:nvGrpSpPr>
        <p:grpSpPr>
          <a:xfrm>
            <a:off x="8144847" y="3111915"/>
            <a:ext cx="1524606" cy="612648"/>
            <a:chOff x="5902518" y="3479446"/>
            <a:chExt cx="1524606" cy="612648"/>
          </a:xfrm>
          <a:solidFill>
            <a:schemeClr val="bg1"/>
          </a:solidFill>
        </p:grpSpPr>
        <p:sp>
          <p:nvSpPr>
            <p:cNvPr id="26" name="Flowchart: Data 25"/>
            <p:cNvSpPr/>
            <p:nvPr/>
          </p:nvSpPr>
          <p:spPr>
            <a:xfrm>
              <a:off x="5902518" y="3479446"/>
              <a:ext cx="1524606" cy="612648"/>
            </a:xfrm>
            <a:prstGeom prst="flowChartInputOutpu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rial"/>
                  <a:ea typeface="+mn-ea"/>
                  <a:cs typeface="+mn-cs"/>
                </a:rPr>
                <a:t>c</a:t>
              </a:r>
            </a:p>
          </p:txBody>
        </p:sp>
        <p:sp>
          <p:nvSpPr>
            <p:cNvPr id="27" name="Rectangle 26"/>
            <p:cNvSpPr/>
            <p:nvPr/>
          </p:nvSpPr>
          <p:spPr>
            <a:xfrm>
              <a:off x="6075310" y="3660026"/>
              <a:ext cx="1289135"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CampNormTbl9_1</a:t>
              </a:r>
            </a:p>
          </p:txBody>
        </p:sp>
      </p:grpSp>
      <p:sp>
        <p:nvSpPr>
          <p:cNvPr id="28" name="Can 27"/>
          <p:cNvSpPr/>
          <p:nvPr/>
        </p:nvSpPr>
        <p:spPr>
          <a:xfrm>
            <a:off x="7538129" y="4169934"/>
            <a:ext cx="1080120" cy="56646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29" name="Can 28"/>
          <p:cNvSpPr/>
          <p:nvPr/>
        </p:nvSpPr>
        <p:spPr>
          <a:xfrm>
            <a:off x="8999899" y="3783668"/>
            <a:ext cx="1080120" cy="56646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Rectangle 29"/>
          <p:cNvSpPr/>
          <p:nvPr/>
        </p:nvSpPr>
        <p:spPr>
          <a:xfrm>
            <a:off x="7463277" y="4350737"/>
            <a:ext cx="1229824" cy="253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global_climate.nc</a:t>
            </a:r>
          </a:p>
        </p:txBody>
      </p:sp>
      <p:cxnSp>
        <p:nvCxnSpPr>
          <p:cNvPr id="31" name="Straight Arrow Connector 30"/>
          <p:cNvCxnSpPr/>
          <p:nvPr/>
        </p:nvCxnSpPr>
        <p:spPr>
          <a:xfrm flipH="1">
            <a:off x="2983690" y="4353863"/>
            <a:ext cx="620586"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234300" y="3531153"/>
            <a:ext cx="0" cy="5164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709549" y="3418239"/>
            <a:ext cx="783651" cy="54460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9" idx="2"/>
            <a:endCxn id="14" idx="3"/>
          </p:cNvCxnSpPr>
          <p:nvPr/>
        </p:nvCxnSpPr>
        <p:spPr>
          <a:xfrm flipH="1" flipV="1">
            <a:off x="6610427" y="3858791"/>
            <a:ext cx="2389473" cy="20810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p:cNvCxnSpPr>
          <p:nvPr/>
        </p:nvCxnSpPr>
        <p:spPr>
          <a:xfrm flipH="1" flipV="1">
            <a:off x="6618515" y="3956381"/>
            <a:ext cx="919615" cy="49678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Flowchart: Data 45"/>
          <p:cNvSpPr/>
          <p:nvPr/>
        </p:nvSpPr>
        <p:spPr>
          <a:xfrm>
            <a:off x="5501546" y="4973173"/>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rial"/>
                <a:ea typeface="+mn-ea"/>
                <a:cs typeface="+mn-cs"/>
              </a:rPr>
              <a:t>c</a:t>
            </a:r>
          </a:p>
        </p:txBody>
      </p:sp>
      <p:sp>
        <p:nvSpPr>
          <p:cNvPr id="47" name="Flowchart: Data 46"/>
          <p:cNvSpPr/>
          <p:nvPr/>
        </p:nvSpPr>
        <p:spPr>
          <a:xfrm>
            <a:off x="5501546" y="5189197"/>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rial"/>
                <a:ea typeface="+mn-ea"/>
                <a:cs typeface="+mn-cs"/>
              </a:rPr>
              <a:t>c</a:t>
            </a:r>
          </a:p>
        </p:txBody>
      </p:sp>
      <p:sp>
        <p:nvSpPr>
          <p:cNvPr id="48" name="Flowchart: Data 47"/>
          <p:cNvSpPr/>
          <p:nvPr/>
        </p:nvSpPr>
        <p:spPr>
          <a:xfrm>
            <a:off x="5501546" y="5405221"/>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rial"/>
                <a:ea typeface="+mn-ea"/>
                <a:cs typeface="+mn-cs"/>
              </a:rPr>
              <a:t>c</a:t>
            </a:r>
          </a:p>
        </p:txBody>
      </p:sp>
      <p:sp>
        <p:nvSpPr>
          <p:cNvPr id="49" name="Flowchart: Data 48"/>
          <p:cNvSpPr/>
          <p:nvPr/>
        </p:nvSpPr>
        <p:spPr>
          <a:xfrm>
            <a:off x="5501546" y="5621245"/>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rial"/>
                <a:ea typeface="+mn-ea"/>
                <a:cs typeface="+mn-cs"/>
              </a:rPr>
              <a:t>c</a:t>
            </a:r>
          </a:p>
        </p:txBody>
      </p:sp>
      <p:sp>
        <p:nvSpPr>
          <p:cNvPr id="50" name="Flowchart: Data 49"/>
          <p:cNvSpPr/>
          <p:nvPr/>
        </p:nvSpPr>
        <p:spPr>
          <a:xfrm>
            <a:off x="5501546" y="5837269"/>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rial"/>
                <a:ea typeface="+mn-ea"/>
                <a:cs typeface="+mn-cs"/>
              </a:rPr>
              <a:t>c</a:t>
            </a:r>
          </a:p>
        </p:txBody>
      </p:sp>
      <p:sp>
        <p:nvSpPr>
          <p:cNvPr id="51" name="TextBox 50"/>
          <p:cNvSpPr txBox="1"/>
          <p:nvPr/>
        </p:nvSpPr>
        <p:spPr>
          <a:xfrm>
            <a:off x="5753712" y="4937749"/>
            <a:ext cx="596638"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err="1">
                <a:ln>
                  <a:noFill/>
                </a:ln>
                <a:solidFill>
                  <a:srgbClr val="000000"/>
                </a:solidFill>
                <a:effectLst/>
                <a:uLnTx/>
                <a:uFillTx/>
                <a:latin typeface="Arial"/>
                <a:ea typeface="+mn-ea"/>
                <a:cs typeface="+mn-cs"/>
              </a:rPr>
              <a:t>metout</a:t>
            </a:r>
            <a:endParaRPr kumimoji="0" lang="en-AU" sz="1050" b="0" i="0" u="none" strike="noStrike" kern="1200" cap="none" spc="0" normalizeH="0" baseline="0" noProof="0" dirty="0">
              <a:ln>
                <a:noFill/>
              </a:ln>
              <a:solidFill>
                <a:srgbClr val="000000"/>
              </a:solidFill>
              <a:effectLst/>
              <a:uLnTx/>
              <a:uFillTx/>
              <a:latin typeface="Arial"/>
              <a:ea typeface="+mn-ea"/>
              <a:cs typeface="+mn-cs"/>
            </a:endParaRPr>
          </a:p>
        </p:txBody>
      </p:sp>
      <p:sp>
        <p:nvSpPr>
          <p:cNvPr id="52" name="TextBox 51"/>
          <p:cNvSpPr txBox="1"/>
          <p:nvPr/>
        </p:nvSpPr>
        <p:spPr>
          <a:xfrm>
            <a:off x="5753712" y="5153773"/>
            <a:ext cx="388248"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soil</a:t>
            </a:r>
          </a:p>
        </p:txBody>
      </p:sp>
      <p:sp>
        <p:nvSpPr>
          <p:cNvPr id="53" name="TextBox 52"/>
          <p:cNvSpPr txBox="1"/>
          <p:nvPr/>
        </p:nvSpPr>
        <p:spPr>
          <a:xfrm>
            <a:off x="5668754" y="5369797"/>
            <a:ext cx="71045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err="1">
                <a:ln>
                  <a:noFill/>
                </a:ln>
                <a:solidFill>
                  <a:srgbClr val="000000"/>
                </a:solidFill>
                <a:effectLst/>
                <a:uLnTx/>
                <a:uFillTx/>
                <a:latin typeface="Arial"/>
                <a:ea typeface="+mn-ea"/>
                <a:cs typeface="+mn-cs"/>
              </a:rPr>
              <a:t>soilmoist</a:t>
            </a:r>
            <a:endParaRPr kumimoji="0" lang="en-AU" sz="1050" b="0" i="0" u="none" strike="noStrike" kern="1200" cap="none" spc="0" normalizeH="0" baseline="0" noProof="0" dirty="0">
              <a:ln>
                <a:noFill/>
              </a:ln>
              <a:solidFill>
                <a:srgbClr val="000000"/>
              </a:solidFill>
              <a:effectLst/>
              <a:uLnTx/>
              <a:uFillTx/>
              <a:latin typeface="Arial"/>
              <a:ea typeface="+mn-ea"/>
              <a:cs typeface="+mn-cs"/>
            </a:endParaRPr>
          </a:p>
        </p:txBody>
      </p:sp>
      <p:sp>
        <p:nvSpPr>
          <p:cNvPr id="54" name="TextBox 53"/>
          <p:cNvSpPr txBox="1"/>
          <p:nvPr/>
        </p:nvSpPr>
        <p:spPr>
          <a:xfrm>
            <a:off x="5753713" y="5585821"/>
            <a:ext cx="57579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err="1">
                <a:ln>
                  <a:noFill/>
                </a:ln>
                <a:solidFill>
                  <a:srgbClr val="000000"/>
                </a:solidFill>
                <a:effectLst/>
                <a:uLnTx/>
                <a:uFillTx/>
                <a:latin typeface="Arial"/>
                <a:ea typeface="+mn-ea"/>
                <a:cs typeface="+mn-cs"/>
              </a:rPr>
              <a:t>soilpot</a:t>
            </a:r>
            <a:endParaRPr kumimoji="0" lang="en-AU" sz="1050" b="0" i="0" u="none" strike="noStrike" kern="1200" cap="none" spc="0" normalizeH="0" baseline="0" noProof="0" dirty="0">
              <a:ln>
                <a:noFill/>
              </a:ln>
              <a:solidFill>
                <a:srgbClr val="000000"/>
              </a:solidFill>
              <a:effectLst/>
              <a:uLnTx/>
              <a:uFillTx/>
              <a:latin typeface="Arial"/>
              <a:ea typeface="+mn-ea"/>
              <a:cs typeface="+mn-cs"/>
            </a:endParaRPr>
          </a:p>
        </p:txBody>
      </p:sp>
      <p:sp>
        <p:nvSpPr>
          <p:cNvPr id="55" name="TextBox 54"/>
          <p:cNvSpPr txBox="1"/>
          <p:nvPr/>
        </p:nvSpPr>
        <p:spPr>
          <a:xfrm>
            <a:off x="5767875" y="5801845"/>
            <a:ext cx="55335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humid</a:t>
            </a:r>
          </a:p>
        </p:txBody>
      </p:sp>
      <p:cxnSp>
        <p:nvCxnSpPr>
          <p:cNvPr id="56" name="Straight Arrow Connector 55"/>
          <p:cNvCxnSpPr>
            <a:stCxn id="14" idx="2"/>
            <a:endCxn id="51" idx="0"/>
          </p:cNvCxnSpPr>
          <p:nvPr/>
        </p:nvCxnSpPr>
        <p:spPr>
          <a:xfrm flipH="1">
            <a:off x="6052032" y="4093107"/>
            <a:ext cx="5759" cy="8446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8941804" y="3970807"/>
            <a:ext cx="1263487" cy="253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soil.mon.ltm.v2.nc</a:t>
            </a:r>
          </a:p>
        </p:txBody>
      </p:sp>
      <p:grpSp>
        <p:nvGrpSpPr>
          <p:cNvPr id="59" name="Group 58"/>
          <p:cNvGrpSpPr/>
          <p:nvPr/>
        </p:nvGrpSpPr>
        <p:grpSpPr>
          <a:xfrm>
            <a:off x="3374976" y="1813720"/>
            <a:ext cx="1524606" cy="811331"/>
            <a:chOff x="5641889" y="3433565"/>
            <a:chExt cx="1524606" cy="811331"/>
          </a:xfrm>
          <a:solidFill>
            <a:schemeClr val="bg1"/>
          </a:solidFill>
        </p:grpSpPr>
        <p:sp>
          <p:nvSpPr>
            <p:cNvPr id="60" name="Flowchart: Data 59"/>
            <p:cNvSpPr/>
            <p:nvPr/>
          </p:nvSpPr>
          <p:spPr>
            <a:xfrm>
              <a:off x="5641889" y="3433565"/>
              <a:ext cx="1524606" cy="811331"/>
            </a:xfrm>
            <a:prstGeom prst="flowChartInputOutpu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rial"/>
                  <a:ea typeface="+mn-ea"/>
                  <a:cs typeface="+mn-cs"/>
                </a:rPr>
                <a:t>c</a:t>
              </a:r>
            </a:p>
          </p:txBody>
        </p:sp>
        <p:sp>
          <p:nvSpPr>
            <p:cNvPr id="61" name="Rectangle 60"/>
            <p:cNvSpPr/>
            <p:nvPr/>
          </p:nvSpPr>
          <p:spPr>
            <a:xfrm>
              <a:off x="5912417" y="3481408"/>
              <a:ext cx="98354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rgbClr val="000000"/>
                  </a:solidFill>
                  <a:effectLst/>
                  <a:uLnTx/>
                  <a:uFillTx/>
                  <a:latin typeface="Arial"/>
                  <a:ea typeface="+mn-ea"/>
                  <a:cs typeface="+mn-cs"/>
                </a:rPr>
                <a:t>User Input (location, terrain, shade, soil type, …)</a:t>
              </a:r>
            </a:p>
          </p:txBody>
        </p:sp>
      </p:grpSp>
      <p:cxnSp>
        <p:nvCxnSpPr>
          <p:cNvPr id="62" name="Straight Arrow Connector 61"/>
          <p:cNvCxnSpPr>
            <a:stCxn id="60" idx="5"/>
          </p:cNvCxnSpPr>
          <p:nvPr/>
        </p:nvCxnSpPr>
        <p:spPr>
          <a:xfrm>
            <a:off x="4747121" y="2219385"/>
            <a:ext cx="1197072" cy="140509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7" idx="1"/>
          </p:cNvCxnSpPr>
          <p:nvPr/>
        </p:nvCxnSpPr>
        <p:spPr>
          <a:xfrm flipH="1">
            <a:off x="6610351" y="3419454"/>
            <a:ext cx="1707288" cy="35731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844036" y="3606127"/>
            <a:ext cx="153999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b)</a:t>
            </a:r>
          </a:p>
        </p:txBody>
      </p:sp>
      <p:sp>
        <p:nvSpPr>
          <p:cNvPr id="65" name="TextBox 64"/>
          <p:cNvSpPr txBox="1"/>
          <p:nvPr/>
        </p:nvSpPr>
        <p:spPr>
          <a:xfrm>
            <a:off x="5319148" y="868049"/>
            <a:ext cx="1279323"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a) Call to Fortran</a:t>
            </a:r>
          </a:p>
        </p:txBody>
      </p:sp>
      <p:sp>
        <p:nvSpPr>
          <p:cNvPr id="66" name="TextBox 65"/>
          <p:cNvSpPr txBox="1"/>
          <p:nvPr/>
        </p:nvSpPr>
        <p:spPr>
          <a:xfrm>
            <a:off x="3307181" y="1569164"/>
            <a:ext cx="143994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c) User arguments</a:t>
            </a:r>
          </a:p>
        </p:txBody>
      </p:sp>
      <p:sp>
        <p:nvSpPr>
          <p:cNvPr id="67" name="TextBox 66"/>
          <p:cNvSpPr txBox="1"/>
          <p:nvPr/>
        </p:nvSpPr>
        <p:spPr>
          <a:xfrm>
            <a:off x="7663128" y="2796981"/>
            <a:ext cx="250689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d) Climate and soil data sets</a:t>
            </a:r>
          </a:p>
        </p:txBody>
      </p:sp>
      <p:sp>
        <p:nvSpPr>
          <p:cNvPr id="68" name="TextBox 67"/>
          <p:cNvSpPr txBox="1"/>
          <p:nvPr/>
        </p:nvSpPr>
        <p:spPr>
          <a:xfrm>
            <a:off x="1873026" y="2990097"/>
            <a:ext cx="163068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e) Global Aerosol Data Set</a:t>
            </a:r>
          </a:p>
        </p:txBody>
      </p:sp>
      <p:sp>
        <p:nvSpPr>
          <p:cNvPr id="69" name="TextBox 68"/>
          <p:cNvSpPr txBox="1"/>
          <p:nvPr/>
        </p:nvSpPr>
        <p:spPr>
          <a:xfrm>
            <a:off x="5323267" y="4719257"/>
            <a:ext cx="89138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Arial"/>
                <a:ea typeface="+mn-ea"/>
                <a:cs typeface="+mn-cs"/>
              </a:rPr>
              <a:t>f) output</a:t>
            </a:r>
          </a:p>
        </p:txBody>
      </p:sp>
      <p:cxnSp>
        <p:nvCxnSpPr>
          <p:cNvPr id="70" name="Straight Arrow Connector 69"/>
          <p:cNvCxnSpPr/>
          <p:nvPr/>
        </p:nvCxnSpPr>
        <p:spPr>
          <a:xfrm flipH="1" flipV="1">
            <a:off x="6135068" y="1767433"/>
            <a:ext cx="6076" cy="36364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flipV="1">
            <a:off x="6155327" y="2594276"/>
            <a:ext cx="14152" cy="10192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6"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5091" t="18846" r="15496" b="14470"/>
          <a:stretch/>
        </p:blipFill>
        <p:spPr bwMode="auto">
          <a:xfrm>
            <a:off x="7216781" y="1428707"/>
            <a:ext cx="2201717" cy="1125353"/>
          </a:xfrm>
          <a:prstGeom prst="rect">
            <a:avLst/>
          </a:prstGeom>
          <a:noFill/>
          <a:ln w="9525">
            <a:noFill/>
            <a:miter lim="800000"/>
            <a:headEnd/>
            <a:tailEnd/>
          </a:ln>
          <a:effectLst/>
        </p:spPr>
      </p:pic>
      <p:sp>
        <p:nvSpPr>
          <p:cNvPr id="72" name="TextBox 71"/>
          <p:cNvSpPr txBox="1"/>
          <p:nvPr/>
        </p:nvSpPr>
        <p:spPr>
          <a:xfrm>
            <a:off x="7392144" y="1196753"/>
            <a:ext cx="142859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Arial"/>
                <a:ea typeface="+mn-ea"/>
                <a:cs typeface="+mn-cs"/>
              </a:rPr>
              <a:t>New et al. 2002</a:t>
            </a:r>
          </a:p>
        </p:txBody>
      </p:sp>
      <p:sp>
        <p:nvSpPr>
          <p:cNvPr id="79" name="TextBox 78"/>
          <p:cNvSpPr txBox="1"/>
          <p:nvPr/>
        </p:nvSpPr>
        <p:spPr>
          <a:xfrm>
            <a:off x="8709212" y="173251"/>
            <a:ext cx="16193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Arial"/>
                <a:ea typeface="+mn-ea"/>
                <a:cs typeface="+mn-cs"/>
              </a:rPr>
              <a:t>CPC soil moisture</a:t>
            </a:r>
          </a:p>
        </p:txBody>
      </p:sp>
      <p:cxnSp>
        <p:nvCxnSpPr>
          <p:cNvPr id="80" name="Straight Arrow Connector 79"/>
          <p:cNvCxnSpPr>
            <a:endCxn id="28" idx="0"/>
          </p:cNvCxnSpPr>
          <p:nvPr/>
        </p:nvCxnSpPr>
        <p:spPr>
          <a:xfrm>
            <a:off x="7952175" y="2554593"/>
            <a:ext cx="126014" cy="1756957"/>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29" idx="0"/>
          </p:cNvCxnSpPr>
          <p:nvPr/>
        </p:nvCxnSpPr>
        <p:spPr>
          <a:xfrm flipH="1">
            <a:off x="9539959" y="1299693"/>
            <a:ext cx="612188" cy="262559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3317"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60622" y="4848158"/>
            <a:ext cx="2339752" cy="1208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5" name="Straight Arrow Connector 84"/>
          <p:cNvCxnSpPr/>
          <p:nvPr/>
        </p:nvCxnSpPr>
        <p:spPr>
          <a:xfrm flipH="1" flipV="1">
            <a:off x="2639617" y="4478833"/>
            <a:ext cx="178787" cy="36883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5010142" y="188641"/>
            <a:ext cx="241604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err="1">
                <a:ln>
                  <a:noFill/>
                </a:ln>
                <a:solidFill>
                  <a:srgbClr val="000000">
                    <a:lumMod val="95000"/>
                    <a:lumOff val="5000"/>
                  </a:srgbClr>
                </a:solidFill>
                <a:effectLst/>
                <a:uLnTx/>
                <a:uFillTx/>
                <a:latin typeface="Arial"/>
                <a:ea typeface="+mn-ea"/>
                <a:cs typeface="+mn-cs"/>
              </a:rPr>
              <a:t>NicheMapR</a:t>
            </a:r>
            <a:endParaRPr kumimoji="0" lang="en-AU" sz="3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90"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72034" y="138101"/>
            <a:ext cx="1204090" cy="1204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1876983" y="6021289"/>
            <a:ext cx="162736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Arial"/>
                <a:ea typeface="+mn-ea"/>
                <a:cs typeface="+mn-cs"/>
              </a:rPr>
              <a:t>Koepke et al 1997</a:t>
            </a:r>
          </a:p>
        </p:txBody>
      </p:sp>
    </p:spTree>
    <p:extLst>
      <p:ext uri="{BB962C8B-B14F-4D97-AF65-F5344CB8AC3E}">
        <p14:creationId xmlns:p14="http://schemas.microsoft.com/office/powerpoint/2010/main" val="22302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3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3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13" grpId="0" animBg="1"/>
      <p:bldP spid="14" grpId="0" animBg="1"/>
      <p:bldP spid="18" grpId="0" animBg="1"/>
      <p:bldP spid="23" grpId="0" animBg="1"/>
      <p:bldP spid="24" grpId="0"/>
      <p:bldP spid="28" grpId="0" animBg="1"/>
      <p:bldP spid="29" grpId="0" animBg="1"/>
      <p:bldP spid="30" grpId="0"/>
      <p:bldP spid="46" grpId="0" animBg="1"/>
      <p:bldP spid="47" grpId="0" animBg="1"/>
      <p:bldP spid="48" grpId="0" animBg="1"/>
      <p:bldP spid="49" grpId="0" animBg="1"/>
      <p:bldP spid="50" grpId="0" animBg="1"/>
      <p:bldP spid="51" grpId="0"/>
      <p:bldP spid="52" grpId="0"/>
      <p:bldP spid="53" grpId="0"/>
      <p:bldP spid="54" grpId="0"/>
      <p:bldP spid="55" grpId="0"/>
      <p:bldP spid="58" grpId="0"/>
      <p:bldP spid="64" grpId="0"/>
      <p:bldP spid="66" grpId="0"/>
      <p:bldP spid="67" grpId="0"/>
      <p:bldP spid="68" grpId="0"/>
      <p:bldP spid="69" grpId="0"/>
      <p:bldP spid="72" grpId="0"/>
      <p:bldP spid="79" grpId="0"/>
      <p:bldP spid="7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C8C78-0712-1B1A-DA1A-4EF71C99C592}"/>
              </a:ext>
            </a:extLst>
          </p:cNvPr>
          <p:cNvPicPr>
            <a:picLocks noChangeAspect="1"/>
          </p:cNvPicPr>
          <p:nvPr/>
        </p:nvPicPr>
        <p:blipFill>
          <a:blip r:embed="rId2"/>
          <a:stretch>
            <a:fillRect/>
          </a:stretch>
        </p:blipFill>
        <p:spPr>
          <a:xfrm>
            <a:off x="0" y="184930"/>
            <a:ext cx="12192000" cy="6488140"/>
          </a:xfrm>
          <a:prstGeom prst="rect">
            <a:avLst/>
          </a:prstGeom>
        </p:spPr>
      </p:pic>
    </p:spTree>
    <p:extLst>
      <p:ext uri="{BB962C8B-B14F-4D97-AF65-F5344CB8AC3E}">
        <p14:creationId xmlns:p14="http://schemas.microsoft.com/office/powerpoint/2010/main" val="1752556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D9F4814-C3FB-4B9A-8666-C5DFF75A368D}"/>
              </a:ext>
            </a:extLst>
          </p:cNvPr>
          <p:cNvGraphicFramePr>
            <a:graphicFrameLocks noGrp="1"/>
          </p:cNvGraphicFramePr>
          <p:nvPr>
            <p:extLst>
              <p:ext uri="{D42A27DB-BD31-4B8C-83A1-F6EECF244321}">
                <p14:modId xmlns:p14="http://schemas.microsoft.com/office/powerpoint/2010/main" val="3744060422"/>
              </p:ext>
            </p:extLst>
          </p:nvPr>
        </p:nvGraphicFramePr>
        <p:xfrm>
          <a:off x="1608699" y="1110638"/>
          <a:ext cx="9979817" cy="5641970"/>
        </p:xfrm>
        <a:graphic>
          <a:graphicData uri="http://schemas.openxmlformats.org/drawingml/2006/table">
            <a:tbl>
              <a:tblPr/>
              <a:tblGrid>
                <a:gridCol w="1967174">
                  <a:extLst>
                    <a:ext uri="{9D8B030D-6E8A-4147-A177-3AD203B41FA5}">
                      <a16:colId xmlns:a16="http://schemas.microsoft.com/office/drawing/2014/main" val="1817120626"/>
                    </a:ext>
                  </a:extLst>
                </a:gridCol>
                <a:gridCol w="8012643">
                  <a:extLst>
                    <a:ext uri="{9D8B030D-6E8A-4147-A177-3AD203B41FA5}">
                      <a16:colId xmlns:a16="http://schemas.microsoft.com/office/drawing/2014/main" val="1463787771"/>
                    </a:ext>
                  </a:extLst>
                </a:gridCol>
              </a:tblGrid>
              <a:tr h="310663">
                <a:tc>
                  <a:txBody>
                    <a:bodyPr/>
                    <a:lstStyle/>
                    <a:p>
                      <a:r>
                        <a:rPr lang="en-AU" sz="2000" b="1"/>
                        <a:t>Time</a:t>
                      </a:r>
                      <a:endParaRPr lang="en-AU" sz="2000"/>
                    </a:p>
                  </a:txBody>
                  <a:tcPr marL="62162" marR="62162" marT="31081" marB="31081" anchor="ctr">
                    <a:lnL>
                      <a:noFill/>
                    </a:lnL>
                    <a:lnR>
                      <a:noFill/>
                    </a:lnR>
                    <a:lnT>
                      <a:noFill/>
                    </a:lnT>
                    <a:lnB>
                      <a:noFill/>
                    </a:lnB>
                  </a:tcPr>
                </a:tc>
                <a:tc>
                  <a:txBody>
                    <a:bodyPr/>
                    <a:lstStyle/>
                    <a:p>
                      <a:r>
                        <a:rPr lang="en-AU" sz="2000" b="1"/>
                        <a:t>Topic</a:t>
                      </a:r>
                      <a:endParaRPr lang="en-AU" sz="2000"/>
                    </a:p>
                  </a:txBody>
                  <a:tcPr marL="62162" marR="62162" marT="31081" marB="31081" anchor="ctr">
                    <a:lnL>
                      <a:noFill/>
                    </a:lnL>
                    <a:lnR>
                      <a:noFill/>
                    </a:lnR>
                    <a:lnT>
                      <a:noFill/>
                    </a:lnT>
                    <a:lnB>
                      <a:noFill/>
                    </a:lnB>
                  </a:tcPr>
                </a:tc>
                <a:extLst>
                  <a:ext uri="{0D108BD9-81ED-4DB2-BD59-A6C34878D82A}">
                    <a16:rowId xmlns:a16="http://schemas.microsoft.com/office/drawing/2014/main" val="648451326"/>
                  </a:ext>
                </a:extLst>
              </a:tr>
              <a:tr h="575406">
                <a:tc>
                  <a:txBody>
                    <a:bodyPr/>
                    <a:lstStyle/>
                    <a:p>
                      <a:r>
                        <a:rPr lang="en-AU" sz="2000" dirty="0"/>
                        <a:t>9:00 -9:15</a:t>
                      </a:r>
                    </a:p>
                  </a:txBody>
                  <a:tcPr marL="62162" marR="62162" marT="31081" marB="31081" anchor="ctr">
                    <a:lnL>
                      <a:noFill/>
                    </a:lnL>
                    <a:lnR>
                      <a:noFill/>
                    </a:lnR>
                    <a:lnT>
                      <a:noFill/>
                    </a:lnT>
                    <a:lnB>
                      <a:noFill/>
                    </a:lnB>
                  </a:tcPr>
                </a:tc>
                <a:tc>
                  <a:txBody>
                    <a:bodyPr/>
                    <a:lstStyle/>
                    <a:p>
                      <a:r>
                        <a:rPr lang="en-US" sz="2000" dirty="0"/>
                        <a:t>Introductions</a:t>
                      </a:r>
                    </a:p>
                  </a:txBody>
                  <a:tcPr marL="62162" marR="62162" marT="31081" marB="31081" anchor="ctr">
                    <a:lnL>
                      <a:noFill/>
                    </a:lnL>
                    <a:lnR>
                      <a:noFill/>
                    </a:lnR>
                    <a:lnT>
                      <a:noFill/>
                    </a:lnT>
                    <a:lnB>
                      <a:noFill/>
                    </a:lnB>
                  </a:tcPr>
                </a:tc>
                <a:extLst>
                  <a:ext uri="{0D108BD9-81ED-4DB2-BD59-A6C34878D82A}">
                    <a16:rowId xmlns:a16="http://schemas.microsoft.com/office/drawing/2014/main" val="990723159"/>
                  </a:ext>
                </a:extLst>
              </a:tr>
              <a:tr h="402784">
                <a:tc>
                  <a:txBody>
                    <a:bodyPr/>
                    <a:lstStyle/>
                    <a:p>
                      <a:r>
                        <a:rPr lang="en-AU" sz="2000" dirty="0"/>
                        <a:t>9:15-9:45</a:t>
                      </a:r>
                    </a:p>
                  </a:txBody>
                  <a:tcPr marL="62162" marR="62162" marT="31081" marB="31081" anchor="ctr">
                    <a:lnL>
                      <a:noFill/>
                    </a:lnL>
                    <a:lnR>
                      <a:noFill/>
                    </a:lnR>
                    <a:lnT>
                      <a:noFill/>
                    </a:lnT>
                    <a:lnB>
                      <a:noFill/>
                    </a:lnB>
                  </a:tcPr>
                </a:tc>
                <a:tc>
                  <a:txBody>
                    <a:bodyPr/>
                    <a:lstStyle/>
                    <a:p>
                      <a:r>
                        <a:rPr lang="en-US" sz="2000" dirty="0"/>
                        <a:t>What are mechanistic niche models and why do we need them? (MK &amp; LB)</a:t>
                      </a:r>
                    </a:p>
                  </a:txBody>
                  <a:tcPr marL="62162" marR="62162" marT="31081" marB="31081" anchor="ctr">
                    <a:lnL>
                      <a:noFill/>
                    </a:lnL>
                    <a:lnR>
                      <a:noFill/>
                    </a:lnR>
                    <a:lnT>
                      <a:noFill/>
                    </a:lnT>
                    <a:lnB>
                      <a:noFill/>
                    </a:lnB>
                  </a:tcPr>
                </a:tc>
                <a:extLst>
                  <a:ext uri="{0D108BD9-81ED-4DB2-BD59-A6C34878D82A}">
                    <a16:rowId xmlns:a16="http://schemas.microsoft.com/office/drawing/2014/main" val="2005506566"/>
                  </a:ext>
                </a:extLst>
              </a:tr>
              <a:tr h="402784">
                <a:tc>
                  <a:txBody>
                    <a:bodyPr/>
                    <a:lstStyle/>
                    <a:p>
                      <a:r>
                        <a:rPr lang="en-AU" sz="2000" dirty="0"/>
                        <a:t>9:45-10:15</a:t>
                      </a:r>
                    </a:p>
                  </a:txBody>
                  <a:tcPr marL="62162" marR="62162" marT="31081" marB="31081" anchor="ctr">
                    <a:lnL>
                      <a:noFill/>
                    </a:lnL>
                    <a:lnR>
                      <a:noFill/>
                    </a:lnR>
                    <a:lnT>
                      <a:noFill/>
                    </a:lnT>
                    <a:lnB>
                      <a:noFill/>
                    </a:lnB>
                  </a:tcPr>
                </a:tc>
                <a:tc>
                  <a:txBody>
                    <a:bodyPr/>
                    <a:lstStyle/>
                    <a:p>
                      <a:r>
                        <a:rPr lang="en-AU" sz="2000" dirty="0"/>
                        <a:t>Calculating body temperature with </a:t>
                      </a:r>
                      <a:r>
                        <a:rPr lang="en-AU" sz="2000" dirty="0" err="1"/>
                        <a:t>TrenchR</a:t>
                      </a:r>
                      <a:r>
                        <a:rPr lang="en-AU" sz="2000" dirty="0"/>
                        <a:t> (LB) </a:t>
                      </a:r>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2025750196"/>
                  </a:ext>
                </a:extLst>
              </a:tr>
              <a:tr h="402784">
                <a:tc>
                  <a:txBody>
                    <a:bodyPr/>
                    <a:lstStyle/>
                    <a:p>
                      <a:r>
                        <a:rPr lang="en-AU" sz="2000" dirty="0"/>
                        <a:t>10:15-10:30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3503872612"/>
                  </a:ext>
                </a:extLst>
              </a:tr>
              <a:tr h="402784">
                <a:tc>
                  <a:txBody>
                    <a:bodyPr/>
                    <a:lstStyle/>
                    <a:p>
                      <a:r>
                        <a:rPr lang="en-AU" sz="2000" dirty="0"/>
                        <a:t>10:30-11:15</a:t>
                      </a:r>
                    </a:p>
                  </a:txBody>
                  <a:tcPr marL="62162" marR="62162" marT="31081" marB="31081" anchor="ctr">
                    <a:lnL>
                      <a:noFill/>
                    </a:lnL>
                    <a:lnR>
                      <a:noFill/>
                    </a:lnR>
                    <a:lnT>
                      <a:noFill/>
                    </a:lnT>
                    <a:lnB>
                      <a:noFill/>
                    </a:lnB>
                  </a:tcPr>
                </a:tc>
                <a:tc>
                  <a:txBody>
                    <a:bodyPr/>
                    <a:lstStyle/>
                    <a:p>
                      <a:r>
                        <a:rPr lang="en-US" sz="2000" dirty="0"/>
                        <a:t>Intro to microclimate modelling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961418423"/>
                  </a:ext>
                </a:extLst>
              </a:tr>
              <a:tr h="402784">
                <a:tc>
                  <a:txBody>
                    <a:bodyPr/>
                    <a:lstStyle/>
                    <a:p>
                      <a:r>
                        <a:rPr lang="en-AU" sz="2000" dirty="0"/>
                        <a:t>11:15-12:00</a:t>
                      </a:r>
                    </a:p>
                  </a:txBody>
                  <a:tcPr marL="62162" marR="62162" marT="31081" marB="31081" anchor="ctr">
                    <a:lnL>
                      <a:noFill/>
                    </a:lnL>
                    <a:lnR>
                      <a:noFill/>
                    </a:lnR>
                    <a:lnT>
                      <a:noFill/>
                    </a:lnT>
                    <a:lnB>
                      <a:noFill/>
                    </a:lnB>
                    <a:solidFill>
                      <a:schemeClr val="bg1">
                        <a:lumMod val="85000"/>
                      </a:schemeClr>
                    </a:solidFill>
                  </a:tcPr>
                </a:tc>
                <a:tc>
                  <a:txBody>
                    <a:bodyPr/>
                    <a:lstStyle/>
                    <a:p>
                      <a:r>
                        <a:rPr lang="en-US" sz="2000" dirty="0"/>
                        <a:t>Selecting microclimate data (LB &amp; MK)</a:t>
                      </a:r>
                    </a:p>
                  </a:txBody>
                  <a:tcPr marL="62162" marR="62162" marT="31081" marB="31081" anchor="ctr">
                    <a:lnL>
                      <a:noFill/>
                    </a:lnL>
                    <a:lnR>
                      <a:noFill/>
                    </a:lnR>
                    <a:lnT>
                      <a:noFill/>
                    </a:lnT>
                    <a:lnB>
                      <a:noFill/>
                    </a:lnB>
                    <a:solidFill>
                      <a:schemeClr val="bg1">
                        <a:lumMod val="85000"/>
                      </a:schemeClr>
                    </a:solidFill>
                  </a:tcPr>
                </a:tc>
                <a:extLst>
                  <a:ext uri="{0D108BD9-81ED-4DB2-BD59-A6C34878D82A}">
                    <a16:rowId xmlns:a16="http://schemas.microsoft.com/office/drawing/2014/main" val="4081539008"/>
                  </a:ext>
                </a:extLst>
              </a:tr>
              <a:tr h="402784">
                <a:tc>
                  <a:txBody>
                    <a:bodyPr/>
                    <a:lstStyle/>
                    <a:p>
                      <a:r>
                        <a:rPr lang="en-AU" sz="2000" dirty="0"/>
                        <a:t>12:00-13:00</a:t>
                      </a:r>
                    </a:p>
                  </a:txBody>
                  <a:tcPr marL="62162" marR="62162" marT="31081" marB="31081" anchor="ctr">
                    <a:lnL>
                      <a:noFill/>
                    </a:lnL>
                    <a:lnR>
                      <a:noFill/>
                    </a:lnR>
                    <a:lnT>
                      <a:noFill/>
                    </a:lnT>
                    <a:lnB>
                      <a:noFill/>
                    </a:lnB>
                  </a:tcPr>
                </a:tc>
                <a:tc>
                  <a:txBody>
                    <a:bodyPr/>
                    <a:lstStyle/>
                    <a:p>
                      <a:r>
                        <a:rPr lang="en-US" sz="2000" dirty="0"/>
                        <a:t>Lunch Break</a:t>
                      </a:r>
                    </a:p>
                  </a:txBody>
                  <a:tcPr marL="62162" marR="62162" marT="31081" marB="31081" anchor="ctr">
                    <a:lnL>
                      <a:noFill/>
                    </a:lnL>
                    <a:lnR>
                      <a:noFill/>
                    </a:lnR>
                    <a:lnT>
                      <a:noFill/>
                    </a:lnT>
                    <a:lnB>
                      <a:noFill/>
                    </a:lnB>
                  </a:tcPr>
                </a:tc>
                <a:extLst>
                  <a:ext uri="{0D108BD9-81ED-4DB2-BD59-A6C34878D82A}">
                    <a16:rowId xmlns:a16="http://schemas.microsoft.com/office/drawing/2014/main" val="1423726415"/>
                  </a:ext>
                </a:extLst>
              </a:tr>
              <a:tr h="402784">
                <a:tc>
                  <a:txBody>
                    <a:bodyPr/>
                    <a:lstStyle/>
                    <a:p>
                      <a:r>
                        <a:rPr lang="en-AU" sz="2000" dirty="0"/>
                        <a:t>13:00-13:45</a:t>
                      </a:r>
                    </a:p>
                  </a:txBody>
                  <a:tcPr marL="62162" marR="62162" marT="31081" marB="31081" anchor="ctr">
                    <a:lnL>
                      <a:noFill/>
                    </a:lnL>
                    <a:lnR>
                      <a:noFill/>
                    </a:lnR>
                    <a:lnT>
                      <a:noFill/>
                    </a:lnT>
                    <a:lnB>
                      <a:noFill/>
                    </a:lnB>
                  </a:tcPr>
                </a:tc>
                <a:tc>
                  <a:txBody>
                    <a:bodyPr/>
                    <a:lstStyle/>
                    <a:p>
                      <a:r>
                        <a:rPr lang="en-US" sz="2000" dirty="0"/>
                        <a:t>Calculating body/leaf temperature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517636301"/>
                  </a:ext>
                </a:extLst>
              </a:tr>
              <a:tr h="402784">
                <a:tc>
                  <a:txBody>
                    <a:bodyPr/>
                    <a:lstStyle/>
                    <a:p>
                      <a:r>
                        <a:rPr lang="en-AU" sz="2000" dirty="0"/>
                        <a:t>13:45-14:45</a:t>
                      </a:r>
                    </a:p>
                  </a:txBody>
                  <a:tcPr marL="62162" marR="62162" marT="31081" marB="31081" anchor="ctr">
                    <a:lnL>
                      <a:noFill/>
                    </a:lnL>
                    <a:lnR>
                      <a:noFill/>
                    </a:lnR>
                    <a:lnT>
                      <a:noFill/>
                    </a:lnT>
                    <a:lnB>
                      <a:noFill/>
                    </a:lnB>
                  </a:tcPr>
                </a:tc>
                <a:tc>
                  <a:txBody>
                    <a:bodyPr/>
                    <a:lstStyle/>
                    <a:p>
                      <a:r>
                        <a:rPr lang="en-AU" sz="1800" kern="1200" dirty="0">
                          <a:solidFill>
                            <a:schemeClr val="tx1"/>
                          </a:solidFill>
                          <a:effectLst/>
                          <a:latin typeface="+mn-lt"/>
                          <a:ea typeface="+mn-ea"/>
                          <a:cs typeface="+mn-cs"/>
                        </a:rPr>
                        <a:t>Mass budgets with NicheMapR: </a:t>
                      </a:r>
                      <a:r>
                        <a:rPr lang="en-US" sz="2000" dirty="0"/>
                        <a:t>Dynamic energy budgets (DEB) and water balance (MK)</a:t>
                      </a:r>
                    </a:p>
                  </a:txBody>
                  <a:tcPr marL="62162" marR="62162" marT="31081" marB="31081" anchor="ctr">
                    <a:lnL>
                      <a:noFill/>
                    </a:lnL>
                    <a:lnR>
                      <a:noFill/>
                    </a:lnR>
                    <a:lnT>
                      <a:noFill/>
                    </a:lnT>
                    <a:lnB>
                      <a:noFill/>
                    </a:lnB>
                  </a:tcPr>
                </a:tc>
                <a:extLst>
                  <a:ext uri="{0D108BD9-81ED-4DB2-BD59-A6C34878D82A}">
                    <a16:rowId xmlns:a16="http://schemas.microsoft.com/office/drawing/2014/main" val="732180978"/>
                  </a:ext>
                </a:extLst>
              </a:tr>
              <a:tr h="402784">
                <a:tc>
                  <a:txBody>
                    <a:bodyPr/>
                    <a:lstStyle/>
                    <a:p>
                      <a:r>
                        <a:rPr lang="en-AU" sz="2000" dirty="0"/>
                        <a:t>14:45-15:00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695100405"/>
                  </a:ext>
                </a:extLst>
              </a:tr>
              <a:tr h="402784">
                <a:tc>
                  <a:txBody>
                    <a:bodyPr/>
                    <a:lstStyle/>
                    <a:p>
                      <a:r>
                        <a:rPr lang="en-AU" sz="2000" dirty="0"/>
                        <a:t>15:00-16:00</a:t>
                      </a:r>
                    </a:p>
                  </a:txBody>
                  <a:tcPr marL="62162" marR="62162" marT="31081" marB="31081" anchor="ctr">
                    <a:lnL>
                      <a:noFill/>
                    </a:lnL>
                    <a:lnR>
                      <a:noFill/>
                    </a:lnR>
                    <a:lnT>
                      <a:noFill/>
                    </a:lnT>
                    <a:lnB>
                      <a:noFill/>
                    </a:lnB>
                  </a:tcPr>
                </a:tc>
                <a:tc>
                  <a:txBody>
                    <a:bodyPr/>
                    <a:lstStyle/>
                    <a:p>
                      <a:r>
                        <a:rPr lang="en-US" sz="2000" dirty="0"/>
                        <a:t>Q&amp;A on mechanistic niche modelling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143083924"/>
                  </a:ext>
                </a:extLst>
              </a:tr>
              <a:tr h="402784">
                <a:tc>
                  <a:txBody>
                    <a:bodyPr/>
                    <a:lstStyle/>
                    <a:p>
                      <a:endParaRPr lang="en-AU" sz="2000" dirty="0"/>
                    </a:p>
                  </a:txBody>
                  <a:tcPr marL="62162" marR="62162" marT="31081" marB="31081" anchor="ctr">
                    <a:lnL>
                      <a:noFill/>
                    </a:lnL>
                    <a:lnR>
                      <a:noFill/>
                    </a:lnR>
                    <a:lnT>
                      <a:noFill/>
                    </a:lnT>
                    <a:lnB>
                      <a:noFill/>
                    </a:lnB>
                  </a:tcPr>
                </a:tc>
                <a:tc>
                  <a:txBody>
                    <a:bodyPr/>
                    <a:lstStyle/>
                    <a:p>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3075109091"/>
                  </a:ext>
                </a:extLst>
              </a:tr>
            </a:tbl>
          </a:graphicData>
        </a:graphic>
      </p:graphicFrame>
      <p:sp>
        <p:nvSpPr>
          <p:cNvPr id="3" name="Text Box 5">
            <a:extLst>
              <a:ext uri="{FF2B5EF4-FFF2-40B4-BE49-F238E27FC236}">
                <a16:creationId xmlns:a16="http://schemas.microsoft.com/office/drawing/2014/main" id="{5792D037-A3CB-4504-B8E8-E8D20CBCB4C9}"/>
              </a:ext>
            </a:extLst>
          </p:cNvPr>
          <p:cNvSpPr txBox="1">
            <a:spLocks noChangeArrowheads="1"/>
          </p:cNvSpPr>
          <p:nvPr/>
        </p:nvSpPr>
        <p:spPr bwMode="auto">
          <a:xfrm>
            <a:off x="1694961" y="345879"/>
            <a:ext cx="5076170"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Program</a:t>
            </a:r>
          </a:p>
        </p:txBody>
      </p:sp>
    </p:spTree>
    <p:extLst>
      <p:ext uri="{BB962C8B-B14F-4D97-AF65-F5344CB8AC3E}">
        <p14:creationId xmlns:p14="http://schemas.microsoft.com/office/powerpoint/2010/main" val="2967751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ftware selection tool&#10;&#10;Description automatically generated">
            <a:extLst>
              <a:ext uri="{FF2B5EF4-FFF2-40B4-BE49-F238E27FC236}">
                <a16:creationId xmlns:a16="http://schemas.microsoft.com/office/drawing/2014/main" id="{5940ACA3-D9D4-1577-83E6-EE9F2C84CF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924" y="165370"/>
            <a:ext cx="11352384" cy="6527260"/>
          </a:xfrm>
          <a:prstGeom prst="rect">
            <a:avLst/>
          </a:prstGeom>
        </p:spPr>
      </p:pic>
    </p:spTree>
    <p:extLst>
      <p:ext uri="{BB962C8B-B14F-4D97-AF65-F5344CB8AC3E}">
        <p14:creationId xmlns:p14="http://schemas.microsoft.com/office/powerpoint/2010/main" val="1171092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ftware selection tool&#10;&#10;Description automatically generated">
            <a:extLst>
              <a:ext uri="{FF2B5EF4-FFF2-40B4-BE49-F238E27FC236}">
                <a16:creationId xmlns:a16="http://schemas.microsoft.com/office/drawing/2014/main" id="{5940ACA3-D9D4-1577-83E6-EE9F2C84CF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6084" y="300231"/>
            <a:ext cx="11532244" cy="5574789"/>
          </a:xfrm>
          <a:prstGeom prst="rect">
            <a:avLst/>
          </a:prstGeom>
        </p:spPr>
      </p:pic>
    </p:spTree>
    <p:extLst>
      <p:ext uri="{BB962C8B-B14F-4D97-AF65-F5344CB8AC3E}">
        <p14:creationId xmlns:p14="http://schemas.microsoft.com/office/powerpoint/2010/main" val="1496542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922E66-8B92-2B30-0ED8-0A53E8E92FC0}"/>
              </a:ext>
            </a:extLst>
          </p:cNvPr>
          <p:cNvSpPr/>
          <p:nvPr/>
        </p:nvSpPr>
        <p:spPr>
          <a:xfrm>
            <a:off x="2247900" y="314865"/>
            <a:ext cx="7696200" cy="646331"/>
          </a:xfrm>
          <a:prstGeom prst="rect">
            <a:avLst/>
          </a:prstGeom>
        </p:spPr>
        <p:txBody>
          <a:bodyPr wrap="square">
            <a:spAutoFit/>
          </a:bodyPr>
          <a:lstStyle/>
          <a:p>
            <a:pPr algn="ctr"/>
            <a:r>
              <a:rPr lang="en-US" sz="3600" dirty="0">
                <a:solidFill>
                  <a:schemeClr val="accent5"/>
                </a:solidFill>
                <a:latin typeface="Arial" panose="020B0604020202020204" pitchFamily="34" charset="0"/>
              </a:rPr>
              <a:t>Microclimate models in R</a:t>
            </a:r>
          </a:p>
        </p:txBody>
      </p:sp>
      <p:graphicFrame>
        <p:nvGraphicFramePr>
          <p:cNvPr id="5" name="Table 5">
            <a:extLst>
              <a:ext uri="{FF2B5EF4-FFF2-40B4-BE49-F238E27FC236}">
                <a16:creationId xmlns:a16="http://schemas.microsoft.com/office/drawing/2014/main" id="{76A2CDFA-1709-C894-9DC9-382AF9E1A901}"/>
              </a:ext>
            </a:extLst>
          </p:cNvPr>
          <p:cNvGraphicFramePr>
            <a:graphicFrameLocks noGrp="1"/>
          </p:cNvGraphicFramePr>
          <p:nvPr>
            <p:extLst>
              <p:ext uri="{D42A27DB-BD31-4B8C-83A1-F6EECF244321}">
                <p14:modId xmlns:p14="http://schemas.microsoft.com/office/powerpoint/2010/main" val="1713575821"/>
              </p:ext>
            </p:extLst>
          </p:nvPr>
        </p:nvGraphicFramePr>
        <p:xfrm>
          <a:off x="2819058" y="1484982"/>
          <a:ext cx="6831738" cy="3981732"/>
        </p:xfrm>
        <a:graphic>
          <a:graphicData uri="http://schemas.openxmlformats.org/drawingml/2006/table">
            <a:tbl>
              <a:tblPr firstRow="1" bandRow="1">
                <a:tableStyleId>{5C22544A-7EE6-4342-B048-85BDC9FD1C3A}</a:tableStyleId>
              </a:tblPr>
              <a:tblGrid>
                <a:gridCol w="1467888">
                  <a:extLst>
                    <a:ext uri="{9D8B030D-6E8A-4147-A177-3AD203B41FA5}">
                      <a16:colId xmlns:a16="http://schemas.microsoft.com/office/drawing/2014/main" val="198041459"/>
                    </a:ext>
                  </a:extLst>
                </a:gridCol>
                <a:gridCol w="1239400">
                  <a:extLst>
                    <a:ext uri="{9D8B030D-6E8A-4147-A177-3AD203B41FA5}">
                      <a16:colId xmlns:a16="http://schemas.microsoft.com/office/drawing/2014/main" val="3965631893"/>
                    </a:ext>
                  </a:extLst>
                </a:gridCol>
                <a:gridCol w="1310326">
                  <a:extLst>
                    <a:ext uri="{9D8B030D-6E8A-4147-A177-3AD203B41FA5}">
                      <a16:colId xmlns:a16="http://schemas.microsoft.com/office/drawing/2014/main" val="3937558359"/>
                    </a:ext>
                  </a:extLst>
                </a:gridCol>
                <a:gridCol w="2814124">
                  <a:extLst>
                    <a:ext uri="{9D8B030D-6E8A-4147-A177-3AD203B41FA5}">
                      <a16:colId xmlns:a16="http://schemas.microsoft.com/office/drawing/2014/main" val="871807138"/>
                    </a:ext>
                  </a:extLst>
                </a:gridCol>
              </a:tblGrid>
              <a:tr h="663622">
                <a:tc>
                  <a:txBody>
                    <a:bodyPr/>
                    <a:lstStyle/>
                    <a:p>
                      <a:r>
                        <a:rPr lang="en-AU" dirty="0"/>
                        <a:t>Model</a:t>
                      </a:r>
                    </a:p>
                  </a:txBody>
                  <a:tcPr/>
                </a:tc>
                <a:tc>
                  <a:txBody>
                    <a:bodyPr/>
                    <a:lstStyle/>
                    <a:p>
                      <a:r>
                        <a:rPr lang="en-AU" dirty="0"/>
                        <a:t>Emphasis</a:t>
                      </a:r>
                    </a:p>
                  </a:txBody>
                  <a:tcPr/>
                </a:tc>
                <a:tc>
                  <a:txBody>
                    <a:bodyPr/>
                    <a:lstStyle/>
                    <a:p>
                      <a:r>
                        <a:rPr lang="en-AU" dirty="0"/>
                        <a:t>Physical explicitness</a:t>
                      </a:r>
                    </a:p>
                  </a:txBody>
                  <a:tcPr/>
                </a:tc>
                <a:tc>
                  <a:txBody>
                    <a:bodyPr/>
                    <a:lstStyle/>
                    <a:p>
                      <a:r>
                        <a:rPr lang="en-AU" dirty="0"/>
                        <a:t>Reference</a:t>
                      </a:r>
                    </a:p>
                  </a:txBody>
                  <a:tcPr/>
                </a:tc>
                <a:extLst>
                  <a:ext uri="{0D108BD9-81ED-4DB2-BD59-A6C34878D82A}">
                    <a16:rowId xmlns:a16="http://schemas.microsoft.com/office/drawing/2014/main" val="338014046"/>
                  </a:ext>
                </a:extLst>
              </a:tr>
              <a:tr h="663622">
                <a:tc>
                  <a:txBody>
                    <a:bodyPr/>
                    <a:lstStyle/>
                    <a:p>
                      <a:r>
                        <a:rPr lang="en-AU" dirty="0"/>
                        <a:t>NicheMapR</a:t>
                      </a:r>
                    </a:p>
                  </a:txBody>
                  <a:tcPr/>
                </a:tc>
                <a:tc>
                  <a:txBody>
                    <a:bodyPr/>
                    <a:lstStyle/>
                    <a:p>
                      <a:r>
                        <a:rPr lang="en-AU" dirty="0"/>
                        <a:t>realism, time-series</a:t>
                      </a:r>
                    </a:p>
                  </a:txBody>
                  <a:tcPr/>
                </a:tc>
                <a:tc>
                  <a:txBody>
                    <a:bodyPr/>
                    <a:lstStyle/>
                    <a:p>
                      <a:r>
                        <a:rPr lang="en-AU" dirty="0"/>
                        <a:t>high</a:t>
                      </a:r>
                    </a:p>
                  </a:txBody>
                  <a:tcPr/>
                </a:tc>
                <a:tc>
                  <a:txBody>
                    <a:bodyPr/>
                    <a:lstStyle/>
                    <a:p>
                      <a:r>
                        <a:rPr lang="en-AU" sz="1400" dirty="0"/>
                        <a:t>10.1111/ecog.02360</a:t>
                      </a:r>
                    </a:p>
                    <a:p>
                      <a:r>
                        <a:rPr lang="en-AU" sz="1400" dirty="0"/>
                        <a:t>https://github.com/mrke/</a:t>
                      </a:r>
                    </a:p>
                  </a:txBody>
                  <a:tcPr/>
                </a:tc>
                <a:extLst>
                  <a:ext uri="{0D108BD9-81ED-4DB2-BD59-A6C34878D82A}">
                    <a16:rowId xmlns:a16="http://schemas.microsoft.com/office/drawing/2014/main" val="2808551762"/>
                  </a:ext>
                </a:extLst>
              </a:tr>
              <a:tr h="663622">
                <a:tc>
                  <a:txBody>
                    <a:bodyPr/>
                    <a:lstStyle/>
                    <a:p>
                      <a:r>
                        <a:rPr lang="en-AU" dirty="0" err="1"/>
                        <a:t>microclima</a:t>
                      </a:r>
                      <a:endParaRPr lang="en-AU" dirty="0"/>
                    </a:p>
                  </a:txBody>
                  <a:tcPr/>
                </a:tc>
                <a:tc>
                  <a:txBody>
                    <a:bodyPr/>
                    <a:lstStyle/>
                    <a:p>
                      <a:r>
                        <a:rPr lang="en-AU" dirty="0"/>
                        <a:t>speed, grids</a:t>
                      </a:r>
                    </a:p>
                  </a:txBody>
                  <a:tcPr/>
                </a:tc>
                <a:tc>
                  <a:txBody>
                    <a:bodyPr/>
                    <a:lstStyle/>
                    <a:p>
                      <a:r>
                        <a:rPr lang="en-AU" dirty="0"/>
                        <a:t>low</a:t>
                      </a:r>
                    </a:p>
                  </a:txBody>
                  <a:tcPr/>
                </a:tc>
                <a:tc>
                  <a:txBody>
                    <a:bodyPr/>
                    <a:lstStyle/>
                    <a:p>
                      <a:r>
                        <a:rPr lang="en-AU" sz="1400" dirty="0"/>
                        <a:t>10.1111/2041-210X.13093</a:t>
                      </a:r>
                    </a:p>
                    <a:p>
                      <a:r>
                        <a:rPr lang="en-AU" sz="1400" dirty="0"/>
                        <a:t>https://github.com/ilyamaclean/</a:t>
                      </a:r>
                    </a:p>
                  </a:txBody>
                  <a:tcPr/>
                </a:tc>
                <a:extLst>
                  <a:ext uri="{0D108BD9-81ED-4DB2-BD59-A6C34878D82A}">
                    <a16:rowId xmlns:a16="http://schemas.microsoft.com/office/drawing/2014/main" val="2999300598"/>
                  </a:ext>
                </a:extLst>
              </a:tr>
              <a:tr h="663622">
                <a:tc>
                  <a:txBody>
                    <a:bodyPr/>
                    <a:lstStyle/>
                    <a:p>
                      <a:r>
                        <a:rPr lang="en-AU" dirty="0" err="1"/>
                        <a:t>microclimf</a:t>
                      </a:r>
                      <a:endParaRPr lang="en-AU" dirty="0"/>
                    </a:p>
                  </a:txBody>
                  <a:tcPr/>
                </a:tc>
                <a:tc>
                  <a:txBody>
                    <a:bodyPr/>
                    <a:lstStyle/>
                    <a:p>
                      <a:r>
                        <a:rPr lang="en-AU" dirty="0"/>
                        <a:t>speed, grids</a:t>
                      </a:r>
                    </a:p>
                  </a:txBody>
                  <a:tcPr/>
                </a:tc>
                <a:tc>
                  <a:txBody>
                    <a:bodyPr/>
                    <a:lstStyle/>
                    <a:p>
                      <a:r>
                        <a:rPr lang="en-AU" dirty="0"/>
                        <a:t>med</a:t>
                      </a:r>
                    </a:p>
                  </a:txBody>
                  <a:tcPr/>
                </a:tc>
                <a:tc>
                  <a:txBody>
                    <a:bodyPr/>
                    <a:lstStyle/>
                    <a:p>
                      <a:r>
                        <a:rPr lang="en-AU" sz="1400" dirty="0"/>
                        <a:t>in progress</a:t>
                      </a:r>
                    </a:p>
                    <a:p>
                      <a:r>
                        <a:rPr lang="en-AU" sz="1400" dirty="0"/>
                        <a:t>https://github.com/ilyamaclean/</a:t>
                      </a:r>
                    </a:p>
                  </a:txBody>
                  <a:tcPr/>
                </a:tc>
                <a:extLst>
                  <a:ext uri="{0D108BD9-81ED-4DB2-BD59-A6C34878D82A}">
                    <a16:rowId xmlns:a16="http://schemas.microsoft.com/office/drawing/2014/main" val="3837649220"/>
                  </a:ext>
                </a:extLst>
              </a:tr>
              <a:tr h="663622">
                <a:tc>
                  <a:txBody>
                    <a:bodyPr/>
                    <a:lstStyle/>
                    <a:p>
                      <a:r>
                        <a:rPr lang="en-AU" dirty="0" err="1"/>
                        <a:t>microclimc</a:t>
                      </a:r>
                      <a:endParaRPr lang="en-AU" dirty="0"/>
                    </a:p>
                  </a:txBody>
                  <a:tcPr/>
                </a:tc>
                <a:tc>
                  <a:txBody>
                    <a:bodyPr/>
                    <a:lstStyle/>
                    <a:p>
                      <a:r>
                        <a:rPr lang="en-AU" dirty="0"/>
                        <a:t>within-canopy</a:t>
                      </a:r>
                    </a:p>
                  </a:txBody>
                  <a:tcPr/>
                </a:tc>
                <a:tc>
                  <a:txBody>
                    <a:bodyPr/>
                    <a:lstStyle/>
                    <a:p>
                      <a:r>
                        <a:rPr lang="en-AU" dirty="0"/>
                        <a:t>high</a:t>
                      </a:r>
                    </a:p>
                  </a:txBody>
                  <a:tcPr/>
                </a:tc>
                <a:tc>
                  <a:txBody>
                    <a:bodyPr/>
                    <a:lstStyle/>
                    <a:p>
                      <a:r>
                        <a:rPr lang="en-AU" sz="1400" dirty="0"/>
                        <a:t>10.1016/j.ecolmodel.2021.109567</a:t>
                      </a:r>
                    </a:p>
                    <a:p>
                      <a:r>
                        <a:rPr lang="en-AU" sz="1400" dirty="0"/>
                        <a:t>https://github.com/ilyamaclean/</a:t>
                      </a:r>
                    </a:p>
                  </a:txBody>
                  <a:tcPr/>
                </a:tc>
                <a:extLst>
                  <a:ext uri="{0D108BD9-81ED-4DB2-BD59-A6C34878D82A}">
                    <a16:rowId xmlns:a16="http://schemas.microsoft.com/office/drawing/2014/main" val="2663020641"/>
                  </a:ext>
                </a:extLst>
              </a:tr>
              <a:tr h="663622">
                <a:tc>
                  <a:txBody>
                    <a:bodyPr/>
                    <a:lstStyle/>
                    <a:p>
                      <a:r>
                        <a:rPr lang="en-AU" dirty="0" err="1"/>
                        <a:t>TrEnChR</a:t>
                      </a:r>
                      <a:endParaRPr lang="en-AU" dirty="0"/>
                    </a:p>
                  </a:txBody>
                  <a:tcPr/>
                </a:tc>
                <a:tc>
                  <a:txBody>
                    <a:bodyPr/>
                    <a:lstStyle/>
                    <a:p>
                      <a:r>
                        <a:rPr lang="en-AU" dirty="0"/>
                        <a:t>education</a:t>
                      </a:r>
                    </a:p>
                  </a:txBody>
                  <a:tcPr/>
                </a:tc>
                <a:tc>
                  <a:txBody>
                    <a:bodyPr/>
                    <a:lstStyle/>
                    <a:p>
                      <a:r>
                        <a:rPr lang="en-AU" dirty="0"/>
                        <a:t>low</a:t>
                      </a:r>
                    </a:p>
                  </a:txBody>
                  <a:tcPr/>
                </a:tc>
                <a:tc>
                  <a:txBody>
                    <a:bodyPr/>
                    <a:lstStyle/>
                    <a:p>
                      <a:r>
                        <a:rPr lang="en-AU" sz="1400" dirty="0"/>
                        <a:t>in review</a:t>
                      </a:r>
                    </a:p>
                    <a:p>
                      <a:r>
                        <a:rPr lang="en-AU" sz="1400" dirty="0"/>
                        <a:t>https://github.com/trenchproject/</a:t>
                      </a:r>
                    </a:p>
                  </a:txBody>
                  <a:tcPr/>
                </a:tc>
                <a:extLst>
                  <a:ext uri="{0D108BD9-81ED-4DB2-BD59-A6C34878D82A}">
                    <a16:rowId xmlns:a16="http://schemas.microsoft.com/office/drawing/2014/main" val="1604963197"/>
                  </a:ext>
                </a:extLst>
              </a:tr>
            </a:tbl>
          </a:graphicData>
        </a:graphic>
      </p:graphicFrame>
    </p:spTree>
    <p:extLst>
      <p:ext uri="{BB962C8B-B14F-4D97-AF65-F5344CB8AC3E}">
        <p14:creationId xmlns:p14="http://schemas.microsoft.com/office/powerpoint/2010/main" val="3439886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C5F71CA-420D-5C18-CE05-E7CEEDE361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7383"/>
            <a:ext cx="12179072" cy="5537355"/>
          </a:xfrm>
          <a:prstGeom prst="rect">
            <a:avLst/>
          </a:prstGeom>
        </p:spPr>
      </p:pic>
    </p:spTree>
    <p:extLst>
      <p:ext uri="{BB962C8B-B14F-4D97-AF65-F5344CB8AC3E}">
        <p14:creationId xmlns:p14="http://schemas.microsoft.com/office/powerpoint/2010/main" val="20891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1514">
            <a:extLst>
              <a:ext uri="{FF2B5EF4-FFF2-40B4-BE49-F238E27FC236}">
                <a16:creationId xmlns:a16="http://schemas.microsoft.com/office/drawing/2014/main" id="{A9959D22-5D8F-4088-99E7-B1B6D05EBF2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31010" y="996724"/>
            <a:ext cx="4318836" cy="3237759"/>
          </a:xfrm>
          <a:prstGeom prst="rect">
            <a:avLst/>
          </a:prstGeom>
          <a:noFill/>
          <a:ln w="9525">
            <a:noFill/>
            <a:miter lim="800000"/>
            <a:headEnd/>
            <a:tailEnd/>
          </a:ln>
        </p:spPr>
      </p:pic>
      <p:sp>
        <p:nvSpPr>
          <p:cNvPr id="3" name="Text Box 5">
            <a:extLst>
              <a:ext uri="{FF2B5EF4-FFF2-40B4-BE49-F238E27FC236}">
                <a16:creationId xmlns:a16="http://schemas.microsoft.com/office/drawing/2014/main" id="{D6307B95-6DB7-456B-A55F-C305F7CEDBCB}"/>
              </a:ext>
            </a:extLst>
          </p:cNvPr>
          <p:cNvSpPr txBox="1">
            <a:spLocks noChangeArrowheads="1"/>
          </p:cNvSpPr>
          <p:nvPr/>
        </p:nvSpPr>
        <p:spPr bwMode="auto">
          <a:xfrm>
            <a:off x="2947484" y="109526"/>
            <a:ext cx="6297032"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Habitat vs. environment vs. niche</a:t>
            </a:r>
          </a:p>
        </p:txBody>
      </p:sp>
      <p:sp>
        <p:nvSpPr>
          <p:cNvPr id="4" name="Rectangle 3">
            <a:extLst>
              <a:ext uri="{FF2B5EF4-FFF2-40B4-BE49-F238E27FC236}">
                <a16:creationId xmlns:a16="http://schemas.microsoft.com/office/drawing/2014/main" id="{63FAB74D-C86D-41C9-AB84-B9CF7A3EF310}"/>
              </a:ext>
            </a:extLst>
          </p:cNvPr>
          <p:cNvSpPr/>
          <p:nvPr/>
        </p:nvSpPr>
        <p:spPr>
          <a:xfrm>
            <a:off x="7203192" y="6341189"/>
            <a:ext cx="4572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Kearney, M. 2006. Habitat, environment and niche: what are we modelling? — </a:t>
            </a:r>
            <a:r>
              <a:rPr kumimoji="0" lang="en-AU" sz="12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Oikos</a:t>
            </a:r>
            <a:r>
              <a:rPr kumimoji="0" lang="en-AU" sz="1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115: 186-191.</a:t>
            </a:r>
          </a:p>
        </p:txBody>
      </p:sp>
      <p:pic>
        <p:nvPicPr>
          <p:cNvPr id="5" name="Picture 12">
            <a:extLst>
              <a:ext uri="{FF2B5EF4-FFF2-40B4-BE49-F238E27FC236}">
                <a16:creationId xmlns:a16="http://schemas.microsoft.com/office/drawing/2014/main" id="{CB3DD2D7-C8B9-40FF-AD98-F30DE159210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508242" y="4598461"/>
            <a:ext cx="2266950" cy="1235075"/>
          </a:xfrm>
          <a:prstGeom prst="rect">
            <a:avLst/>
          </a:prstGeom>
          <a:noFill/>
        </p:spPr>
      </p:pic>
      <p:pic>
        <p:nvPicPr>
          <p:cNvPr id="6" name="Picture 13" descr="Menetia">
            <a:extLst>
              <a:ext uri="{FF2B5EF4-FFF2-40B4-BE49-F238E27FC236}">
                <a16:creationId xmlns:a16="http://schemas.microsoft.com/office/drawing/2014/main" id="{FE6B73AD-21F6-42F9-8FA7-3088F00ACAE5}"/>
              </a:ext>
            </a:extLst>
          </p:cNvPr>
          <p:cNvPicPr>
            <a:picLocks noChangeAspect="1" noChangeArrowheads="1"/>
          </p:cNvPicPr>
          <p:nvPr/>
        </p:nvPicPr>
        <p:blipFill>
          <a:blip r:embed="rId4" cstate="screen">
            <a:lum bright="-10000"/>
            <a:extLst>
              <a:ext uri="{28A0092B-C50C-407E-A947-70E740481C1C}">
                <a14:useLocalDpi xmlns:a14="http://schemas.microsoft.com/office/drawing/2010/main"/>
              </a:ext>
            </a:extLst>
          </a:blip>
          <a:srcRect/>
          <a:stretch>
            <a:fillRect/>
          </a:stretch>
        </p:blipFill>
        <p:spPr bwMode="auto">
          <a:xfrm>
            <a:off x="6864060" y="4579362"/>
            <a:ext cx="2411413" cy="1479550"/>
          </a:xfrm>
          <a:prstGeom prst="rect">
            <a:avLst/>
          </a:prstGeom>
          <a:noFill/>
          <a:ln w="9525">
            <a:noFill/>
            <a:miter lim="800000"/>
            <a:headEnd/>
            <a:tailEnd/>
          </a:ln>
          <a:effectLst>
            <a:softEdge rad="31750"/>
          </a:effectLst>
        </p:spPr>
      </p:pic>
      <p:sp>
        <p:nvSpPr>
          <p:cNvPr id="7" name="TextBox 6">
            <a:extLst>
              <a:ext uri="{FF2B5EF4-FFF2-40B4-BE49-F238E27FC236}">
                <a16:creationId xmlns:a16="http://schemas.microsoft.com/office/drawing/2014/main" id="{899272EA-01B0-41F6-9E82-C2F1116207F1}"/>
              </a:ext>
            </a:extLst>
          </p:cNvPr>
          <p:cNvSpPr txBox="1"/>
          <p:nvPr/>
        </p:nvSpPr>
        <p:spPr>
          <a:xfrm>
            <a:off x="10073001" y="4459960"/>
            <a:ext cx="14955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Bynoe’s</a:t>
            </a:r>
            <a:r>
              <a:rPr kumimoji="0" lang="en-AU"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 gecko</a:t>
            </a:r>
          </a:p>
        </p:txBody>
      </p:sp>
      <p:sp>
        <p:nvSpPr>
          <p:cNvPr id="8" name="TextBox 7">
            <a:extLst>
              <a:ext uri="{FF2B5EF4-FFF2-40B4-BE49-F238E27FC236}">
                <a16:creationId xmlns:a16="http://schemas.microsoft.com/office/drawing/2014/main" id="{1DBFE128-E667-4263-9E44-7CA8FF8EA50C}"/>
              </a:ext>
            </a:extLst>
          </p:cNvPr>
          <p:cNvSpPr txBox="1"/>
          <p:nvPr/>
        </p:nvSpPr>
        <p:spPr>
          <a:xfrm>
            <a:off x="6864060" y="4608543"/>
            <a:ext cx="1291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85000"/>
                  </a:prstClr>
                </a:solidFill>
                <a:effectLst>
                  <a:outerShdw blurRad="38100" dist="38100" dir="2700000" algn="tl">
                    <a:srgbClr val="000000">
                      <a:alpha val="43137"/>
                    </a:srgbClr>
                  </a:outerShdw>
                </a:effectLst>
                <a:uLnTx/>
                <a:uFillTx/>
                <a:latin typeface="Calibri" panose="020F0502020204030204"/>
                <a:ea typeface="+mn-ea"/>
                <a:cs typeface="+mn-cs"/>
              </a:rPr>
              <a:t>Grey’s skink</a:t>
            </a:r>
          </a:p>
        </p:txBody>
      </p:sp>
      <p:sp>
        <p:nvSpPr>
          <p:cNvPr id="9" name="Rectangle 2">
            <a:extLst>
              <a:ext uri="{FF2B5EF4-FFF2-40B4-BE49-F238E27FC236}">
                <a16:creationId xmlns:a16="http://schemas.microsoft.com/office/drawing/2014/main" id="{F574DEBB-C5A8-4285-9EE5-7236E9401CB8}"/>
              </a:ext>
            </a:extLst>
          </p:cNvPr>
          <p:cNvSpPr>
            <a:spLocks noChangeAspect="1" noChangeArrowheads="1"/>
          </p:cNvSpPr>
          <p:nvPr/>
        </p:nvSpPr>
        <p:spPr bwMode="auto">
          <a:xfrm>
            <a:off x="159190" y="1385777"/>
            <a:ext cx="5837385" cy="3250362"/>
          </a:xfrm>
          <a:prstGeom prst="rect">
            <a:avLst/>
          </a:prstGeom>
          <a:solidFill>
            <a:srgbClr val="BBE0E3"/>
          </a:solidFill>
          <a:ln w="9525">
            <a:noFill/>
            <a:miter lim="800000"/>
            <a:headEnd/>
            <a:tailEnd/>
          </a:ln>
          <a:effectLst>
            <a:softEdge rad="12700"/>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solidFill>
                <a:srgbClr val="000000"/>
              </a:solidFill>
              <a:effectLst/>
              <a:uLnTx/>
              <a:uFillTx/>
              <a:latin typeface="Arial" pitchFamily="34" charset="0"/>
              <a:ea typeface="+mn-ea"/>
              <a:cs typeface="+mn-cs"/>
            </a:endParaRPr>
          </a:p>
        </p:txBody>
      </p:sp>
      <p:sp>
        <p:nvSpPr>
          <p:cNvPr id="10" name="Rectangle 3">
            <a:extLst>
              <a:ext uri="{FF2B5EF4-FFF2-40B4-BE49-F238E27FC236}">
                <a16:creationId xmlns:a16="http://schemas.microsoft.com/office/drawing/2014/main" id="{F3FD1BFF-A56E-4BF6-A274-3F62BB719AAF}"/>
              </a:ext>
            </a:extLst>
          </p:cNvPr>
          <p:cNvSpPr>
            <a:spLocks noChangeAspect="1" noChangeArrowheads="1"/>
          </p:cNvSpPr>
          <p:nvPr/>
        </p:nvSpPr>
        <p:spPr bwMode="auto">
          <a:xfrm>
            <a:off x="410015" y="1458803"/>
            <a:ext cx="5597256" cy="830997"/>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Habitat:</a:t>
            </a: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 a description of a physical place, at a particular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scale of space and time, where an organism either actually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or potentially lives.</a:t>
            </a:r>
          </a:p>
        </p:txBody>
      </p:sp>
      <p:sp>
        <p:nvSpPr>
          <p:cNvPr id="11" name="Rectangle 4">
            <a:extLst>
              <a:ext uri="{FF2B5EF4-FFF2-40B4-BE49-F238E27FC236}">
                <a16:creationId xmlns:a16="http://schemas.microsoft.com/office/drawing/2014/main" id="{9F035BC5-FD8A-4AF2-A5A4-39ECFBFBE0FF}"/>
              </a:ext>
            </a:extLst>
          </p:cNvPr>
          <p:cNvSpPr>
            <a:spLocks noChangeAspect="1" noChangeArrowheads="1"/>
          </p:cNvSpPr>
          <p:nvPr/>
        </p:nvSpPr>
        <p:spPr bwMode="auto">
          <a:xfrm>
            <a:off x="340875" y="2359201"/>
            <a:ext cx="5521634" cy="2045738"/>
          </a:xfrm>
          <a:prstGeom prst="rect">
            <a:avLst/>
          </a:prstGeom>
          <a:solidFill>
            <a:srgbClr val="FFFF00"/>
          </a:solidFill>
          <a:ln w="9525">
            <a:noFill/>
            <a:miter lim="800000"/>
            <a:headEnd/>
            <a:tailEnd/>
          </a:ln>
          <a:effectLst>
            <a:softEdge rad="12700"/>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solidFill>
                <a:srgbClr val="000000"/>
              </a:solidFill>
              <a:effectLst/>
              <a:uLnTx/>
              <a:uFillTx/>
              <a:latin typeface="Arial" pitchFamily="34" charset="0"/>
              <a:ea typeface="+mn-ea"/>
              <a:cs typeface="+mn-cs"/>
            </a:endParaRPr>
          </a:p>
        </p:txBody>
      </p:sp>
      <p:sp>
        <p:nvSpPr>
          <p:cNvPr id="12" name="Rectangle 5">
            <a:extLst>
              <a:ext uri="{FF2B5EF4-FFF2-40B4-BE49-F238E27FC236}">
                <a16:creationId xmlns:a16="http://schemas.microsoft.com/office/drawing/2014/main" id="{FA0BA324-36BF-4BC0-8257-07E95EEBC66C}"/>
              </a:ext>
            </a:extLst>
          </p:cNvPr>
          <p:cNvSpPr>
            <a:spLocks noChangeAspect="1" noChangeArrowheads="1"/>
          </p:cNvSpPr>
          <p:nvPr/>
        </p:nvSpPr>
        <p:spPr bwMode="auto">
          <a:xfrm>
            <a:off x="466287" y="2430638"/>
            <a:ext cx="5536229" cy="584775"/>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Environment:</a:t>
            </a: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 the biotic and abiotic phenomena surrounding and potentially interacting with an organism.</a:t>
            </a:r>
          </a:p>
        </p:txBody>
      </p:sp>
      <p:sp>
        <p:nvSpPr>
          <p:cNvPr id="13" name="Rectangle 6">
            <a:extLst>
              <a:ext uri="{FF2B5EF4-FFF2-40B4-BE49-F238E27FC236}">
                <a16:creationId xmlns:a16="http://schemas.microsoft.com/office/drawing/2014/main" id="{A9C33E22-4E53-4593-BA1E-AE5D7DFCD5F0}"/>
              </a:ext>
            </a:extLst>
          </p:cNvPr>
          <p:cNvSpPr>
            <a:spLocks noChangeAspect="1" noChangeArrowheads="1"/>
          </p:cNvSpPr>
          <p:nvPr/>
        </p:nvSpPr>
        <p:spPr bwMode="auto">
          <a:xfrm>
            <a:off x="473218" y="3185926"/>
            <a:ext cx="5236399" cy="1022868"/>
          </a:xfrm>
          <a:prstGeom prst="rect">
            <a:avLst/>
          </a:prstGeom>
          <a:solidFill>
            <a:srgbClr val="00FF00"/>
          </a:solidFill>
          <a:ln w="9525">
            <a:noFill/>
            <a:miter lim="800000"/>
            <a:headEnd/>
            <a:tailEnd/>
          </a:ln>
          <a:effectLst>
            <a:softEdge rad="12700"/>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solidFill>
                <a:srgbClr val="000000"/>
              </a:solidFill>
              <a:effectLst/>
              <a:uLnTx/>
              <a:uFillTx/>
              <a:latin typeface="Arial" pitchFamily="34" charset="0"/>
              <a:ea typeface="+mn-ea"/>
              <a:cs typeface="+mn-cs"/>
            </a:endParaRPr>
          </a:p>
        </p:txBody>
      </p:sp>
      <p:sp>
        <p:nvSpPr>
          <p:cNvPr id="14" name="Rectangle 7">
            <a:extLst>
              <a:ext uri="{FF2B5EF4-FFF2-40B4-BE49-F238E27FC236}">
                <a16:creationId xmlns:a16="http://schemas.microsoft.com/office/drawing/2014/main" id="{8DFE7A15-2C5D-43E9-9443-4432ADEB6228}"/>
              </a:ext>
            </a:extLst>
          </p:cNvPr>
          <p:cNvSpPr>
            <a:spLocks noChangeAspect="1" noChangeArrowheads="1"/>
          </p:cNvSpPr>
          <p:nvPr/>
        </p:nvSpPr>
        <p:spPr bwMode="auto">
          <a:xfrm>
            <a:off x="466287" y="3185926"/>
            <a:ext cx="5837384" cy="1077218"/>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Niche:</a:t>
            </a: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 a subset of those environmental conditions which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affect a particular organism, where the average absolute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fitness of individuals in a population is greater than or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equal to one.</a:t>
            </a:r>
          </a:p>
        </p:txBody>
      </p:sp>
      <p:pic>
        <p:nvPicPr>
          <p:cNvPr id="15" name="Picture 11">
            <a:extLst>
              <a:ext uri="{FF2B5EF4-FFF2-40B4-BE49-F238E27FC236}">
                <a16:creationId xmlns:a16="http://schemas.microsoft.com/office/drawing/2014/main" id="{A56F18C4-BD68-4A76-8B37-829D549ACA0D}"/>
              </a:ext>
            </a:extLst>
          </p:cNvPr>
          <p:cNvPicPr>
            <a:picLocks noChangeAspect="1" noChangeArrowheads="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rot="18667578">
            <a:off x="8399659" y="1747252"/>
            <a:ext cx="849155" cy="37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a:extLst>
              <a:ext uri="{FF2B5EF4-FFF2-40B4-BE49-F238E27FC236}">
                <a16:creationId xmlns:a16="http://schemas.microsoft.com/office/drawing/2014/main" id="{A9CFD120-E7AB-41EB-B588-EF14475A44D9}"/>
              </a:ext>
            </a:extLst>
          </p:cNvPr>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118775" y="3729928"/>
            <a:ext cx="854241" cy="465406"/>
          </a:xfrm>
          <a:prstGeom prst="rect">
            <a:avLst/>
          </a:prstGeom>
          <a:noFill/>
        </p:spPr>
      </p:pic>
    </p:spTree>
    <p:extLst>
      <p:ext uri="{BB962C8B-B14F-4D97-AF65-F5344CB8AC3E}">
        <p14:creationId xmlns:p14="http://schemas.microsoft.com/office/powerpoint/2010/main" val="728752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in graphic">
            <a:extLst>
              <a:ext uri="{FF2B5EF4-FFF2-40B4-BE49-F238E27FC236}">
                <a16:creationId xmlns:a16="http://schemas.microsoft.com/office/drawing/2014/main" id="{E6F7153D-B97E-27CC-8C45-BE2DEBCB9058}"/>
              </a:ext>
            </a:extLst>
          </p:cNvPr>
          <p:cNvPicPr/>
          <p:nvPr/>
        </p:nvPicPr>
        <p:blipFill>
          <a:blip r:embed="rId2" cstate="screen">
            <a:extLst>
              <a:ext uri="{28A0092B-C50C-407E-A947-70E740481C1C}">
                <a14:useLocalDpi xmlns:a14="http://schemas.microsoft.com/office/drawing/2010/main"/>
              </a:ext>
            </a:extLst>
          </a:blip>
          <a:stretch/>
        </p:blipFill>
        <p:spPr>
          <a:xfrm>
            <a:off x="3814956" y="977579"/>
            <a:ext cx="5715409" cy="5758072"/>
          </a:xfrm>
          <a:prstGeom prst="rect">
            <a:avLst/>
          </a:prstGeom>
          <a:ln>
            <a:noFill/>
          </a:ln>
        </p:spPr>
      </p:pic>
      <p:pic>
        <p:nvPicPr>
          <p:cNvPr id="3" name="Picture 2" descr="A graph with different colored dots&#10;&#10;Description automatically generated">
            <a:extLst>
              <a:ext uri="{FF2B5EF4-FFF2-40B4-BE49-F238E27FC236}">
                <a16:creationId xmlns:a16="http://schemas.microsoft.com/office/drawing/2014/main" id="{BE499CC5-34BF-66B2-F443-F26369C74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324" y="977579"/>
            <a:ext cx="2691960" cy="5880421"/>
          </a:xfrm>
          <a:prstGeom prst="rect">
            <a:avLst/>
          </a:prstGeom>
        </p:spPr>
      </p:pic>
      <p:sp>
        <p:nvSpPr>
          <p:cNvPr id="5" name="Rectangle 4">
            <a:extLst>
              <a:ext uri="{FF2B5EF4-FFF2-40B4-BE49-F238E27FC236}">
                <a16:creationId xmlns:a16="http://schemas.microsoft.com/office/drawing/2014/main" id="{37856056-EF6C-1863-CC23-09CEC0C2DA10}"/>
              </a:ext>
            </a:extLst>
          </p:cNvPr>
          <p:cNvSpPr/>
          <p:nvPr/>
        </p:nvSpPr>
        <p:spPr>
          <a:xfrm>
            <a:off x="1828800" y="228601"/>
            <a:ext cx="7696200" cy="646331"/>
          </a:xfrm>
          <a:prstGeom prst="rect">
            <a:avLst/>
          </a:prstGeom>
        </p:spPr>
        <p:txBody>
          <a:bodyPr wrap="square">
            <a:spAutoFit/>
          </a:bodyPr>
          <a:lstStyle/>
          <a:p>
            <a:pPr algn="ctr"/>
            <a:r>
              <a:rPr lang="en-US" sz="3600" dirty="0">
                <a:solidFill>
                  <a:schemeClr val="accent5"/>
                </a:solidFill>
                <a:latin typeface="Arial" panose="020B0604020202020204" pitchFamily="34" charset="0"/>
              </a:rPr>
              <a:t>Spatial and temporal comparison</a:t>
            </a:r>
          </a:p>
        </p:txBody>
      </p:sp>
      <p:sp>
        <p:nvSpPr>
          <p:cNvPr id="6" name="Rectangle 7">
            <a:extLst>
              <a:ext uri="{FF2B5EF4-FFF2-40B4-BE49-F238E27FC236}">
                <a16:creationId xmlns:a16="http://schemas.microsoft.com/office/drawing/2014/main" id="{84C65169-66B5-B7F8-3569-6BD2E4C86CD1}"/>
              </a:ext>
            </a:extLst>
          </p:cNvPr>
          <p:cNvSpPr>
            <a:spLocks noChangeArrowheads="1"/>
          </p:cNvSpPr>
          <p:nvPr/>
        </p:nvSpPr>
        <p:spPr bwMode="auto">
          <a:xfrm>
            <a:off x="9311120" y="6151351"/>
            <a:ext cx="2993961" cy="369332"/>
          </a:xfrm>
          <a:prstGeom prst="rect">
            <a:avLst/>
          </a:prstGeom>
          <a:noFill/>
          <a:ln w="9525">
            <a:noFill/>
            <a:miter lim="800000"/>
            <a:headEnd/>
            <a:tailEnd/>
          </a:ln>
        </p:spPr>
        <p:txBody>
          <a:bodyPr wrap="none">
            <a:spAutoFit/>
          </a:bodyPr>
          <a:lstStyle/>
          <a:p>
            <a:r>
              <a:rPr lang="en-US" dirty="0">
                <a:solidFill>
                  <a:srgbClr val="000000"/>
                </a:solidFill>
                <a:latin typeface="Calibri"/>
              </a:rPr>
              <a:t>(Meyer et al. 2023 Ecosphere)</a:t>
            </a:r>
            <a:endParaRPr lang="en-US" sz="2400" dirty="0">
              <a:solidFill>
                <a:srgbClr val="000000"/>
              </a:solidFill>
              <a:latin typeface="Calibri"/>
            </a:endParaRPr>
          </a:p>
        </p:txBody>
      </p:sp>
    </p:spTree>
    <p:extLst>
      <p:ext uri="{BB962C8B-B14F-4D97-AF65-F5344CB8AC3E}">
        <p14:creationId xmlns:p14="http://schemas.microsoft.com/office/powerpoint/2010/main" val="3331370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in graphic">
            <a:extLst>
              <a:ext uri="{FF2B5EF4-FFF2-40B4-BE49-F238E27FC236}">
                <a16:creationId xmlns:a16="http://schemas.microsoft.com/office/drawing/2014/main" id="{A739B3BF-6FBF-82BB-F791-683AC7BE77EF}"/>
              </a:ext>
            </a:extLst>
          </p:cNvPr>
          <p:cNvPicPr/>
          <p:nvPr/>
        </p:nvPicPr>
        <p:blipFill>
          <a:blip r:embed="rId2" cstate="screen">
            <a:extLst>
              <a:ext uri="{28A0092B-C50C-407E-A947-70E740481C1C}">
                <a14:useLocalDpi xmlns:a14="http://schemas.microsoft.com/office/drawing/2010/main"/>
              </a:ext>
            </a:extLst>
          </a:blip>
          <a:stretch/>
        </p:blipFill>
        <p:spPr>
          <a:xfrm>
            <a:off x="1551733" y="177173"/>
            <a:ext cx="7484738" cy="6503653"/>
          </a:xfrm>
          <a:prstGeom prst="rect">
            <a:avLst/>
          </a:prstGeom>
          <a:ln>
            <a:noFill/>
          </a:ln>
        </p:spPr>
      </p:pic>
      <p:sp>
        <p:nvSpPr>
          <p:cNvPr id="6" name="Rectangle 7">
            <a:extLst>
              <a:ext uri="{FF2B5EF4-FFF2-40B4-BE49-F238E27FC236}">
                <a16:creationId xmlns:a16="http://schemas.microsoft.com/office/drawing/2014/main" id="{94E8ABC9-DE53-DA4A-4852-0A900FCC8270}"/>
              </a:ext>
            </a:extLst>
          </p:cNvPr>
          <p:cNvSpPr>
            <a:spLocks noChangeArrowheads="1"/>
          </p:cNvSpPr>
          <p:nvPr/>
        </p:nvSpPr>
        <p:spPr bwMode="auto">
          <a:xfrm>
            <a:off x="8805282" y="6336176"/>
            <a:ext cx="2993961" cy="369332"/>
          </a:xfrm>
          <a:prstGeom prst="rect">
            <a:avLst/>
          </a:prstGeom>
          <a:noFill/>
          <a:ln w="9525">
            <a:noFill/>
            <a:miter lim="800000"/>
            <a:headEnd/>
            <a:tailEnd/>
          </a:ln>
        </p:spPr>
        <p:txBody>
          <a:bodyPr wrap="none">
            <a:spAutoFit/>
          </a:bodyPr>
          <a:lstStyle/>
          <a:p>
            <a:r>
              <a:rPr lang="en-US" dirty="0">
                <a:solidFill>
                  <a:srgbClr val="000000"/>
                </a:solidFill>
                <a:latin typeface="Calibri"/>
              </a:rPr>
              <a:t>(Meyer et al. 2023 Ecosphere)</a:t>
            </a:r>
            <a:endParaRPr lang="en-US" sz="2400" dirty="0">
              <a:solidFill>
                <a:srgbClr val="000000"/>
              </a:solidFill>
              <a:latin typeface="Calibri"/>
            </a:endParaRPr>
          </a:p>
        </p:txBody>
      </p:sp>
    </p:spTree>
    <p:extLst>
      <p:ext uri="{BB962C8B-B14F-4D97-AF65-F5344CB8AC3E}">
        <p14:creationId xmlns:p14="http://schemas.microsoft.com/office/powerpoint/2010/main" val="644683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F0A81054-2CD6-4FF7-87AF-507CFA0E9C12}"/>
              </a:ext>
            </a:extLst>
          </p:cNvPr>
          <p:cNvSpPr/>
          <p:nvPr/>
        </p:nvSpPr>
        <p:spPr>
          <a:xfrm>
            <a:off x="5135731" y="3059880"/>
            <a:ext cx="6096000" cy="7391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6A70AF12-72DE-426F-83BF-A0CE98C0C9A9}"/>
              </a:ext>
            </a:extLst>
          </p:cNvPr>
          <p:cNvSpPr txBox="1"/>
          <p:nvPr/>
        </p:nvSpPr>
        <p:spPr>
          <a:xfrm>
            <a:off x="373269" y="4359521"/>
            <a:ext cx="1402435" cy="2308324"/>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srgbClr val="000000"/>
                </a:solidFill>
                <a:effectLst/>
                <a:uLnTx/>
                <a:uFillTx/>
                <a:latin typeface="Arial"/>
                <a:ea typeface="+mn-ea"/>
                <a:cs typeface="+mn-cs"/>
              </a:rPr>
              <a:t>micro_global</a:t>
            </a:r>
            <a:endParaRPr kumimoji="0" lang="en-AU"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srgbClr val="000000"/>
                </a:solidFill>
                <a:effectLst/>
                <a:uLnTx/>
                <a:uFillTx/>
                <a:latin typeface="Arial"/>
                <a:ea typeface="+mn-ea"/>
                <a:cs typeface="+mn-cs"/>
              </a:rPr>
              <a:t>micro_terra</a:t>
            </a:r>
            <a:endParaRPr kumimoji="0" lang="en-AU"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srgbClr val="000000"/>
                </a:solidFill>
                <a:effectLst/>
                <a:uLnTx/>
                <a:uFillTx/>
                <a:latin typeface="Arial"/>
                <a:ea typeface="+mn-ea"/>
                <a:cs typeface="+mn-cs"/>
              </a:rPr>
              <a:t>micro_ncep</a:t>
            </a:r>
            <a:endParaRPr kumimoji="0" lang="en-AU"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a:ea typeface="+mn-ea"/>
                <a:cs typeface="+mn-cs"/>
              </a:rPr>
              <a:t>micro_era5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srgbClr val="000000"/>
                </a:solidFill>
                <a:effectLst/>
                <a:uLnTx/>
                <a:uFillTx/>
                <a:latin typeface="Arial"/>
                <a:ea typeface="+mn-ea"/>
                <a:cs typeface="+mn-cs"/>
              </a:rPr>
              <a:t>micro_aust</a:t>
            </a:r>
            <a:endParaRPr kumimoji="0" lang="en-AU"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srgbClr val="000000"/>
                </a:solidFill>
                <a:effectLst/>
                <a:uLnTx/>
                <a:uFillTx/>
                <a:latin typeface="Arial"/>
                <a:ea typeface="+mn-ea"/>
                <a:cs typeface="+mn-cs"/>
              </a:rPr>
              <a:t>micro_usa</a:t>
            </a:r>
            <a:endParaRPr kumimoji="0" lang="en-AU"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srgbClr val="000000"/>
                </a:solidFill>
                <a:effectLst/>
                <a:uLnTx/>
                <a:uFillTx/>
                <a:latin typeface="Arial"/>
                <a:ea typeface="+mn-ea"/>
                <a:cs typeface="+mn-cs"/>
              </a:rPr>
              <a:t>micro_uk</a:t>
            </a:r>
            <a:endParaRPr kumimoji="0" lang="en-AU"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srgbClr val="000000"/>
                </a:solidFill>
                <a:effectLst/>
                <a:uLnTx/>
                <a:uFillTx/>
                <a:latin typeface="Arial"/>
                <a:ea typeface="+mn-ea"/>
                <a:cs typeface="+mn-cs"/>
              </a:rPr>
              <a:t>micro_nz</a:t>
            </a:r>
            <a:endParaRPr kumimoji="0" lang="en-AU"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extLst>
              <a:ext uri="{FF2B5EF4-FFF2-40B4-BE49-F238E27FC236}">
                <a16:creationId xmlns:a16="http://schemas.microsoft.com/office/drawing/2014/main" id="{7B9D507A-56D3-4E7A-A5D2-E442F2C61D07}"/>
              </a:ext>
            </a:extLst>
          </p:cNvPr>
          <p:cNvPicPr>
            <a:picLocks noChangeAspect="1"/>
          </p:cNvPicPr>
          <p:nvPr/>
        </p:nvPicPr>
        <p:blipFill>
          <a:blip r:embed="rId2"/>
          <a:stretch>
            <a:fillRect/>
          </a:stretch>
        </p:blipFill>
        <p:spPr>
          <a:xfrm>
            <a:off x="265601" y="505115"/>
            <a:ext cx="3300559" cy="2308324"/>
          </a:xfrm>
          <a:prstGeom prst="rect">
            <a:avLst/>
          </a:prstGeom>
        </p:spPr>
      </p:pic>
      <p:cxnSp>
        <p:nvCxnSpPr>
          <p:cNvPr id="10" name="Straight Arrow Connector 9">
            <a:extLst>
              <a:ext uri="{FF2B5EF4-FFF2-40B4-BE49-F238E27FC236}">
                <a16:creationId xmlns:a16="http://schemas.microsoft.com/office/drawing/2014/main" id="{91C9070A-F2A8-431D-A269-83F4DCB440C2}"/>
              </a:ext>
            </a:extLst>
          </p:cNvPr>
          <p:cNvCxnSpPr>
            <a:cxnSpLocks/>
            <a:endCxn id="13" idx="1"/>
          </p:cNvCxnSpPr>
          <p:nvPr/>
        </p:nvCxnSpPr>
        <p:spPr>
          <a:xfrm flipV="1">
            <a:off x="1915880" y="1149589"/>
            <a:ext cx="3255560" cy="34095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715618-8D9A-422C-8808-995C22FA4F7E}"/>
              </a:ext>
            </a:extLst>
          </p:cNvPr>
          <p:cNvSpPr/>
          <p:nvPr/>
        </p:nvSpPr>
        <p:spPr>
          <a:xfrm>
            <a:off x="4202754" y="188641"/>
            <a:ext cx="322857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err="1">
                <a:ln>
                  <a:noFill/>
                </a:ln>
                <a:solidFill>
                  <a:prstClr val="black">
                    <a:lumMod val="95000"/>
                    <a:lumOff val="5000"/>
                  </a:prstClr>
                </a:solidFill>
                <a:effectLst/>
                <a:uLnTx/>
                <a:uFillTx/>
                <a:latin typeface="Calibri"/>
                <a:ea typeface="+mn-ea"/>
                <a:cs typeface="+mn-cs"/>
              </a:rPr>
              <a:t>micro_x</a:t>
            </a:r>
            <a:r>
              <a:rPr kumimoji="0" lang="en-ZA" sz="3200" b="1" i="0" u="none" strike="noStrike" kern="1200" cap="none" spc="0" normalizeH="0" baseline="0" noProof="0" dirty="0">
                <a:ln>
                  <a:noFill/>
                </a:ln>
                <a:solidFill>
                  <a:prstClr val="black">
                    <a:lumMod val="95000"/>
                    <a:lumOff val="5000"/>
                  </a:prstClr>
                </a:solidFill>
                <a:effectLst/>
                <a:uLnTx/>
                <a:uFillTx/>
                <a:latin typeface="Calibri"/>
                <a:ea typeface="+mn-ea"/>
                <a:cs typeface="+mn-cs"/>
              </a:rPr>
              <a:t> functions</a:t>
            </a:r>
            <a:endParaRPr kumimoji="0" lang="en-AU"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859BA26-F60F-42BC-A01B-F4949640B074}"/>
              </a:ext>
            </a:extLst>
          </p:cNvPr>
          <p:cNvSpPr txBox="1"/>
          <p:nvPr/>
        </p:nvSpPr>
        <p:spPr>
          <a:xfrm>
            <a:off x="5171440" y="918756"/>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New et al. (2002). A high-resolution data set of surface climate over global land areas. </a:t>
            </a:r>
            <a:r>
              <a:rPr kumimoji="0" lang="en-US" sz="1200" b="0" i="1" u="none" strike="noStrike" kern="1200" cap="none" spc="0" normalizeH="0" baseline="0" noProof="0" dirty="0">
                <a:ln>
                  <a:noFill/>
                </a:ln>
                <a:solidFill>
                  <a:srgbClr val="000000"/>
                </a:solidFill>
                <a:effectLst/>
                <a:uLnTx/>
                <a:uFillTx/>
                <a:latin typeface="Arial"/>
                <a:ea typeface="+mn-ea"/>
                <a:cs typeface="+mn-cs"/>
              </a:rPr>
              <a:t>Climate Research</a:t>
            </a:r>
            <a:r>
              <a:rPr kumimoji="0" lang="en-US" sz="1200" b="0" i="0" u="none" strike="noStrike" kern="1200" cap="none" spc="0" normalizeH="0" baseline="0" noProof="0" dirty="0">
                <a:ln>
                  <a:noFill/>
                </a:ln>
                <a:solidFill>
                  <a:srgbClr val="000000"/>
                </a:solidFill>
                <a:effectLst/>
                <a:uLnTx/>
                <a:uFillTx/>
                <a:latin typeface="Arial"/>
                <a:ea typeface="+mn-ea"/>
                <a:cs typeface="+mn-cs"/>
              </a:rPr>
              <a:t>, </a:t>
            </a:r>
            <a:r>
              <a:rPr kumimoji="0" lang="en-US" sz="1200" b="0" i="1" u="none" strike="noStrike" kern="1200" cap="none" spc="0" normalizeH="0" baseline="0" noProof="0" dirty="0">
                <a:ln>
                  <a:noFill/>
                </a:ln>
                <a:solidFill>
                  <a:srgbClr val="000000"/>
                </a:solidFill>
                <a:effectLst/>
                <a:uLnTx/>
                <a:uFillTx/>
                <a:latin typeface="Arial"/>
                <a:ea typeface="+mn-ea"/>
                <a:cs typeface="+mn-cs"/>
              </a:rPr>
              <a:t>21</a:t>
            </a:r>
            <a:r>
              <a:rPr kumimoji="0" lang="en-US" sz="1200" b="0" i="0" u="none" strike="noStrike" kern="1200" cap="none" spc="0" normalizeH="0" baseline="0" noProof="0" dirty="0">
                <a:ln>
                  <a:noFill/>
                </a:ln>
                <a:solidFill>
                  <a:srgbClr val="000000"/>
                </a:solidFill>
                <a:effectLst/>
                <a:uLnTx/>
                <a:uFillTx/>
                <a:latin typeface="Arial"/>
                <a:ea typeface="+mn-ea"/>
                <a:cs typeface="+mn-cs"/>
              </a:rPr>
              <a:t>(1), 1–25. </a:t>
            </a:r>
            <a:r>
              <a:rPr kumimoji="0" lang="en-US" sz="1200" b="0" i="0" u="none" strike="noStrike" kern="1200" cap="none" spc="0" normalizeH="0" baseline="0" noProof="0" dirty="0">
                <a:ln>
                  <a:noFill/>
                </a:ln>
                <a:solidFill>
                  <a:srgbClr val="000000"/>
                </a:solidFill>
                <a:effectLst/>
                <a:uLnTx/>
                <a:uFillTx/>
                <a:latin typeface="Arial"/>
                <a:ea typeface="+mn-ea"/>
                <a:cs typeface="+mn-cs"/>
                <a:hlinkClick r:id="rId3"/>
              </a:rPr>
              <a:t>https://doi.org/10.3354/cr021001</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TextBox 14">
            <a:extLst>
              <a:ext uri="{FF2B5EF4-FFF2-40B4-BE49-F238E27FC236}">
                <a16:creationId xmlns:a16="http://schemas.microsoft.com/office/drawing/2014/main" id="{9FC45AA6-8278-4256-A473-8EA668951B8E}"/>
              </a:ext>
            </a:extLst>
          </p:cNvPr>
          <p:cNvSpPr txBox="1"/>
          <p:nvPr/>
        </p:nvSpPr>
        <p:spPr>
          <a:xfrm>
            <a:off x="5147634" y="165250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Abatzoglou, et al. (2018). </a:t>
            </a:r>
            <a:r>
              <a:rPr kumimoji="0" lang="en-US" sz="1200" b="0" i="0" u="none" strike="noStrike" kern="1200" cap="none" spc="0" normalizeH="0" baseline="0" noProof="0" dirty="0" err="1">
                <a:ln>
                  <a:noFill/>
                </a:ln>
                <a:solidFill>
                  <a:srgbClr val="000000"/>
                </a:solidFill>
                <a:effectLst/>
                <a:uLnTx/>
                <a:uFillTx/>
                <a:latin typeface="Arial"/>
                <a:ea typeface="+mn-ea"/>
                <a:cs typeface="+mn-cs"/>
              </a:rPr>
              <a:t>TerraClimate</a:t>
            </a:r>
            <a:r>
              <a:rPr kumimoji="0" lang="en-US" sz="1200" b="0" i="0" u="none" strike="noStrike" kern="1200" cap="none" spc="0" normalizeH="0" baseline="0" noProof="0" dirty="0">
                <a:ln>
                  <a:noFill/>
                </a:ln>
                <a:solidFill>
                  <a:srgbClr val="000000"/>
                </a:solidFill>
                <a:effectLst/>
                <a:uLnTx/>
                <a:uFillTx/>
                <a:latin typeface="Arial"/>
                <a:ea typeface="+mn-ea"/>
                <a:cs typeface="+mn-cs"/>
              </a:rPr>
              <a:t>, a high-resolution global dataset of monthly climate and climatic water balance from 1958–2015. </a:t>
            </a:r>
            <a:r>
              <a:rPr kumimoji="0" lang="en-US" sz="1200" b="0" i="1" u="none" strike="noStrike" kern="1200" cap="none" spc="0" normalizeH="0" baseline="0" noProof="0" dirty="0">
                <a:ln>
                  <a:noFill/>
                </a:ln>
                <a:solidFill>
                  <a:srgbClr val="000000"/>
                </a:solidFill>
                <a:effectLst/>
                <a:uLnTx/>
                <a:uFillTx/>
                <a:latin typeface="Arial"/>
                <a:ea typeface="+mn-ea"/>
                <a:cs typeface="+mn-cs"/>
              </a:rPr>
              <a:t>Scientific Data</a:t>
            </a:r>
            <a:r>
              <a:rPr kumimoji="0" lang="en-US" sz="1200" b="0" i="0" u="none" strike="noStrike" kern="1200" cap="none" spc="0" normalizeH="0" baseline="0" noProof="0" dirty="0">
                <a:ln>
                  <a:noFill/>
                </a:ln>
                <a:solidFill>
                  <a:srgbClr val="000000"/>
                </a:solidFill>
                <a:effectLst/>
                <a:uLnTx/>
                <a:uFillTx/>
                <a:latin typeface="Arial"/>
                <a:ea typeface="+mn-ea"/>
                <a:cs typeface="+mn-cs"/>
              </a:rPr>
              <a:t>, </a:t>
            </a:r>
            <a:r>
              <a:rPr kumimoji="0" lang="en-US" sz="1200" b="0" i="1" u="none" strike="noStrike" kern="1200" cap="none" spc="0" normalizeH="0" baseline="0" noProof="0" dirty="0">
                <a:ln>
                  <a:noFill/>
                </a:ln>
                <a:solidFill>
                  <a:srgbClr val="000000"/>
                </a:solidFill>
                <a:effectLst/>
                <a:uLnTx/>
                <a:uFillTx/>
                <a:latin typeface="Arial"/>
                <a:ea typeface="+mn-ea"/>
                <a:cs typeface="+mn-cs"/>
              </a:rPr>
              <a:t>5</a:t>
            </a:r>
            <a:r>
              <a:rPr kumimoji="0" lang="en-US" sz="1200" b="0" i="0" u="none" strike="noStrike" kern="1200" cap="none" spc="0" normalizeH="0" baseline="0" noProof="0" dirty="0">
                <a:ln>
                  <a:noFill/>
                </a:ln>
                <a:solidFill>
                  <a:srgbClr val="000000"/>
                </a:solidFill>
                <a:effectLst/>
                <a:uLnTx/>
                <a:uFillTx/>
                <a:latin typeface="Arial"/>
                <a:ea typeface="+mn-ea"/>
                <a:cs typeface="+mn-cs"/>
              </a:rPr>
              <a:t>(1), 170191. </a:t>
            </a:r>
            <a:r>
              <a:rPr kumimoji="0" lang="en-US" sz="1200" b="0" i="0" u="none" strike="noStrike" kern="1200" cap="none" spc="0" normalizeH="0" baseline="0" noProof="0" dirty="0">
                <a:ln>
                  <a:noFill/>
                </a:ln>
                <a:solidFill>
                  <a:srgbClr val="000000"/>
                </a:solidFill>
                <a:effectLst/>
                <a:uLnTx/>
                <a:uFillTx/>
                <a:latin typeface="Arial"/>
                <a:ea typeface="+mn-ea"/>
                <a:cs typeface="+mn-cs"/>
                <a:hlinkClick r:id="rId4"/>
              </a:rPr>
              <a:t>https://doi.org/10.1038/sdata.2017.191</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TextBox 16">
            <a:extLst>
              <a:ext uri="{FF2B5EF4-FFF2-40B4-BE49-F238E27FC236}">
                <a16:creationId xmlns:a16="http://schemas.microsoft.com/office/drawing/2014/main" id="{27B8EABB-58BF-4181-AAD1-19087EA0A580}"/>
              </a:ext>
            </a:extLst>
          </p:cNvPr>
          <p:cNvSpPr txBox="1"/>
          <p:nvPr/>
        </p:nvSpPr>
        <p:spPr>
          <a:xfrm>
            <a:off x="5147634" y="2421894"/>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000000"/>
                </a:solidFill>
                <a:effectLst/>
                <a:uLnTx/>
                <a:uFillTx/>
                <a:latin typeface="Arial"/>
                <a:ea typeface="+mn-ea"/>
                <a:cs typeface="+mn-cs"/>
              </a:rPr>
              <a:t>Kalnay</a:t>
            </a:r>
            <a:r>
              <a:rPr kumimoji="0" lang="en-AU" sz="1200" b="0" i="0" u="none" strike="noStrike" kern="1200" cap="none" spc="0" normalizeH="0" baseline="0" noProof="0" dirty="0">
                <a:ln>
                  <a:noFill/>
                </a:ln>
                <a:solidFill>
                  <a:srgbClr val="000000"/>
                </a:solidFill>
                <a:effectLst/>
                <a:uLnTx/>
                <a:uFillTx/>
                <a:latin typeface="Arial"/>
                <a:ea typeface="+mn-ea"/>
                <a:cs typeface="+mn-cs"/>
              </a:rPr>
              <a:t> et al. (1996). The NCEP/NCAR 40-Year Reanalysis Project. </a:t>
            </a:r>
            <a:r>
              <a:rPr kumimoji="0" lang="en-AU" sz="1200" b="0" i="1" u="none" strike="noStrike" kern="1200" cap="none" spc="0" normalizeH="0" baseline="0" noProof="0" dirty="0">
                <a:ln>
                  <a:noFill/>
                </a:ln>
                <a:solidFill>
                  <a:srgbClr val="000000"/>
                </a:solidFill>
                <a:effectLst/>
                <a:uLnTx/>
                <a:uFillTx/>
                <a:latin typeface="Arial"/>
                <a:ea typeface="+mn-ea"/>
                <a:cs typeface="+mn-cs"/>
              </a:rPr>
              <a:t>Bulletin of the American Meteorological Society</a:t>
            </a:r>
            <a:r>
              <a:rPr kumimoji="0" lang="en-AU" sz="1200" b="0" i="0" u="none" strike="noStrike" kern="1200" cap="none" spc="0" normalizeH="0" baseline="0" noProof="0" dirty="0">
                <a:ln>
                  <a:noFill/>
                </a:ln>
                <a:solidFill>
                  <a:srgbClr val="000000"/>
                </a:solidFill>
                <a:effectLst/>
                <a:uLnTx/>
                <a:uFillTx/>
                <a:latin typeface="Arial"/>
                <a:ea typeface="+mn-ea"/>
                <a:cs typeface="+mn-cs"/>
              </a:rPr>
              <a:t>, </a:t>
            </a:r>
            <a:r>
              <a:rPr kumimoji="0" lang="en-AU" sz="1200" b="0" i="1" u="none" strike="noStrike" kern="1200" cap="none" spc="0" normalizeH="0" baseline="0" noProof="0" dirty="0">
                <a:ln>
                  <a:noFill/>
                </a:ln>
                <a:solidFill>
                  <a:srgbClr val="000000"/>
                </a:solidFill>
                <a:effectLst/>
                <a:uLnTx/>
                <a:uFillTx/>
                <a:latin typeface="Arial"/>
                <a:ea typeface="+mn-ea"/>
                <a:cs typeface="+mn-cs"/>
              </a:rPr>
              <a:t>77</a:t>
            </a:r>
            <a:r>
              <a:rPr kumimoji="0" lang="en-AU" sz="1200" b="0" i="0" u="none" strike="noStrike" kern="1200" cap="none" spc="0" normalizeH="0" baseline="0" noProof="0" dirty="0">
                <a:ln>
                  <a:noFill/>
                </a:ln>
                <a:solidFill>
                  <a:srgbClr val="000000"/>
                </a:solidFill>
                <a:effectLst/>
                <a:uLnTx/>
                <a:uFillTx/>
                <a:latin typeface="Arial"/>
                <a:ea typeface="+mn-ea"/>
                <a:cs typeface="+mn-cs"/>
              </a:rPr>
              <a:t>(3), 437–472. </a:t>
            </a:r>
            <a:r>
              <a:rPr kumimoji="0" lang="en-AU" sz="1200" b="0" i="0" u="none" strike="noStrike" kern="1200" cap="none" spc="0" normalizeH="0" baseline="0" noProof="0" dirty="0">
                <a:ln>
                  <a:noFill/>
                </a:ln>
                <a:solidFill>
                  <a:srgbClr val="000000"/>
                </a:solidFill>
                <a:effectLst/>
                <a:uLnTx/>
                <a:uFillTx/>
                <a:latin typeface="Arial"/>
                <a:ea typeface="+mn-ea"/>
                <a:cs typeface="+mn-cs"/>
                <a:hlinkClick r:id="rId5"/>
              </a:rPr>
              <a:t>https://doi.org/10.1175/1520-0477(1996)077&lt;0437:TNYRP&gt;2.0.CO;2</a:t>
            </a:r>
            <a:endParaRPr kumimoji="0" lang="en-AU"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310EFB5A-2967-46F7-97A2-E9B266F2DDF8}"/>
              </a:ext>
            </a:extLst>
          </p:cNvPr>
          <p:cNvSpPr txBox="1"/>
          <p:nvPr/>
        </p:nvSpPr>
        <p:spPr>
          <a:xfrm>
            <a:off x="5147634" y="3191283"/>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000000"/>
                </a:solidFill>
                <a:effectLst/>
                <a:uLnTx/>
                <a:uFillTx/>
                <a:latin typeface="Arial"/>
                <a:ea typeface="+mn-ea"/>
                <a:cs typeface="+mn-cs"/>
              </a:rPr>
              <a:t>Hersbach</a:t>
            </a:r>
            <a:r>
              <a:rPr kumimoji="0" lang="en-AU" sz="1200" b="0" i="0" u="none" strike="noStrike" kern="1200" cap="none" spc="0" normalizeH="0" baseline="0" noProof="0" dirty="0">
                <a:ln>
                  <a:noFill/>
                </a:ln>
                <a:solidFill>
                  <a:srgbClr val="000000"/>
                </a:solidFill>
                <a:effectLst/>
                <a:uLnTx/>
                <a:uFillTx/>
                <a:latin typeface="Arial"/>
                <a:ea typeface="+mn-ea"/>
                <a:cs typeface="+mn-cs"/>
              </a:rPr>
              <a:t> et al. (2020). The ERA5 global reanalysis. </a:t>
            </a:r>
            <a:r>
              <a:rPr kumimoji="0" lang="en-AU" sz="1200" b="0" i="1" u="none" strike="noStrike" kern="1200" cap="none" spc="0" normalizeH="0" baseline="0" noProof="0" dirty="0">
                <a:ln>
                  <a:noFill/>
                </a:ln>
                <a:solidFill>
                  <a:srgbClr val="000000"/>
                </a:solidFill>
                <a:effectLst/>
                <a:uLnTx/>
                <a:uFillTx/>
                <a:latin typeface="Arial"/>
                <a:ea typeface="+mn-ea"/>
                <a:cs typeface="+mn-cs"/>
              </a:rPr>
              <a:t>Quarterly Journal of the Royal Meteorological Society</a:t>
            </a:r>
            <a:r>
              <a:rPr kumimoji="0" lang="en-AU" sz="1200" b="0" i="0" u="none" strike="noStrike" kern="1200" cap="none" spc="0" normalizeH="0" baseline="0" noProof="0" dirty="0">
                <a:ln>
                  <a:noFill/>
                </a:ln>
                <a:solidFill>
                  <a:srgbClr val="000000"/>
                </a:solidFill>
                <a:effectLst/>
                <a:uLnTx/>
                <a:uFillTx/>
                <a:latin typeface="Arial"/>
                <a:ea typeface="+mn-ea"/>
                <a:cs typeface="+mn-cs"/>
              </a:rPr>
              <a:t>, </a:t>
            </a:r>
            <a:r>
              <a:rPr kumimoji="0" lang="en-AU" sz="1200" b="0" i="1" u="none" strike="noStrike" kern="1200" cap="none" spc="0" normalizeH="0" baseline="0" noProof="0" dirty="0">
                <a:ln>
                  <a:noFill/>
                </a:ln>
                <a:solidFill>
                  <a:srgbClr val="000000"/>
                </a:solidFill>
                <a:effectLst/>
                <a:uLnTx/>
                <a:uFillTx/>
                <a:latin typeface="Arial"/>
                <a:ea typeface="+mn-ea"/>
                <a:cs typeface="+mn-cs"/>
              </a:rPr>
              <a:t>146</a:t>
            </a:r>
            <a:r>
              <a:rPr kumimoji="0" lang="en-AU" sz="1200" b="0" i="0" u="none" strike="noStrike" kern="1200" cap="none" spc="0" normalizeH="0" baseline="0" noProof="0" dirty="0">
                <a:ln>
                  <a:noFill/>
                </a:ln>
                <a:solidFill>
                  <a:srgbClr val="000000"/>
                </a:solidFill>
                <a:effectLst/>
                <a:uLnTx/>
                <a:uFillTx/>
                <a:latin typeface="Arial"/>
                <a:ea typeface="+mn-ea"/>
                <a:cs typeface="+mn-cs"/>
              </a:rPr>
              <a:t>(730), 1999–2049. </a:t>
            </a:r>
            <a:r>
              <a:rPr kumimoji="0" lang="en-AU" sz="1200" b="0" i="0" u="none" strike="noStrike" kern="1200" cap="none" spc="0" normalizeH="0" baseline="0" noProof="0" dirty="0">
                <a:ln>
                  <a:noFill/>
                </a:ln>
                <a:solidFill>
                  <a:srgbClr val="000000"/>
                </a:solidFill>
                <a:effectLst/>
                <a:uLnTx/>
                <a:uFillTx/>
                <a:latin typeface="Arial"/>
                <a:ea typeface="+mn-ea"/>
                <a:cs typeface="+mn-cs"/>
                <a:hlinkClick r:id="rId6"/>
              </a:rPr>
              <a:t>https://doi.org/10.1002/qj.3803</a:t>
            </a:r>
            <a:endParaRPr kumimoji="0" lang="en-AU"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1D53A2C6-1307-4873-8CA9-5573A2439567}"/>
              </a:ext>
            </a:extLst>
          </p:cNvPr>
          <p:cNvSpPr txBox="1"/>
          <p:nvPr/>
        </p:nvSpPr>
        <p:spPr>
          <a:xfrm>
            <a:off x="5147634" y="3806273"/>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000000"/>
                </a:solidFill>
                <a:effectLst/>
                <a:uLnTx/>
                <a:uFillTx/>
                <a:latin typeface="Arial"/>
                <a:ea typeface="+mn-ea"/>
                <a:cs typeface="+mn-cs"/>
              </a:rPr>
              <a:t>Jones et al. </a:t>
            </a:r>
            <a:r>
              <a:rPr kumimoji="0" lang="en-AU" sz="1200" b="0" i="1" u="none" strike="noStrike" kern="1200" cap="none" spc="0" normalizeH="0" baseline="0" noProof="0" dirty="0">
                <a:ln>
                  <a:noFill/>
                </a:ln>
                <a:solidFill>
                  <a:srgbClr val="000000"/>
                </a:solidFill>
                <a:effectLst/>
                <a:uLnTx/>
                <a:uFillTx/>
                <a:latin typeface="Arial"/>
                <a:ea typeface="+mn-ea"/>
                <a:cs typeface="+mn-cs"/>
              </a:rPr>
              <a:t>Australian Meteorological and Oceanographic Journal</a:t>
            </a:r>
            <a:r>
              <a:rPr kumimoji="0" lang="en-AU" sz="1200" b="0" i="0" u="none" strike="noStrike" kern="1200" cap="none" spc="0" normalizeH="0" baseline="0" noProof="0" dirty="0">
                <a:ln>
                  <a:noFill/>
                </a:ln>
                <a:solidFill>
                  <a:srgbClr val="000000"/>
                </a:solidFill>
                <a:effectLst/>
                <a:uLnTx/>
                <a:uFillTx/>
                <a:latin typeface="Arial"/>
                <a:ea typeface="+mn-ea"/>
                <a:cs typeface="+mn-cs"/>
              </a:rPr>
              <a:t>, </a:t>
            </a:r>
            <a:r>
              <a:rPr kumimoji="0" lang="en-AU" sz="1200" b="0" i="1" u="none" strike="noStrike" kern="1200" cap="none" spc="0" normalizeH="0" baseline="0" noProof="0" dirty="0">
                <a:ln>
                  <a:noFill/>
                </a:ln>
                <a:solidFill>
                  <a:srgbClr val="000000"/>
                </a:solidFill>
                <a:effectLst/>
                <a:uLnTx/>
                <a:uFillTx/>
                <a:latin typeface="Arial"/>
                <a:ea typeface="+mn-ea"/>
                <a:cs typeface="+mn-cs"/>
              </a:rPr>
              <a:t>58</a:t>
            </a:r>
            <a:r>
              <a:rPr kumimoji="0" lang="en-AU" sz="1200" b="0" i="0" u="none" strike="noStrike" kern="1200" cap="none" spc="0" normalizeH="0" baseline="0" noProof="0" dirty="0">
                <a:ln>
                  <a:noFill/>
                </a:ln>
                <a:solidFill>
                  <a:srgbClr val="000000"/>
                </a:solidFill>
                <a:effectLst/>
                <a:uLnTx/>
                <a:uFillTx/>
                <a:latin typeface="Arial"/>
                <a:ea typeface="+mn-ea"/>
                <a:cs typeface="+mn-cs"/>
              </a:rPr>
              <a:t>(04), 233–248. </a:t>
            </a:r>
            <a:r>
              <a:rPr kumimoji="0" lang="en-AU" sz="1200" b="0" i="0" u="none" strike="noStrike" kern="1200" cap="none" spc="0" normalizeH="0" baseline="0" noProof="0" dirty="0">
                <a:ln>
                  <a:noFill/>
                </a:ln>
                <a:solidFill>
                  <a:srgbClr val="000000"/>
                </a:solidFill>
                <a:effectLst/>
                <a:uLnTx/>
                <a:uFillTx/>
                <a:latin typeface="Arial"/>
                <a:ea typeface="+mn-ea"/>
                <a:cs typeface="+mn-cs"/>
                <a:hlinkClick r:id="rId7"/>
              </a:rPr>
              <a:t>https://doi.org/10.22499/2.5804.003</a:t>
            </a:r>
            <a:endParaRPr kumimoji="0" lang="en-AU"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TextBox 22">
            <a:extLst>
              <a:ext uri="{FF2B5EF4-FFF2-40B4-BE49-F238E27FC236}">
                <a16:creationId xmlns:a16="http://schemas.microsoft.com/office/drawing/2014/main" id="{F3995570-69F2-4397-A7F3-E55FCEBAC999}"/>
              </a:ext>
            </a:extLst>
          </p:cNvPr>
          <p:cNvSpPr txBox="1"/>
          <p:nvPr/>
        </p:nvSpPr>
        <p:spPr>
          <a:xfrm>
            <a:off x="5147634" y="4486553"/>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Abatzoglou, J. T. (2013). Development of gridded surface meteorological data for ecological applications and modelling. </a:t>
            </a:r>
            <a:r>
              <a:rPr kumimoji="0" lang="en-US" sz="1200" b="0" i="1" u="none" strike="noStrike" kern="1200" cap="none" spc="0" normalizeH="0" baseline="0" noProof="0">
                <a:ln>
                  <a:noFill/>
                </a:ln>
                <a:solidFill>
                  <a:srgbClr val="000000"/>
                </a:solidFill>
                <a:effectLst/>
                <a:uLnTx/>
                <a:uFillTx/>
                <a:latin typeface="Arial"/>
                <a:ea typeface="+mn-ea"/>
                <a:cs typeface="+mn-cs"/>
              </a:rPr>
              <a:t>International Journal of Climatology</a:t>
            </a:r>
            <a:r>
              <a:rPr kumimoji="0" lang="en-US" sz="1200" b="0" i="0" u="none" strike="noStrike" kern="1200" cap="none" spc="0" normalizeH="0" baseline="0" noProof="0">
                <a:ln>
                  <a:noFill/>
                </a:ln>
                <a:solidFill>
                  <a:srgbClr val="000000"/>
                </a:solidFill>
                <a:effectLst/>
                <a:uLnTx/>
                <a:uFillTx/>
                <a:latin typeface="Arial"/>
                <a:ea typeface="+mn-ea"/>
                <a:cs typeface="+mn-cs"/>
              </a:rPr>
              <a:t>, </a:t>
            </a:r>
            <a:r>
              <a:rPr kumimoji="0" lang="en-US" sz="1200" b="0" i="1" u="none" strike="noStrike" kern="1200" cap="none" spc="0" normalizeH="0" baseline="0" noProof="0">
                <a:ln>
                  <a:noFill/>
                </a:ln>
                <a:solidFill>
                  <a:srgbClr val="000000"/>
                </a:solidFill>
                <a:effectLst/>
                <a:uLnTx/>
                <a:uFillTx/>
                <a:latin typeface="Arial"/>
                <a:ea typeface="+mn-ea"/>
                <a:cs typeface="+mn-cs"/>
              </a:rPr>
              <a:t>33</a:t>
            </a:r>
            <a:r>
              <a:rPr kumimoji="0" lang="en-US" sz="1200" b="0" i="0" u="none" strike="noStrike" kern="1200" cap="none" spc="0" normalizeH="0" baseline="0" noProof="0">
                <a:ln>
                  <a:noFill/>
                </a:ln>
                <a:solidFill>
                  <a:srgbClr val="000000"/>
                </a:solidFill>
                <a:effectLst/>
                <a:uLnTx/>
                <a:uFillTx/>
                <a:latin typeface="Arial"/>
                <a:ea typeface="+mn-ea"/>
                <a:cs typeface="+mn-cs"/>
              </a:rPr>
              <a:t>(1), 121–131. </a:t>
            </a:r>
            <a:r>
              <a:rPr kumimoji="0" lang="en-US" sz="1200" b="0" i="0" u="none" strike="noStrike" kern="1200" cap="none" spc="0" normalizeH="0" baseline="0" noProof="0">
                <a:ln>
                  <a:noFill/>
                </a:ln>
                <a:solidFill>
                  <a:srgbClr val="000000"/>
                </a:solidFill>
                <a:effectLst/>
                <a:uLnTx/>
                <a:uFillTx/>
                <a:latin typeface="Arial"/>
                <a:ea typeface="+mn-ea"/>
                <a:cs typeface="+mn-cs"/>
                <a:hlinkClick r:id="rId8"/>
              </a:rPr>
              <a:t>https://doi.org/10.1002/joc.3413</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TextBox 24">
            <a:extLst>
              <a:ext uri="{FF2B5EF4-FFF2-40B4-BE49-F238E27FC236}">
                <a16:creationId xmlns:a16="http://schemas.microsoft.com/office/drawing/2014/main" id="{3FD6A866-3C34-462C-B655-0962A90F8629}"/>
              </a:ext>
            </a:extLst>
          </p:cNvPr>
          <p:cNvSpPr txBox="1"/>
          <p:nvPr/>
        </p:nvSpPr>
        <p:spPr>
          <a:xfrm>
            <a:off x="5171440" y="5337986"/>
            <a:ext cx="60960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000000"/>
                </a:solidFill>
                <a:effectLst/>
                <a:uLnTx/>
                <a:uFillTx/>
                <a:latin typeface="Arial"/>
                <a:ea typeface="+mn-ea"/>
                <a:cs typeface="+mn-cs"/>
              </a:rPr>
              <a:t>Robinson et al. (2017). </a:t>
            </a:r>
            <a:r>
              <a:rPr kumimoji="0" lang="en-AU" sz="1200" b="0" i="1" u="none" strike="noStrike" kern="1200" cap="none" spc="0" normalizeH="0" baseline="0" noProof="0" dirty="0">
                <a:ln>
                  <a:noFill/>
                </a:ln>
                <a:solidFill>
                  <a:srgbClr val="000000"/>
                </a:solidFill>
                <a:effectLst/>
                <a:uLnTx/>
                <a:uFillTx/>
                <a:latin typeface="Arial"/>
                <a:ea typeface="+mn-ea"/>
                <a:cs typeface="+mn-cs"/>
              </a:rPr>
              <a:t>Climate hydrology and ecology research support system meteorology dataset for Great Britain (1961-2015) [CHESS-met] v1.2</a:t>
            </a:r>
            <a:r>
              <a:rPr kumimoji="0" lang="en-AU" sz="1200" b="0" i="0" u="none" strike="noStrike" kern="1200" cap="none" spc="0" normalizeH="0" baseline="0" noProof="0" dirty="0">
                <a:ln>
                  <a:noFill/>
                </a:ln>
                <a:solidFill>
                  <a:srgbClr val="000000"/>
                </a:solidFill>
                <a:effectLst/>
                <a:uLnTx/>
                <a:uFillTx/>
                <a:latin typeface="Arial"/>
                <a:ea typeface="+mn-ea"/>
                <a:cs typeface="+mn-cs"/>
              </a:rPr>
              <a:t>. NERC Environmental Information Data Centre. </a:t>
            </a:r>
            <a:r>
              <a:rPr kumimoji="0" lang="en-AU" sz="1200" b="0" i="0" u="none" strike="noStrike" kern="1200" cap="none" spc="0" normalizeH="0" baseline="0" noProof="0" dirty="0">
                <a:ln>
                  <a:noFill/>
                </a:ln>
                <a:solidFill>
                  <a:srgbClr val="000000"/>
                </a:solidFill>
                <a:effectLst/>
                <a:uLnTx/>
                <a:uFillTx/>
                <a:latin typeface="Arial"/>
                <a:ea typeface="+mn-ea"/>
                <a:cs typeface="+mn-cs"/>
                <a:hlinkClick r:id="rId9"/>
              </a:rPr>
              <a:t>https://doi.org/10.5285/b745e7b1-626c-4ccc-ac27-56582e77b900</a:t>
            </a:r>
            <a:endParaRPr kumimoji="0" lang="en-AU"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7" name="TextBox 26">
            <a:extLst>
              <a:ext uri="{FF2B5EF4-FFF2-40B4-BE49-F238E27FC236}">
                <a16:creationId xmlns:a16="http://schemas.microsoft.com/office/drawing/2014/main" id="{49E1FB3D-1422-4E81-AE8E-EB16DE4E10AA}"/>
              </a:ext>
            </a:extLst>
          </p:cNvPr>
          <p:cNvSpPr txBox="1"/>
          <p:nvPr/>
        </p:nvSpPr>
        <p:spPr>
          <a:xfrm>
            <a:off x="5171440" y="6306866"/>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Tait et al. (2012). An assessment of the accuracy of interpolated daily rainfall for New Zealand. </a:t>
            </a:r>
            <a:r>
              <a:rPr kumimoji="0" lang="en-US" sz="1200" b="0" i="1" u="none" strike="noStrike" kern="1200" cap="none" spc="0" normalizeH="0" baseline="0" noProof="0" dirty="0">
                <a:ln>
                  <a:noFill/>
                </a:ln>
                <a:solidFill>
                  <a:srgbClr val="000000"/>
                </a:solidFill>
                <a:effectLst/>
                <a:uLnTx/>
                <a:uFillTx/>
                <a:latin typeface="Arial"/>
                <a:ea typeface="+mn-ea"/>
                <a:cs typeface="+mn-cs"/>
              </a:rPr>
              <a:t>Journal of Hydrology (New Zealand)</a:t>
            </a:r>
            <a:r>
              <a:rPr kumimoji="0" lang="en-US" sz="1200" b="0" i="0" u="none" strike="noStrike" kern="1200" cap="none" spc="0" normalizeH="0" baseline="0" noProof="0" dirty="0">
                <a:ln>
                  <a:noFill/>
                </a:ln>
                <a:solidFill>
                  <a:srgbClr val="000000"/>
                </a:solidFill>
                <a:effectLst/>
                <a:uLnTx/>
                <a:uFillTx/>
                <a:latin typeface="Arial"/>
                <a:ea typeface="+mn-ea"/>
                <a:cs typeface="+mn-cs"/>
              </a:rPr>
              <a:t>, </a:t>
            </a:r>
            <a:r>
              <a:rPr kumimoji="0" lang="en-US" sz="1200" b="0" i="1" u="none" strike="noStrike" kern="1200" cap="none" spc="0" normalizeH="0" baseline="0" noProof="0" dirty="0">
                <a:ln>
                  <a:noFill/>
                </a:ln>
                <a:solidFill>
                  <a:srgbClr val="000000"/>
                </a:solidFill>
                <a:effectLst/>
                <a:uLnTx/>
                <a:uFillTx/>
                <a:latin typeface="Arial"/>
                <a:ea typeface="+mn-ea"/>
                <a:cs typeface="+mn-cs"/>
              </a:rPr>
              <a:t>51</a:t>
            </a:r>
            <a:r>
              <a:rPr kumimoji="0" lang="en-US" sz="1200" b="0" i="0" u="none" strike="noStrike" kern="1200" cap="none" spc="0" normalizeH="0" baseline="0" noProof="0" dirty="0">
                <a:ln>
                  <a:noFill/>
                </a:ln>
                <a:solidFill>
                  <a:srgbClr val="000000"/>
                </a:solidFill>
                <a:effectLst/>
                <a:uLnTx/>
                <a:uFillTx/>
                <a:latin typeface="Arial"/>
                <a:ea typeface="+mn-ea"/>
                <a:cs typeface="+mn-cs"/>
              </a:rPr>
              <a:t>(1), 25–44. JSTOR.</a:t>
            </a:r>
          </a:p>
        </p:txBody>
      </p:sp>
      <p:cxnSp>
        <p:nvCxnSpPr>
          <p:cNvPr id="30" name="Straight Arrow Connector 29">
            <a:extLst>
              <a:ext uri="{FF2B5EF4-FFF2-40B4-BE49-F238E27FC236}">
                <a16:creationId xmlns:a16="http://schemas.microsoft.com/office/drawing/2014/main" id="{BD234417-EA4B-4839-B60C-6F7819F23395}"/>
              </a:ext>
            </a:extLst>
          </p:cNvPr>
          <p:cNvCxnSpPr>
            <a:cxnSpLocks/>
          </p:cNvCxnSpPr>
          <p:nvPr/>
        </p:nvCxnSpPr>
        <p:spPr>
          <a:xfrm flipV="1">
            <a:off x="1926477" y="1997027"/>
            <a:ext cx="3185448" cy="2802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6C9FC5-B1B3-4045-B05A-64D96C7B7C1D}"/>
              </a:ext>
            </a:extLst>
          </p:cNvPr>
          <p:cNvCxnSpPr>
            <a:cxnSpLocks/>
          </p:cNvCxnSpPr>
          <p:nvPr/>
        </p:nvCxnSpPr>
        <p:spPr>
          <a:xfrm flipV="1">
            <a:off x="1926477" y="2770097"/>
            <a:ext cx="3173545" cy="229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2D69916-0EF4-4EAE-885A-27FE64C95E1B}"/>
              </a:ext>
            </a:extLst>
          </p:cNvPr>
          <p:cNvCxnSpPr>
            <a:cxnSpLocks/>
          </p:cNvCxnSpPr>
          <p:nvPr/>
        </p:nvCxnSpPr>
        <p:spPr>
          <a:xfrm flipV="1">
            <a:off x="1933081" y="3422116"/>
            <a:ext cx="3144464" cy="19158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EBA7052-4087-4A59-9150-D6650448035E}"/>
              </a:ext>
            </a:extLst>
          </p:cNvPr>
          <p:cNvCxnSpPr>
            <a:cxnSpLocks/>
            <a:endCxn id="21" idx="1"/>
          </p:cNvCxnSpPr>
          <p:nvPr/>
        </p:nvCxnSpPr>
        <p:spPr>
          <a:xfrm flipV="1">
            <a:off x="1950283" y="4037106"/>
            <a:ext cx="3197351" cy="15922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BBB5C5-523F-4932-ADD2-1DD82F1683C3}"/>
              </a:ext>
            </a:extLst>
          </p:cNvPr>
          <p:cNvCxnSpPr>
            <a:cxnSpLocks/>
            <a:endCxn id="23" idx="1"/>
          </p:cNvCxnSpPr>
          <p:nvPr/>
        </p:nvCxnSpPr>
        <p:spPr>
          <a:xfrm flipV="1">
            <a:off x="1950283" y="4809719"/>
            <a:ext cx="3197351" cy="1024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35727FA-84D5-44C8-95DF-A62665E18253}"/>
              </a:ext>
            </a:extLst>
          </p:cNvPr>
          <p:cNvCxnSpPr>
            <a:cxnSpLocks/>
            <a:endCxn id="25" idx="1"/>
          </p:cNvCxnSpPr>
          <p:nvPr/>
        </p:nvCxnSpPr>
        <p:spPr>
          <a:xfrm flipV="1">
            <a:off x="1950283" y="5753485"/>
            <a:ext cx="3221157" cy="33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ECEF9EA-0501-476D-87ED-813105E70DD5}"/>
              </a:ext>
            </a:extLst>
          </p:cNvPr>
          <p:cNvCxnSpPr>
            <a:cxnSpLocks/>
            <a:endCxn id="27" idx="1"/>
          </p:cNvCxnSpPr>
          <p:nvPr/>
        </p:nvCxnSpPr>
        <p:spPr>
          <a:xfrm>
            <a:off x="1962186" y="6408034"/>
            <a:ext cx="3209254" cy="1296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0.png">
            <a:extLst>
              <a:ext uri="{FF2B5EF4-FFF2-40B4-BE49-F238E27FC236}">
                <a16:creationId xmlns:a16="http://schemas.microsoft.com/office/drawing/2014/main" id="{B430964A-58DA-4E46-A17D-E7583B317B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3425"/>
          <a:stretch/>
        </p:blipFill>
        <p:spPr>
          <a:xfrm>
            <a:off x="1838469" y="800709"/>
            <a:ext cx="8515062" cy="2448273"/>
          </a:xfrm>
          <a:prstGeom prst="rect">
            <a:avLst/>
          </a:prstGeom>
          <a:ln/>
        </p:spPr>
      </p:pic>
      <p:sp>
        <p:nvSpPr>
          <p:cNvPr id="7" name="Rectangle 6">
            <a:extLst>
              <a:ext uri="{FF2B5EF4-FFF2-40B4-BE49-F238E27FC236}">
                <a16:creationId xmlns:a16="http://schemas.microsoft.com/office/drawing/2014/main" id="{1EA25B95-8F78-4D33-B876-2EB5E453E0B6}"/>
              </a:ext>
            </a:extLst>
          </p:cNvPr>
          <p:cNvSpPr/>
          <p:nvPr/>
        </p:nvSpPr>
        <p:spPr>
          <a:xfrm>
            <a:off x="2751025" y="188641"/>
            <a:ext cx="670427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err="1">
                <a:ln>
                  <a:noFill/>
                </a:ln>
                <a:solidFill>
                  <a:prstClr val="black">
                    <a:lumMod val="95000"/>
                    <a:lumOff val="5000"/>
                  </a:prstClr>
                </a:solidFill>
                <a:effectLst/>
                <a:uLnTx/>
                <a:uFillTx/>
                <a:latin typeface="Calibri"/>
                <a:ea typeface="+mn-ea"/>
                <a:cs typeface="+mn-cs"/>
              </a:rPr>
              <a:t>micro_ncep</a:t>
            </a:r>
            <a:r>
              <a:rPr kumimoji="0" lang="en-ZA" sz="3200" b="1" i="0" u="none" strike="noStrike" kern="1200" cap="none" spc="0" normalizeH="0" baseline="0" noProof="0" dirty="0">
                <a:ln>
                  <a:noFill/>
                </a:ln>
                <a:solidFill>
                  <a:prstClr val="black">
                    <a:lumMod val="95000"/>
                    <a:lumOff val="5000"/>
                  </a:prstClr>
                </a:solidFill>
                <a:effectLst/>
                <a:uLnTx/>
                <a:uFillTx/>
                <a:latin typeface="Calibri"/>
                <a:ea typeface="+mn-ea"/>
                <a:cs typeface="+mn-cs"/>
              </a:rPr>
              <a:t> (and micro_era5) function</a:t>
            </a:r>
            <a:endParaRPr kumimoji="0" lang="en-AU"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5E8FFA66-B9DE-49B9-A66C-0E9024EB33DB}"/>
              </a:ext>
            </a:extLst>
          </p:cNvPr>
          <p:cNvSpPr/>
          <p:nvPr/>
        </p:nvSpPr>
        <p:spPr>
          <a:xfrm>
            <a:off x="2059832" y="5842345"/>
            <a:ext cx="8145962" cy="923330"/>
          </a:xfrm>
          <a:prstGeom prst="rect">
            <a:avLst/>
          </a:prstGeom>
        </p:spPr>
        <p:txBody>
          <a:bodyPr wrap="square">
            <a:spAutoFit/>
          </a:bodyPr>
          <a:lstStyle/>
          <a:p>
            <a:r>
              <a:rPr lang="en-AU" dirty="0">
                <a:effectLst/>
              </a:rPr>
              <a:t>Kearney et al. (2020). A method for computing hourly, historical, terrain-corrected microclimate anywhere on earth. </a:t>
            </a:r>
            <a:r>
              <a:rPr lang="en-AU" i="1" dirty="0">
                <a:effectLst/>
              </a:rPr>
              <a:t>Methods in Ecology and Evolution</a:t>
            </a:r>
            <a:r>
              <a:rPr lang="en-AU" dirty="0">
                <a:effectLst/>
              </a:rPr>
              <a:t>, </a:t>
            </a:r>
            <a:r>
              <a:rPr lang="en-AU" i="1" dirty="0">
                <a:effectLst/>
              </a:rPr>
              <a:t>11</a:t>
            </a:r>
            <a:r>
              <a:rPr lang="en-AU" dirty="0">
                <a:effectLst/>
              </a:rPr>
              <a:t>(1), 38–43. </a:t>
            </a:r>
            <a:r>
              <a:rPr lang="en-AU" dirty="0">
                <a:effectLst/>
                <a:hlinkClick r:id="rId3"/>
              </a:rPr>
              <a:t>https://doi.org/10.1111/2041-210X.13330</a:t>
            </a:r>
            <a:endParaRPr lang="en-AU" dirty="0">
              <a:effectLst/>
            </a:endParaRPr>
          </a:p>
        </p:txBody>
      </p:sp>
      <p:pic>
        <p:nvPicPr>
          <p:cNvPr id="3" name="Picture 2">
            <a:extLst>
              <a:ext uri="{FF2B5EF4-FFF2-40B4-BE49-F238E27FC236}">
                <a16:creationId xmlns:a16="http://schemas.microsoft.com/office/drawing/2014/main" id="{8C329242-7272-4D48-B4ED-4E76D305FFC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8583" b="5843"/>
          <a:stretch/>
        </p:blipFill>
        <p:spPr>
          <a:xfrm>
            <a:off x="7051755" y="3320379"/>
            <a:ext cx="3301777" cy="2448273"/>
          </a:xfrm>
          <a:prstGeom prst="rect">
            <a:avLst/>
          </a:prstGeom>
        </p:spPr>
      </p:pic>
      <p:sp>
        <p:nvSpPr>
          <p:cNvPr id="5" name="Rectangle 4">
            <a:extLst>
              <a:ext uri="{FF2B5EF4-FFF2-40B4-BE49-F238E27FC236}">
                <a16:creationId xmlns:a16="http://schemas.microsoft.com/office/drawing/2014/main" id="{68CFF781-D7B6-4F2F-9DFE-38EA517C8416}"/>
              </a:ext>
            </a:extLst>
          </p:cNvPr>
          <p:cNvSpPr/>
          <p:nvPr/>
        </p:nvSpPr>
        <p:spPr>
          <a:xfrm>
            <a:off x="6384032" y="3068960"/>
            <a:ext cx="28803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20054A82-A246-44E1-8768-CC6FCE24159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88113" y="3307126"/>
            <a:ext cx="4464496" cy="1373090"/>
          </a:xfrm>
          <a:prstGeom prst="rect">
            <a:avLst/>
          </a:prstGeom>
        </p:spPr>
      </p:pic>
      <p:sp>
        <p:nvSpPr>
          <p:cNvPr id="8" name="Rectangle 7">
            <a:extLst>
              <a:ext uri="{FF2B5EF4-FFF2-40B4-BE49-F238E27FC236}">
                <a16:creationId xmlns:a16="http://schemas.microsoft.com/office/drawing/2014/main" id="{6F7FB559-B8CC-40BE-8FED-BFF915978C3E}"/>
              </a:ext>
            </a:extLst>
          </p:cNvPr>
          <p:cNvSpPr/>
          <p:nvPr/>
        </p:nvSpPr>
        <p:spPr>
          <a:xfrm>
            <a:off x="2031552" y="4666770"/>
            <a:ext cx="5143825" cy="1477328"/>
          </a:xfrm>
          <a:prstGeom prst="rect">
            <a:avLst/>
          </a:prstGeom>
        </p:spPr>
        <p:txBody>
          <a:bodyPr wrap="square">
            <a:spAutoFit/>
          </a:bodyPr>
          <a:lstStyle/>
          <a:p>
            <a:pPr>
              <a:defRPr/>
            </a:pPr>
            <a:r>
              <a:rPr lang="en-AU" dirty="0"/>
              <a:t>Maclean, Mosedale &amp; Bennie (2019). </a:t>
            </a:r>
            <a:r>
              <a:rPr lang="en-AU" dirty="0" err="1"/>
              <a:t>Microclima</a:t>
            </a:r>
            <a:r>
              <a:rPr lang="en-AU" dirty="0"/>
              <a:t>: An r package for modelling meso- and microclimate. </a:t>
            </a:r>
            <a:r>
              <a:rPr lang="en-AU" i="1" dirty="0"/>
              <a:t>Methods in Ecology and Evolution</a:t>
            </a:r>
            <a:r>
              <a:rPr lang="en-AU" dirty="0"/>
              <a:t>, </a:t>
            </a:r>
            <a:r>
              <a:rPr lang="en-AU" i="1" dirty="0"/>
              <a:t>10</a:t>
            </a:r>
            <a:r>
              <a:rPr lang="en-AU" dirty="0"/>
              <a:t>(2), 280–290. </a:t>
            </a:r>
            <a:r>
              <a:rPr lang="en-AU" dirty="0">
                <a:hlinkClick r:id="rId6"/>
              </a:rPr>
              <a:t>https://doi.org/10.1111/2041-210X.13093</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AD81258D-2A26-4722-979F-79CB893B7644}"/>
              </a:ext>
            </a:extLst>
          </p:cNvPr>
          <p:cNvSpPr/>
          <p:nvPr/>
        </p:nvSpPr>
        <p:spPr>
          <a:xfrm>
            <a:off x="1838469" y="1887794"/>
            <a:ext cx="1710976" cy="1209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10A17EEC-A27D-4AA1-A1B1-F7996BAC1CC0}"/>
              </a:ext>
            </a:extLst>
          </p:cNvPr>
          <p:cNvSpPr/>
          <p:nvPr/>
        </p:nvSpPr>
        <p:spPr>
          <a:xfrm>
            <a:off x="3549445" y="2192594"/>
            <a:ext cx="189762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1707B256-8B86-4830-8217-6773694DF81A}"/>
              </a:ext>
            </a:extLst>
          </p:cNvPr>
          <p:cNvSpPr/>
          <p:nvPr/>
        </p:nvSpPr>
        <p:spPr>
          <a:xfrm>
            <a:off x="3549446" y="996811"/>
            <a:ext cx="1868129" cy="1205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12DA1891-448D-43F8-826D-DCF928689ED8}"/>
              </a:ext>
            </a:extLst>
          </p:cNvPr>
          <p:cNvSpPr/>
          <p:nvPr/>
        </p:nvSpPr>
        <p:spPr>
          <a:xfrm>
            <a:off x="5397910" y="936416"/>
            <a:ext cx="1946786" cy="1269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D9B11B20-30F0-41D6-84D8-16CE00D14E95}"/>
              </a:ext>
            </a:extLst>
          </p:cNvPr>
          <p:cNvSpPr/>
          <p:nvPr/>
        </p:nvSpPr>
        <p:spPr>
          <a:xfrm>
            <a:off x="5422490" y="2153266"/>
            <a:ext cx="1873046" cy="1101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E37360ED-2A68-4646-8148-DED5D16A9469}"/>
              </a:ext>
            </a:extLst>
          </p:cNvPr>
          <p:cNvSpPr/>
          <p:nvPr/>
        </p:nvSpPr>
        <p:spPr>
          <a:xfrm>
            <a:off x="7280195" y="1877962"/>
            <a:ext cx="2974850" cy="1295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4760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animBg="1"/>
      <p:bldP spid="13" grpId="0" animBg="1"/>
      <p:bldP spid="14" grpId="0"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0.png">
            <a:extLst>
              <a:ext uri="{FF2B5EF4-FFF2-40B4-BE49-F238E27FC236}">
                <a16:creationId xmlns:a16="http://schemas.microsoft.com/office/drawing/2014/main" id="{B430964A-58DA-4E46-A17D-E7583B317BAC}"/>
              </a:ext>
            </a:extLst>
          </p:cNvPr>
          <p:cNvPicPr>
            <a:picLocks noChangeAspect="1"/>
          </p:cNvPicPr>
          <p:nvPr/>
        </p:nvPicPr>
        <p:blipFill>
          <a:blip r:embed="rId2"/>
          <a:srcRect/>
          <a:stretch>
            <a:fillRect/>
          </a:stretch>
        </p:blipFill>
        <p:spPr>
          <a:xfrm>
            <a:off x="1838469" y="800708"/>
            <a:ext cx="8515062" cy="5256584"/>
          </a:xfrm>
          <a:prstGeom prst="rect">
            <a:avLst/>
          </a:prstGeom>
          <a:ln/>
        </p:spPr>
      </p:pic>
      <p:sp>
        <p:nvSpPr>
          <p:cNvPr id="2" name="Rectangle 1">
            <a:extLst>
              <a:ext uri="{FF2B5EF4-FFF2-40B4-BE49-F238E27FC236}">
                <a16:creationId xmlns:a16="http://schemas.microsoft.com/office/drawing/2014/main" id="{281EFCEA-7E6A-419D-26D1-3EE31A0FE432}"/>
              </a:ext>
            </a:extLst>
          </p:cNvPr>
          <p:cNvSpPr/>
          <p:nvPr/>
        </p:nvSpPr>
        <p:spPr>
          <a:xfrm>
            <a:off x="2751025" y="188641"/>
            <a:ext cx="670427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err="1">
                <a:ln>
                  <a:noFill/>
                </a:ln>
                <a:solidFill>
                  <a:prstClr val="black">
                    <a:lumMod val="95000"/>
                    <a:lumOff val="5000"/>
                  </a:prstClr>
                </a:solidFill>
                <a:effectLst/>
                <a:uLnTx/>
                <a:uFillTx/>
                <a:latin typeface="Calibri"/>
                <a:ea typeface="+mn-ea"/>
                <a:cs typeface="+mn-cs"/>
              </a:rPr>
              <a:t>micro_ncep</a:t>
            </a:r>
            <a:r>
              <a:rPr kumimoji="0" lang="en-ZA" sz="3200" b="1" i="0" u="none" strike="noStrike" kern="1200" cap="none" spc="0" normalizeH="0" baseline="0" noProof="0" dirty="0">
                <a:ln>
                  <a:noFill/>
                </a:ln>
                <a:solidFill>
                  <a:prstClr val="black">
                    <a:lumMod val="95000"/>
                    <a:lumOff val="5000"/>
                  </a:prstClr>
                </a:solidFill>
                <a:effectLst/>
                <a:uLnTx/>
                <a:uFillTx/>
                <a:latin typeface="Calibri"/>
                <a:ea typeface="+mn-ea"/>
                <a:cs typeface="+mn-cs"/>
              </a:rPr>
              <a:t> (and micro_era5) function</a:t>
            </a:r>
            <a:endParaRPr kumimoji="0" lang="en-AU"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3472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7B6647-802C-42FE-A0F9-F8F67CE5BE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68320" y="741679"/>
            <a:ext cx="5882640" cy="5699687"/>
          </a:xfrm>
          <a:prstGeom prst="rect">
            <a:avLst/>
          </a:prstGeom>
        </p:spPr>
      </p:pic>
      <p:sp>
        <p:nvSpPr>
          <p:cNvPr id="6" name="Rectangle 5">
            <a:extLst>
              <a:ext uri="{FF2B5EF4-FFF2-40B4-BE49-F238E27FC236}">
                <a16:creationId xmlns:a16="http://schemas.microsoft.com/office/drawing/2014/main" id="{2D6A8CBF-7D76-4F8B-B543-AB0CB7A39AC1}"/>
              </a:ext>
            </a:extLst>
          </p:cNvPr>
          <p:cNvSpPr/>
          <p:nvPr/>
        </p:nvSpPr>
        <p:spPr>
          <a:xfrm>
            <a:off x="4202754" y="188641"/>
            <a:ext cx="3629904"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a:ln>
                  <a:noFill/>
                </a:ln>
                <a:solidFill>
                  <a:prstClr val="black">
                    <a:lumMod val="95000"/>
                    <a:lumOff val="5000"/>
                  </a:prstClr>
                </a:solidFill>
                <a:effectLst/>
                <a:uLnTx/>
                <a:uFillTx/>
                <a:latin typeface="Calibri"/>
                <a:ea typeface="+mn-ea"/>
                <a:cs typeface="+mn-cs"/>
              </a:rPr>
              <a:t>micro_era5 function</a:t>
            </a:r>
            <a:endParaRPr kumimoji="0" lang="en-AU"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2927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70AF12-72DE-426F-83BF-A0CE98C0C9A9}"/>
              </a:ext>
            </a:extLst>
          </p:cNvPr>
          <p:cNvSpPr txBox="1"/>
          <p:nvPr/>
        </p:nvSpPr>
        <p:spPr>
          <a:xfrm>
            <a:off x="373269" y="4359521"/>
            <a:ext cx="1402435" cy="2308324"/>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micro_global</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micro_terra</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micro_ncep</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micro_era5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micro_aust</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micro_usa</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micro_uk</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micro_nz</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B9D507A-56D3-4E7A-A5D2-E442F2C61D07}"/>
              </a:ext>
            </a:extLst>
          </p:cNvPr>
          <p:cNvPicPr>
            <a:picLocks noChangeAspect="1"/>
          </p:cNvPicPr>
          <p:nvPr/>
        </p:nvPicPr>
        <p:blipFill>
          <a:blip r:embed="rId2"/>
          <a:stretch>
            <a:fillRect/>
          </a:stretch>
        </p:blipFill>
        <p:spPr>
          <a:xfrm>
            <a:off x="265601" y="505115"/>
            <a:ext cx="3300559" cy="2308324"/>
          </a:xfrm>
          <a:prstGeom prst="rect">
            <a:avLst/>
          </a:prstGeom>
        </p:spPr>
      </p:pic>
      <p:cxnSp>
        <p:nvCxnSpPr>
          <p:cNvPr id="10" name="Straight Arrow Connector 9">
            <a:extLst>
              <a:ext uri="{FF2B5EF4-FFF2-40B4-BE49-F238E27FC236}">
                <a16:creationId xmlns:a16="http://schemas.microsoft.com/office/drawing/2014/main" id="{91C9070A-F2A8-431D-A269-83F4DCB440C2}"/>
              </a:ext>
            </a:extLst>
          </p:cNvPr>
          <p:cNvCxnSpPr>
            <a:cxnSpLocks/>
          </p:cNvCxnSpPr>
          <p:nvPr/>
        </p:nvCxnSpPr>
        <p:spPr>
          <a:xfrm flipV="1">
            <a:off x="1915880" y="1149589"/>
            <a:ext cx="3255560" cy="34095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715618-8D9A-422C-8808-995C22FA4F7E}"/>
              </a:ext>
            </a:extLst>
          </p:cNvPr>
          <p:cNvSpPr/>
          <p:nvPr/>
        </p:nvSpPr>
        <p:spPr>
          <a:xfrm>
            <a:off x="4202754" y="188641"/>
            <a:ext cx="465306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a:ln>
                  <a:noFill/>
                </a:ln>
                <a:solidFill>
                  <a:prstClr val="black">
                    <a:lumMod val="95000"/>
                    <a:lumOff val="5000"/>
                  </a:prstClr>
                </a:solidFill>
                <a:effectLst/>
                <a:uLnTx/>
                <a:uFillTx/>
                <a:latin typeface="Calibri"/>
                <a:ea typeface="+mn-ea"/>
                <a:cs typeface="+mn-cs"/>
              </a:rPr>
              <a:t>microclimate gridded data</a:t>
            </a:r>
            <a:endParaRPr kumimoji="0" lang="en-AU" sz="3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9" name="Straight Arrow Connector 38">
            <a:extLst>
              <a:ext uri="{FF2B5EF4-FFF2-40B4-BE49-F238E27FC236}">
                <a16:creationId xmlns:a16="http://schemas.microsoft.com/office/drawing/2014/main" id="{4EBA7052-4087-4A59-9150-D6650448035E}"/>
              </a:ext>
            </a:extLst>
          </p:cNvPr>
          <p:cNvCxnSpPr>
            <a:cxnSpLocks/>
          </p:cNvCxnSpPr>
          <p:nvPr/>
        </p:nvCxnSpPr>
        <p:spPr>
          <a:xfrm flipV="1">
            <a:off x="1950283" y="4037106"/>
            <a:ext cx="3197351" cy="15922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BBB5C5-523F-4932-ADD2-1DD82F1683C3}"/>
              </a:ext>
            </a:extLst>
          </p:cNvPr>
          <p:cNvCxnSpPr>
            <a:cxnSpLocks/>
          </p:cNvCxnSpPr>
          <p:nvPr/>
        </p:nvCxnSpPr>
        <p:spPr>
          <a:xfrm>
            <a:off x="1950283" y="5834441"/>
            <a:ext cx="3221157" cy="393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983EFD8-50ED-44D9-8447-D6812762AA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16439" y="849742"/>
            <a:ext cx="4815840" cy="2004635"/>
          </a:xfrm>
          <a:prstGeom prst="rect">
            <a:avLst/>
          </a:prstGeom>
        </p:spPr>
      </p:pic>
      <p:pic>
        <p:nvPicPr>
          <p:cNvPr id="8" name="Picture 7">
            <a:extLst>
              <a:ext uri="{FF2B5EF4-FFF2-40B4-BE49-F238E27FC236}">
                <a16:creationId xmlns:a16="http://schemas.microsoft.com/office/drawing/2014/main" id="{BE0A729C-FFE5-429D-883F-C630E181B0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0279" y="1350697"/>
            <a:ext cx="2798461" cy="1503680"/>
          </a:xfrm>
          <a:prstGeom prst="rect">
            <a:avLst/>
          </a:prstGeom>
        </p:spPr>
      </p:pic>
      <p:pic>
        <p:nvPicPr>
          <p:cNvPr id="12" name="Picture 11">
            <a:extLst>
              <a:ext uri="{FF2B5EF4-FFF2-40B4-BE49-F238E27FC236}">
                <a16:creationId xmlns:a16="http://schemas.microsoft.com/office/drawing/2014/main" id="{50E2FA14-1094-4753-AEB0-19E12911DA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16439" y="3091648"/>
            <a:ext cx="4338320" cy="1467518"/>
          </a:xfrm>
          <a:prstGeom prst="rect">
            <a:avLst/>
          </a:prstGeom>
        </p:spPr>
      </p:pic>
      <p:pic>
        <p:nvPicPr>
          <p:cNvPr id="16" name="Picture 15">
            <a:extLst>
              <a:ext uri="{FF2B5EF4-FFF2-40B4-BE49-F238E27FC236}">
                <a16:creationId xmlns:a16="http://schemas.microsoft.com/office/drawing/2014/main" id="{C18941F4-E960-4583-BB7E-B43A41F3304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464223" y="3064780"/>
            <a:ext cx="2410571" cy="1494386"/>
          </a:xfrm>
          <a:prstGeom prst="rect">
            <a:avLst/>
          </a:prstGeom>
        </p:spPr>
      </p:pic>
      <p:pic>
        <p:nvPicPr>
          <p:cNvPr id="20" name="Picture 19">
            <a:extLst>
              <a:ext uri="{FF2B5EF4-FFF2-40B4-BE49-F238E27FC236}">
                <a16:creationId xmlns:a16="http://schemas.microsoft.com/office/drawing/2014/main" id="{905582CC-0EA2-46EB-BB4E-342AAA890CD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171439" y="4833222"/>
            <a:ext cx="4393093" cy="1689498"/>
          </a:xfrm>
          <a:prstGeom prst="rect">
            <a:avLst/>
          </a:prstGeom>
        </p:spPr>
      </p:pic>
      <p:pic>
        <p:nvPicPr>
          <p:cNvPr id="28" name="Picture 27">
            <a:extLst>
              <a:ext uri="{FF2B5EF4-FFF2-40B4-BE49-F238E27FC236}">
                <a16:creationId xmlns:a16="http://schemas.microsoft.com/office/drawing/2014/main" id="{7EBAC1AB-54AC-43C2-BAE0-BDF84EAA21E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540691" y="4686335"/>
            <a:ext cx="2278040" cy="2024131"/>
          </a:xfrm>
          <a:prstGeom prst="rect">
            <a:avLst/>
          </a:prstGeom>
        </p:spPr>
      </p:pic>
    </p:spTree>
    <p:extLst>
      <p:ext uri="{BB962C8B-B14F-4D97-AF65-F5344CB8AC3E}">
        <p14:creationId xmlns:p14="http://schemas.microsoft.com/office/powerpoint/2010/main" val="3465538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D9F4814-C3FB-4B9A-8666-C5DFF75A368D}"/>
              </a:ext>
            </a:extLst>
          </p:cNvPr>
          <p:cNvGraphicFramePr>
            <a:graphicFrameLocks noGrp="1"/>
          </p:cNvGraphicFramePr>
          <p:nvPr>
            <p:extLst>
              <p:ext uri="{D42A27DB-BD31-4B8C-83A1-F6EECF244321}">
                <p14:modId xmlns:p14="http://schemas.microsoft.com/office/powerpoint/2010/main" val="201770393"/>
              </p:ext>
            </p:extLst>
          </p:nvPr>
        </p:nvGraphicFramePr>
        <p:xfrm>
          <a:off x="1608699" y="1110638"/>
          <a:ext cx="9979817" cy="5641970"/>
        </p:xfrm>
        <a:graphic>
          <a:graphicData uri="http://schemas.openxmlformats.org/drawingml/2006/table">
            <a:tbl>
              <a:tblPr/>
              <a:tblGrid>
                <a:gridCol w="1967174">
                  <a:extLst>
                    <a:ext uri="{9D8B030D-6E8A-4147-A177-3AD203B41FA5}">
                      <a16:colId xmlns:a16="http://schemas.microsoft.com/office/drawing/2014/main" val="1817120626"/>
                    </a:ext>
                  </a:extLst>
                </a:gridCol>
                <a:gridCol w="8012643">
                  <a:extLst>
                    <a:ext uri="{9D8B030D-6E8A-4147-A177-3AD203B41FA5}">
                      <a16:colId xmlns:a16="http://schemas.microsoft.com/office/drawing/2014/main" val="1463787771"/>
                    </a:ext>
                  </a:extLst>
                </a:gridCol>
              </a:tblGrid>
              <a:tr h="310663">
                <a:tc>
                  <a:txBody>
                    <a:bodyPr/>
                    <a:lstStyle/>
                    <a:p>
                      <a:r>
                        <a:rPr lang="en-AU" sz="2000" b="1"/>
                        <a:t>Time</a:t>
                      </a:r>
                      <a:endParaRPr lang="en-AU" sz="2000"/>
                    </a:p>
                  </a:txBody>
                  <a:tcPr marL="62162" marR="62162" marT="31081" marB="31081" anchor="ctr">
                    <a:lnL>
                      <a:noFill/>
                    </a:lnL>
                    <a:lnR>
                      <a:noFill/>
                    </a:lnR>
                    <a:lnT>
                      <a:noFill/>
                    </a:lnT>
                    <a:lnB>
                      <a:noFill/>
                    </a:lnB>
                  </a:tcPr>
                </a:tc>
                <a:tc>
                  <a:txBody>
                    <a:bodyPr/>
                    <a:lstStyle/>
                    <a:p>
                      <a:r>
                        <a:rPr lang="en-AU" sz="2000" b="1"/>
                        <a:t>Topic</a:t>
                      </a:r>
                      <a:endParaRPr lang="en-AU" sz="2000"/>
                    </a:p>
                  </a:txBody>
                  <a:tcPr marL="62162" marR="62162" marT="31081" marB="31081" anchor="ctr">
                    <a:lnL>
                      <a:noFill/>
                    </a:lnL>
                    <a:lnR>
                      <a:noFill/>
                    </a:lnR>
                    <a:lnT>
                      <a:noFill/>
                    </a:lnT>
                    <a:lnB>
                      <a:noFill/>
                    </a:lnB>
                  </a:tcPr>
                </a:tc>
                <a:extLst>
                  <a:ext uri="{0D108BD9-81ED-4DB2-BD59-A6C34878D82A}">
                    <a16:rowId xmlns:a16="http://schemas.microsoft.com/office/drawing/2014/main" val="648451326"/>
                  </a:ext>
                </a:extLst>
              </a:tr>
              <a:tr h="575406">
                <a:tc>
                  <a:txBody>
                    <a:bodyPr/>
                    <a:lstStyle/>
                    <a:p>
                      <a:r>
                        <a:rPr lang="en-AU" sz="2000" dirty="0"/>
                        <a:t>9:00 -9:15</a:t>
                      </a:r>
                    </a:p>
                  </a:txBody>
                  <a:tcPr marL="62162" marR="62162" marT="31081" marB="31081" anchor="ctr">
                    <a:lnL>
                      <a:noFill/>
                    </a:lnL>
                    <a:lnR>
                      <a:noFill/>
                    </a:lnR>
                    <a:lnT>
                      <a:noFill/>
                    </a:lnT>
                    <a:lnB>
                      <a:noFill/>
                    </a:lnB>
                  </a:tcPr>
                </a:tc>
                <a:tc>
                  <a:txBody>
                    <a:bodyPr/>
                    <a:lstStyle/>
                    <a:p>
                      <a:r>
                        <a:rPr lang="en-US" sz="2000" dirty="0"/>
                        <a:t>Introductions</a:t>
                      </a:r>
                    </a:p>
                  </a:txBody>
                  <a:tcPr marL="62162" marR="62162" marT="31081" marB="31081" anchor="ctr">
                    <a:lnL>
                      <a:noFill/>
                    </a:lnL>
                    <a:lnR>
                      <a:noFill/>
                    </a:lnR>
                    <a:lnT>
                      <a:noFill/>
                    </a:lnT>
                    <a:lnB>
                      <a:noFill/>
                    </a:lnB>
                  </a:tcPr>
                </a:tc>
                <a:extLst>
                  <a:ext uri="{0D108BD9-81ED-4DB2-BD59-A6C34878D82A}">
                    <a16:rowId xmlns:a16="http://schemas.microsoft.com/office/drawing/2014/main" val="990723159"/>
                  </a:ext>
                </a:extLst>
              </a:tr>
              <a:tr h="402784">
                <a:tc>
                  <a:txBody>
                    <a:bodyPr/>
                    <a:lstStyle/>
                    <a:p>
                      <a:r>
                        <a:rPr lang="en-AU" sz="2000" dirty="0"/>
                        <a:t>9:15-9:45</a:t>
                      </a:r>
                    </a:p>
                  </a:txBody>
                  <a:tcPr marL="62162" marR="62162" marT="31081" marB="31081" anchor="ctr">
                    <a:lnL>
                      <a:noFill/>
                    </a:lnL>
                    <a:lnR>
                      <a:noFill/>
                    </a:lnR>
                    <a:lnT>
                      <a:noFill/>
                    </a:lnT>
                    <a:lnB>
                      <a:noFill/>
                    </a:lnB>
                  </a:tcPr>
                </a:tc>
                <a:tc>
                  <a:txBody>
                    <a:bodyPr/>
                    <a:lstStyle/>
                    <a:p>
                      <a:r>
                        <a:rPr lang="en-US" sz="2000" dirty="0"/>
                        <a:t>What are mechanistic niche models and why do we need them? (MK &amp; LB)</a:t>
                      </a:r>
                    </a:p>
                  </a:txBody>
                  <a:tcPr marL="62162" marR="62162" marT="31081" marB="31081" anchor="ctr">
                    <a:lnL>
                      <a:noFill/>
                    </a:lnL>
                    <a:lnR>
                      <a:noFill/>
                    </a:lnR>
                    <a:lnT>
                      <a:noFill/>
                    </a:lnT>
                    <a:lnB>
                      <a:noFill/>
                    </a:lnB>
                  </a:tcPr>
                </a:tc>
                <a:extLst>
                  <a:ext uri="{0D108BD9-81ED-4DB2-BD59-A6C34878D82A}">
                    <a16:rowId xmlns:a16="http://schemas.microsoft.com/office/drawing/2014/main" val="2005506566"/>
                  </a:ext>
                </a:extLst>
              </a:tr>
              <a:tr h="402784">
                <a:tc>
                  <a:txBody>
                    <a:bodyPr/>
                    <a:lstStyle/>
                    <a:p>
                      <a:r>
                        <a:rPr lang="en-AU" sz="2000" dirty="0"/>
                        <a:t>9:45-10:15</a:t>
                      </a:r>
                    </a:p>
                  </a:txBody>
                  <a:tcPr marL="62162" marR="62162" marT="31081" marB="31081" anchor="ctr">
                    <a:lnL>
                      <a:noFill/>
                    </a:lnL>
                    <a:lnR>
                      <a:noFill/>
                    </a:lnR>
                    <a:lnT>
                      <a:noFill/>
                    </a:lnT>
                    <a:lnB>
                      <a:noFill/>
                    </a:lnB>
                  </a:tcPr>
                </a:tc>
                <a:tc>
                  <a:txBody>
                    <a:bodyPr/>
                    <a:lstStyle/>
                    <a:p>
                      <a:r>
                        <a:rPr lang="en-AU" sz="2000" dirty="0"/>
                        <a:t>Calculating body temperature with </a:t>
                      </a:r>
                      <a:r>
                        <a:rPr lang="en-AU" sz="2000" dirty="0" err="1"/>
                        <a:t>TrenchR</a:t>
                      </a:r>
                      <a:r>
                        <a:rPr lang="en-AU" sz="2000" dirty="0"/>
                        <a:t> (LB) </a:t>
                      </a:r>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2025750196"/>
                  </a:ext>
                </a:extLst>
              </a:tr>
              <a:tr h="402784">
                <a:tc>
                  <a:txBody>
                    <a:bodyPr/>
                    <a:lstStyle/>
                    <a:p>
                      <a:r>
                        <a:rPr lang="en-AU" sz="2000" dirty="0"/>
                        <a:t>10:15-10:30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3503872612"/>
                  </a:ext>
                </a:extLst>
              </a:tr>
              <a:tr h="402784">
                <a:tc>
                  <a:txBody>
                    <a:bodyPr/>
                    <a:lstStyle/>
                    <a:p>
                      <a:r>
                        <a:rPr lang="en-AU" sz="2000" dirty="0"/>
                        <a:t>10:30-11:15</a:t>
                      </a:r>
                    </a:p>
                  </a:txBody>
                  <a:tcPr marL="62162" marR="62162" marT="31081" marB="31081" anchor="ctr">
                    <a:lnL>
                      <a:noFill/>
                    </a:lnL>
                    <a:lnR>
                      <a:noFill/>
                    </a:lnR>
                    <a:lnT>
                      <a:noFill/>
                    </a:lnT>
                    <a:lnB>
                      <a:noFill/>
                    </a:lnB>
                  </a:tcPr>
                </a:tc>
                <a:tc>
                  <a:txBody>
                    <a:bodyPr/>
                    <a:lstStyle/>
                    <a:p>
                      <a:r>
                        <a:rPr lang="en-US" sz="2000" dirty="0"/>
                        <a:t>Intro to microclimate modelling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961418423"/>
                  </a:ext>
                </a:extLst>
              </a:tr>
              <a:tr h="402784">
                <a:tc>
                  <a:txBody>
                    <a:bodyPr/>
                    <a:lstStyle/>
                    <a:p>
                      <a:r>
                        <a:rPr lang="en-AU" sz="2000" dirty="0"/>
                        <a:t>11:15-12:00</a:t>
                      </a:r>
                    </a:p>
                  </a:txBody>
                  <a:tcPr marL="62162" marR="62162" marT="31081" marB="31081" anchor="ctr">
                    <a:lnL>
                      <a:noFill/>
                    </a:lnL>
                    <a:lnR>
                      <a:noFill/>
                    </a:lnR>
                    <a:lnT>
                      <a:noFill/>
                    </a:lnT>
                    <a:lnB>
                      <a:noFill/>
                    </a:lnB>
                  </a:tcPr>
                </a:tc>
                <a:tc>
                  <a:txBody>
                    <a:bodyPr/>
                    <a:lstStyle/>
                    <a:p>
                      <a:r>
                        <a:rPr lang="en-US" sz="2000" dirty="0"/>
                        <a:t>Selecting microclimate data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081539008"/>
                  </a:ext>
                </a:extLst>
              </a:tr>
              <a:tr h="402784">
                <a:tc>
                  <a:txBody>
                    <a:bodyPr/>
                    <a:lstStyle/>
                    <a:p>
                      <a:r>
                        <a:rPr lang="en-AU" sz="2000" dirty="0"/>
                        <a:t>12:00-13:00</a:t>
                      </a:r>
                    </a:p>
                  </a:txBody>
                  <a:tcPr marL="62162" marR="62162" marT="31081" marB="31081" anchor="ctr">
                    <a:lnL>
                      <a:noFill/>
                    </a:lnL>
                    <a:lnR>
                      <a:noFill/>
                    </a:lnR>
                    <a:lnT>
                      <a:noFill/>
                    </a:lnT>
                    <a:lnB>
                      <a:noFill/>
                    </a:lnB>
                  </a:tcPr>
                </a:tc>
                <a:tc>
                  <a:txBody>
                    <a:bodyPr/>
                    <a:lstStyle/>
                    <a:p>
                      <a:r>
                        <a:rPr lang="en-US" sz="2000" dirty="0"/>
                        <a:t>Lunch Break</a:t>
                      </a:r>
                    </a:p>
                  </a:txBody>
                  <a:tcPr marL="62162" marR="62162" marT="31081" marB="31081" anchor="ctr">
                    <a:lnL>
                      <a:noFill/>
                    </a:lnL>
                    <a:lnR>
                      <a:noFill/>
                    </a:lnR>
                    <a:lnT>
                      <a:noFill/>
                    </a:lnT>
                    <a:lnB>
                      <a:noFill/>
                    </a:lnB>
                  </a:tcPr>
                </a:tc>
                <a:extLst>
                  <a:ext uri="{0D108BD9-81ED-4DB2-BD59-A6C34878D82A}">
                    <a16:rowId xmlns:a16="http://schemas.microsoft.com/office/drawing/2014/main" val="1423726415"/>
                  </a:ext>
                </a:extLst>
              </a:tr>
              <a:tr h="402784">
                <a:tc>
                  <a:txBody>
                    <a:bodyPr/>
                    <a:lstStyle/>
                    <a:p>
                      <a:r>
                        <a:rPr lang="en-AU" sz="2000" dirty="0"/>
                        <a:t>13:00-13:45</a:t>
                      </a:r>
                    </a:p>
                  </a:txBody>
                  <a:tcPr marL="62162" marR="62162" marT="31081" marB="31081" anchor="ctr">
                    <a:lnL>
                      <a:noFill/>
                    </a:lnL>
                    <a:lnR>
                      <a:noFill/>
                    </a:lnR>
                    <a:lnT>
                      <a:noFill/>
                    </a:lnT>
                    <a:lnB>
                      <a:noFill/>
                    </a:lnB>
                    <a:solidFill>
                      <a:schemeClr val="bg1">
                        <a:lumMod val="85000"/>
                      </a:schemeClr>
                    </a:solidFill>
                  </a:tcPr>
                </a:tc>
                <a:tc>
                  <a:txBody>
                    <a:bodyPr/>
                    <a:lstStyle/>
                    <a:p>
                      <a:r>
                        <a:rPr lang="en-US" sz="2000" dirty="0"/>
                        <a:t>Calculating body/leaf temperature with NicheMapR (MK)</a:t>
                      </a:r>
                    </a:p>
                  </a:txBody>
                  <a:tcPr marL="62162" marR="62162" marT="31081" marB="31081" anchor="ctr">
                    <a:lnL>
                      <a:noFill/>
                    </a:lnL>
                    <a:lnR>
                      <a:noFill/>
                    </a:lnR>
                    <a:lnT>
                      <a:noFill/>
                    </a:lnT>
                    <a:lnB>
                      <a:noFill/>
                    </a:lnB>
                    <a:solidFill>
                      <a:schemeClr val="bg1">
                        <a:lumMod val="85000"/>
                      </a:schemeClr>
                    </a:solidFill>
                  </a:tcPr>
                </a:tc>
                <a:extLst>
                  <a:ext uri="{0D108BD9-81ED-4DB2-BD59-A6C34878D82A}">
                    <a16:rowId xmlns:a16="http://schemas.microsoft.com/office/drawing/2014/main" val="2517636301"/>
                  </a:ext>
                </a:extLst>
              </a:tr>
              <a:tr h="402784">
                <a:tc>
                  <a:txBody>
                    <a:bodyPr/>
                    <a:lstStyle/>
                    <a:p>
                      <a:r>
                        <a:rPr lang="en-AU" sz="2000" dirty="0"/>
                        <a:t>13:45-14:45</a:t>
                      </a:r>
                    </a:p>
                  </a:txBody>
                  <a:tcPr marL="62162" marR="62162" marT="31081" marB="31081" anchor="ctr">
                    <a:lnL>
                      <a:noFill/>
                    </a:lnL>
                    <a:lnR>
                      <a:noFill/>
                    </a:lnR>
                    <a:lnT>
                      <a:noFill/>
                    </a:lnT>
                    <a:lnB>
                      <a:noFill/>
                    </a:lnB>
                  </a:tcPr>
                </a:tc>
                <a:tc>
                  <a:txBody>
                    <a:bodyPr/>
                    <a:lstStyle/>
                    <a:p>
                      <a:r>
                        <a:rPr lang="en-AU" sz="1800" kern="1200" dirty="0">
                          <a:solidFill>
                            <a:schemeClr val="tx1"/>
                          </a:solidFill>
                          <a:effectLst/>
                          <a:latin typeface="+mn-lt"/>
                          <a:ea typeface="+mn-ea"/>
                          <a:cs typeface="+mn-cs"/>
                        </a:rPr>
                        <a:t>Mass budgets with NicheMapR: </a:t>
                      </a:r>
                      <a:r>
                        <a:rPr lang="en-US" sz="2000" dirty="0"/>
                        <a:t>Dynamic energy budgets (DEB) and water balance (MK)</a:t>
                      </a:r>
                    </a:p>
                  </a:txBody>
                  <a:tcPr marL="62162" marR="62162" marT="31081" marB="31081" anchor="ctr">
                    <a:lnL>
                      <a:noFill/>
                    </a:lnL>
                    <a:lnR>
                      <a:noFill/>
                    </a:lnR>
                    <a:lnT>
                      <a:noFill/>
                    </a:lnT>
                    <a:lnB>
                      <a:noFill/>
                    </a:lnB>
                  </a:tcPr>
                </a:tc>
                <a:extLst>
                  <a:ext uri="{0D108BD9-81ED-4DB2-BD59-A6C34878D82A}">
                    <a16:rowId xmlns:a16="http://schemas.microsoft.com/office/drawing/2014/main" val="732180978"/>
                  </a:ext>
                </a:extLst>
              </a:tr>
              <a:tr h="402784">
                <a:tc>
                  <a:txBody>
                    <a:bodyPr/>
                    <a:lstStyle/>
                    <a:p>
                      <a:r>
                        <a:rPr lang="en-AU" sz="2000" dirty="0"/>
                        <a:t>14:45-15:00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695100405"/>
                  </a:ext>
                </a:extLst>
              </a:tr>
              <a:tr h="402784">
                <a:tc>
                  <a:txBody>
                    <a:bodyPr/>
                    <a:lstStyle/>
                    <a:p>
                      <a:r>
                        <a:rPr lang="en-AU" sz="2000" dirty="0"/>
                        <a:t>15:00-16:00</a:t>
                      </a:r>
                    </a:p>
                  </a:txBody>
                  <a:tcPr marL="62162" marR="62162" marT="31081" marB="31081" anchor="ctr">
                    <a:lnL>
                      <a:noFill/>
                    </a:lnL>
                    <a:lnR>
                      <a:noFill/>
                    </a:lnR>
                    <a:lnT>
                      <a:noFill/>
                    </a:lnT>
                    <a:lnB>
                      <a:noFill/>
                    </a:lnB>
                  </a:tcPr>
                </a:tc>
                <a:tc>
                  <a:txBody>
                    <a:bodyPr/>
                    <a:lstStyle/>
                    <a:p>
                      <a:r>
                        <a:rPr lang="en-US" sz="2000" dirty="0"/>
                        <a:t>Q&amp;A on mechanistic niche modelling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143083924"/>
                  </a:ext>
                </a:extLst>
              </a:tr>
              <a:tr h="402784">
                <a:tc>
                  <a:txBody>
                    <a:bodyPr/>
                    <a:lstStyle/>
                    <a:p>
                      <a:endParaRPr lang="en-AU" sz="2000" dirty="0"/>
                    </a:p>
                  </a:txBody>
                  <a:tcPr marL="62162" marR="62162" marT="31081" marB="31081" anchor="ctr">
                    <a:lnL>
                      <a:noFill/>
                    </a:lnL>
                    <a:lnR>
                      <a:noFill/>
                    </a:lnR>
                    <a:lnT>
                      <a:noFill/>
                    </a:lnT>
                    <a:lnB>
                      <a:noFill/>
                    </a:lnB>
                  </a:tcPr>
                </a:tc>
                <a:tc>
                  <a:txBody>
                    <a:bodyPr/>
                    <a:lstStyle/>
                    <a:p>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3075109091"/>
                  </a:ext>
                </a:extLst>
              </a:tr>
            </a:tbl>
          </a:graphicData>
        </a:graphic>
      </p:graphicFrame>
      <p:sp>
        <p:nvSpPr>
          <p:cNvPr id="3" name="Text Box 5">
            <a:extLst>
              <a:ext uri="{FF2B5EF4-FFF2-40B4-BE49-F238E27FC236}">
                <a16:creationId xmlns:a16="http://schemas.microsoft.com/office/drawing/2014/main" id="{5792D037-A3CB-4504-B8E8-E8D20CBCB4C9}"/>
              </a:ext>
            </a:extLst>
          </p:cNvPr>
          <p:cNvSpPr txBox="1">
            <a:spLocks noChangeArrowheads="1"/>
          </p:cNvSpPr>
          <p:nvPr/>
        </p:nvSpPr>
        <p:spPr bwMode="auto">
          <a:xfrm>
            <a:off x="1694961" y="345879"/>
            <a:ext cx="5076170"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Program</a:t>
            </a:r>
          </a:p>
        </p:txBody>
      </p:sp>
    </p:spTree>
    <p:extLst>
      <p:ext uri="{BB962C8B-B14F-4D97-AF65-F5344CB8AC3E}">
        <p14:creationId xmlns:p14="http://schemas.microsoft.com/office/powerpoint/2010/main" val="1863340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48129" y="5128390"/>
            <a:ext cx="2733103" cy="1756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71664" y="188641"/>
            <a:ext cx="6087564"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The Heat and Water Budget Model</a:t>
            </a:r>
            <a:endParaRPr kumimoji="0" lang="en-AU"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ounded Rectangle 4"/>
          <p:cNvSpPr/>
          <p:nvPr/>
        </p:nvSpPr>
        <p:spPr>
          <a:xfrm>
            <a:off x="5519937" y="848949"/>
            <a:ext cx="1332209" cy="193763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lowchart: Data 15"/>
          <p:cNvSpPr/>
          <p:nvPr/>
        </p:nvSpPr>
        <p:spPr>
          <a:xfrm>
            <a:off x="5757664" y="1162404"/>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17" name="Flowchart: Data 16"/>
          <p:cNvSpPr/>
          <p:nvPr/>
        </p:nvSpPr>
        <p:spPr>
          <a:xfrm>
            <a:off x="5757664" y="1378428"/>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18" name="Flowchart: Data 17"/>
          <p:cNvSpPr/>
          <p:nvPr/>
        </p:nvSpPr>
        <p:spPr>
          <a:xfrm>
            <a:off x="5757664" y="1594452"/>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19" name="Flowchart: Data 18"/>
          <p:cNvSpPr/>
          <p:nvPr/>
        </p:nvSpPr>
        <p:spPr>
          <a:xfrm>
            <a:off x="5757664" y="1810476"/>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20" name="Flowchart: Data 19"/>
          <p:cNvSpPr/>
          <p:nvPr/>
        </p:nvSpPr>
        <p:spPr>
          <a:xfrm>
            <a:off x="5757664" y="2026500"/>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21" name="TextBox 20"/>
          <p:cNvSpPr txBox="1"/>
          <p:nvPr/>
        </p:nvSpPr>
        <p:spPr>
          <a:xfrm>
            <a:off x="6009830" y="1126980"/>
            <a:ext cx="59022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err="1">
                <a:ln>
                  <a:noFill/>
                </a:ln>
                <a:solidFill>
                  <a:prstClr val="black"/>
                </a:solidFill>
                <a:effectLst/>
                <a:uLnTx/>
                <a:uFillTx/>
                <a:latin typeface="Calibri" panose="020F0502020204030204"/>
                <a:ea typeface="+mn-ea"/>
                <a:cs typeface="+mn-cs"/>
              </a:rPr>
              <a:t>metout</a:t>
            </a:r>
            <a:endPar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p:cNvSpPr txBox="1"/>
          <p:nvPr/>
        </p:nvSpPr>
        <p:spPr>
          <a:xfrm>
            <a:off x="6120582" y="1343004"/>
            <a:ext cx="36901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rPr>
              <a:t>soil</a:t>
            </a:r>
          </a:p>
        </p:txBody>
      </p:sp>
      <p:sp>
        <p:nvSpPr>
          <p:cNvPr id="23" name="TextBox 22"/>
          <p:cNvSpPr txBox="1"/>
          <p:nvPr/>
        </p:nvSpPr>
        <p:spPr>
          <a:xfrm>
            <a:off x="5924872" y="1559028"/>
            <a:ext cx="67518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err="1">
                <a:ln>
                  <a:noFill/>
                </a:ln>
                <a:solidFill>
                  <a:prstClr val="black"/>
                </a:solidFill>
                <a:effectLst/>
                <a:uLnTx/>
                <a:uFillTx/>
                <a:latin typeface="Calibri" panose="020F0502020204030204"/>
                <a:ea typeface="+mn-ea"/>
                <a:cs typeface="+mn-cs"/>
              </a:rPr>
              <a:t>soilmoist</a:t>
            </a:r>
            <a:endPar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p:cNvSpPr txBox="1"/>
          <p:nvPr/>
        </p:nvSpPr>
        <p:spPr>
          <a:xfrm>
            <a:off x="6009830" y="1775052"/>
            <a:ext cx="55496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err="1">
                <a:ln>
                  <a:noFill/>
                </a:ln>
                <a:solidFill>
                  <a:prstClr val="black"/>
                </a:solidFill>
                <a:effectLst/>
                <a:uLnTx/>
                <a:uFillTx/>
                <a:latin typeface="Calibri" panose="020F0502020204030204"/>
                <a:ea typeface="+mn-ea"/>
                <a:cs typeface="+mn-cs"/>
              </a:rPr>
              <a:t>soilpot</a:t>
            </a:r>
            <a:endPar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p:cNvSpPr txBox="1"/>
          <p:nvPr/>
        </p:nvSpPr>
        <p:spPr>
          <a:xfrm>
            <a:off x="6023993" y="1991076"/>
            <a:ext cx="53412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rPr>
              <a:t>humid</a:t>
            </a:r>
          </a:p>
        </p:txBody>
      </p:sp>
      <p:sp>
        <p:nvSpPr>
          <p:cNvPr id="26" name="TextBox 25"/>
          <p:cNvSpPr txBox="1"/>
          <p:nvPr/>
        </p:nvSpPr>
        <p:spPr>
          <a:xfrm>
            <a:off x="5579385" y="816968"/>
            <a:ext cx="89138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sp>
        <p:nvSpPr>
          <p:cNvPr id="28" name="Rounded Rectangle 27"/>
          <p:cNvSpPr/>
          <p:nvPr/>
        </p:nvSpPr>
        <p:spPr>
          <a:xfrm>
            <a:off x="4979815" y="3483837"/>
            <a:ext cx="2426491" cy="122413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ectotherm.R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Straight Arrow Connector 28"/>
          <p:cNvCxnSpPr>
            <a:stCxn id="5" idx="2"/>
            <a:endCxn id="28" idx="0"/>
          </p:cNvCxnSpPr>
          <p:nvPr/>
        </p:nvCxnSpPr>
        <p:spPr>
          <a:xfrm>
            <a:off x="6186042" y="2786584"/>
            <a:ext cx="7019" cy="69725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7856300" y="3137643"/>
            <a:ext cx="1368152" cy="193763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lowchart: Data 42"/>
          <p:cNvSpPr/>
          <p:nvPr/>
        </p:nvSpPr>
        <p:spPr>
          <a:xfrm>
            <a:off x="8128645" y="3451098"/>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4" name="Flowchart: Data 43"/>
          <p:cNvSpPr/>
          <p:nvPr/>
        </p:nvSpPr>
        <p:spPr>
          <a:xfrm>
            <a:off x="8128645" y="3667122"/>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5" name="Flowchart: Data 44"/>
          <p:cNvSpPr/>
          <p:nvPr/>
        </p:nvSpPr>
        <p:spPr>
          <a:xfrm>
            <a:off x="8128645" y="3883146"/>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48" name="TextBox 47"/>
          <p:cNvSpPr txBox="1"/>
          <p:nvPr/>
        </p:nvSpPr>
        <p:spPr>
          <a:xfrm>
            <a:off x="8380812" y="3415674"/>
            <a:ext cx="60144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rPr>
              <a:t>environ</a:t>
            </a:r>
          </a:p>
        </p:txBody>
      </p:sp>
      <p:sp>
        <p:nvSpPr>
          <p:cNvPr id="49" name="TextBox 48"/>
          <p:cNvSpPr txBox="1"/>
          <p:nvPr/>
        </p:nvSpPr>
        <p:spPr>
          <a:xfrm>
            <a:off x="8432363" y="3631698"/>
            <a:ext cx="48763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err="1">
                <a:ln>
                  <a:noFill/>
                </a:ln>
                <a:solidFill>
                  <a:prstClr val="black"/>
                </a:solidFill>
                <a:effectLst/>
                <a:uLnTx/>
                <a:uFillTx/>
                <a:latin typeface="Calibri" panose="020F0502020204030204"/>
                <a:ea typeface="+mn-ea"/>
                <a:cs typeface="+mn-cs"/>
              </a:rPr>
              <a:t>enbal</a:t>
            </a:r>
            <a:endPar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49"/>
          <p:cNvSpPr txBox="1"/>
          <p:nvPr/>
        </p:nvSpPr>
        <p:spPr>
          <a:xfrm>
            <a:off x="8360355" y="3843877"/>
            <a:ext cx="57419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err="1">
                <a:ln>
                  <a:noFill/>
                </a:ln>
                <a:solidFill>
                  <a:prstClr val="black"/>
                </a:solidFill>
                <a:effectLst/>
                <a:uLnTx/>
                <a:uFillTx/>
                <a:latin typeface="Calibri" panose="020F0502020204030204"/>
                <a:ea typeface="+mn-ea"/>
                <a:cs typeface="+mn-cs"/>
              </a:rPr>
              <a:t>masbal</a:t>
            </a:r>
            <a:endPar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3" name="Straight Arrow Connector 52"/>
          <p:cNvCxnSpPr>
            <a:stCxn id="28" idx="3"/>
            <a:endCxn id="32" idx="1"/>
          </p:cNvCxnSpPr>
          <p:nvPr/>
        </p:nvCxnSpPr>
        <p:spPr>
          <a:xfrm>
            <a:off x="7406306" y="4095906"/>
            <a:ext cx="449995" cy="1055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692203" y="994765"/>
            <a:ext cx="2758923" cy="1646002"/>
            <a:chOff x="168202" y="929809"/>
            <a:chExt cx="2758923" cy="1646002"/>
          </a:xfrm>
        </p:grpSpPr>
        <p:pic>
          <p:nvPicPr>
            <p:cNvPr id="27"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68202" y="929809"/>
              <a:ext cx="2758923" cy="1646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reeform 1"/>
            <p:cNvSpPr/>
            <p:nvPr/>
          </p:nvSpPr>
          <p:spPr>
            <a:xfrm>
              <a:off x="1722664" y="1902011"/>
              <a:ext cx="498022" cy="220704"/>
            </a:xfrm>
            <a:custGeom>
              <a:avLst/>
              <a:gdLst>
                <a:gd name="connsiteX0" fmla="*/ 0 w 498022"/>
                <a:gd name="connsiteY0" fmla="*/ 155121 h 155121"/>
                <a:gd name="connsiteX1" fmla="*/ 489857 w 498022"/>
                <a:gd name="connsiteY1" fmla="*/ 155121 h 155121"/>
                <a:gd name="connsiteX2" fmla="*/ 498022 w 498022"/>
                <a:gd name="connsiteY2" fmla="*/ 0 h 155121"/>
                <a:gd name="connsiteX3" fmla="*/ 89807 w 498022"/>
                <a:gd name="connsiteY3" fmla="*/ 8164 h 155121"/>
                <a:gd name="connsiteX4" fmla="*/ 0 w 498022"/>
                <a:gd name="connsiteY4" fmla="*/ 155121 h 155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022" h="155121">
                  <a:moveTo>
                    <a:pt x="0" y="155121"/>
                  </a:moveTo>
                  <a:lnTo>
                    <a:pt x="489857" y="155121"/>
                  </a:lnTo>
                  <a:lnTo>
                    <a:pt x="498022" y="0"/>
                  </a:lnTo>
                  <a:lnTo>
                    <a:pt x="89807" y="8164"/>
                  </a:lnTo>
                  <a:lnTo>
                    <a:pt x="0" y="15512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787980" y="2128716"/>
              <a:ext cx="383722" cy="90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954742" y="1975510"/>
              <a:ext cx="228600" cy="29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721556" y="2060848"/>
              <a:ext cx="269875" cy="209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52" name="Straight Arrow Connector 51"/>
          <p:cNvCxnSpPr/>
          <p:nvPr/>
        </p:nvCxnSpPr>
        <p:spPr>
          <a:xfrm>
            <a:off x="8647453" y="4495795"/>
            <a:ext cx="22860" cy="88749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4"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632941" y="3299550"/>
            <a:ext cx="3358079" cy="3279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5"/>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24170" y="4995357"/>
            <a:ext cx="1561098" cy="780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425029" y="3915237"/>
            <a:ext cx="2282409" cy="228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7"/>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641053" y="3771220"/>
            <a:ext cx="780549" cy="209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8"/>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274072" y="4100641"/>
            <a:ext cx="1767851" cy="780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0" name="Straight Arrow Connector 59"/>
          <p:cNvCxnSpPr>
            <a:stCxn id="27" idx="3"/>
            <a:endCxn id="5" idx="1"/>
          </p:cNvCxnSpPr>
          <p:nvPr/>
        </p:nvCxnSpPr>
        <p:spPr>
          <a:xfrm>
            <a:off x="4451126" y="1817766"/>
            <a:ext cx="106881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13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43" grpId="0" animBg="1"/>
      <p:bldP spid="44" grpId="0" animBg="1"/>
      <p:bldP spid="45" grpId="0" animBg="1"/>
      <p:bldP spid="48" grpId="0"/>
      <p:bldP spid="49" grpId="0"/>
      <p:bldP spid="5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8A175F-ACD8-4C42-86BA-8820CEDE9676}"/>
              </a:ext>
            </a:extLst>
          </p:cNvPr>
          <p:cNvPicPr>
            <a:picLocks noChangeAspect="1"/>
          </p:cNvPicPr>
          <p:nvPr/>
        </p:nvPicPr>
        <p:blipFill>
          <a:blip r:embed="rId2"/>
          <a:stretch>
            <a:fillRect/>
          </a:stretch>
        </p:blipFill>
        <p:spPr>
          <a:xfrm>
            <a:off x="2769757" y="836712"/>
            <a:ext cx="6652487" cy="5582764"/>
          </a:xfrm>
          <a:prstGeom prst="rect">
            <a:avLst/>
          </a:prstGeom>
        </p:spPr>
      </p:pic>
      <p:sp>
        <p:nvSpPr>
          <p:cNvPr id="199" name="Rectangle 198">
            <a:extLst>
              <a:ext uri="{FF2B5EF4-FFF2-40B4-BE49-F238E27FC236}">
                <a16:creationId xmlns:a16="http://schemas.microsoft.com/office/drawing/2014/main" id="{422880CD-5B46-481C-89EE-DA373B1A20B2}"/>
              </a:ext>
            </a:extLst>
          </p:cNvPr>
          <p:cNvSpPr/>
          <p:nvPr/>
        </p:nvSpPr>
        <p:spPr>
          <a:xfrm>
            <a:off x="3071664" y="188641"/>
            <a:ext cx="6087564"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The Heat and Water Budget Model</a:t>
            </a:r>
            <a:endParaRPr kumimoji="0" lang="en-AU"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855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225027-E7FB-410E-847C-65807E7A7467}"/>
              </a:ext>
            </a:extLst>
          </p:cNvPr>
          <p:cNvSpPr/>
          <p:nvPr/>
        </p:nvSpPr>
        <p:spPr>
          <a:xfrm>
            <a:off x="5071345" y="3878297"/>
            <a:ext cx="5496246" cy="2647048"/>
          </a:xfrm>
          <a:prstGeom prst="rect">
            <a:avLst/>
          </a:prstGeom>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2">
            <a:extLst>
              <a:ext uri="{FF2B5EF4-FFF2-40B4-BE49-F238E27FC236}">
                <a16:creationId xmlns:a16="http://schemas.microsoft.com/office/drawing/2014/main" id="{579915FA-38E8-486D-B169-D57684A7100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320498" y="4919906"/>
            <a:ext cx="1606706" cy="958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049FF703-163C-4C30-8434-EBC919EDCCDA}"/>
              </a:ext>
            </a:extLst>
          </p:cNvPr>
          <p:cNvSpPr txBox="1"/>
          <p:nvPr/>
        </p:nvSpPr>
        <p:spPr>
          <a:xfrm>
            <a:off x="5166991" y="4438717"/>
            <a:ext cx="23759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Thermodynamic Model</a:t>
            </a:r>
          </a:p>
        </p:txBody>
      </p:sp>
      <p:cxnSp>
        <p:nvCxnSpPr>
          <p:cNvPr id="6" name="Straight Arrow Connector 5">
            <a:extLst>
              <a:ext uri="{FF2B5EF4-FFF2-40B4-BE49-F238E27FC236}">
                <a16:creationId xmlns:a16="http://schemas.microsoft.com/office/drawing/2014/main" id="{00581A9F-9488-4EC7-995B-AA4EFE87C310}"/>
              </a:ext>
            </a:extLst>
          </p:cNvPr>
          <p:cNvCxnSpPr/>
          <p:nvPr/>
        </p:nvCxnSpPr>
        <p:spPr>
          <a:xfrm>
            <a:off x="7079603" y="5399195"/>
            <a:ext cx="976091"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A337B18-172E-4E15-90CC-0E87605598C2}"/>
              </a:ext>
            </a:extLst>
          </p:cNvPr>
          <p:cNvSpPr txBox="1"/>
          <p:nvPr/>
        </p:nvSpPr>
        <p:spPr>
          <a:xfrm>
            <a:off x="8010344" y="4166183"/>
            <a:ext cx="23477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potential reproduction</a:t>
            </a:r>
          </a:p>
        </p:txBody>
      </p:sp>
      <p:sp>
        <p:nvSpPr>
          <p:cNvPr id="23" name="TextBox 22">
            <a:extLst>
              <a:ext uri="{FF2B5EF4-FFF2-40B4-BE49-F238E27FC236}">
                <a16:creationId xmlns:a16="http://schemas.microsoft.com/office/drawing/2014/main" id="{2B02ADB0-9181-4CB6-B9E5-E8F3D6F7C104}"/>
              </a:ext>
            </a:extLst>
          </p:cNvPr>
          <p:cNvSpPr txBox="1"/>
          <p:nvPr/>
        </p:nvSpPr>
        <p:spPr>
          <a:xfrm>
            <a:off x="5084247" y="3883510"/>
            <a:ext cx="35646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1" u="none" strike="noStrike" kern="1200" cap="none" spc="0" normalizeH="0" baseline="0" noProof="0" dirty="0">
                <a:ln>
                  <a:noFill/>
                </a:ln>
                <a:solidFill>
                  <a:prstClr val="white"/>
                </a:solidFill>
                <a:effectLst/>
                <a:uLnTx/>
                <a:uFillTx/>
                <a:latin typeface="Calibri"/>
                <a:ea typeface="+mn-ea"/>
                <a:cs typeface="+mn-cs"/>
              </a:rPr>
              <a:t>Mechanistic Model (process </a:t>
            </a:r>
            <a:r>
              <a:rPr kumimoji="0" lang="en-AU" sz="1800" b="0" i="1" u="sng" strike="noStrike" kern="1200" cap="none" spc="0" normalizeH="0" baseline="0" noProof="0" dirty="0">
                <a:ln>
                  <a:noFill/>
                </a:ln>
                <a:solidFill>
                  <a:prstClr val="white"/>
                </a:solidFill>
                <a:effectLst/>
                <a:uLnTx/>
                <a:uFillTx/>
                <a:latin typeface="Calibri"/>
                <a:ea typeface="+mn-ea"/>
                <a:cs typeface="+mn-cs"/>
              </a:rPr>
              <a:t>explicit</a:t>
            </a:r>
            <a:r>
              <a:rPr kumimoji="0" lang="en-AU" sz="1800" b="0" i="0" u="sng" strike="noStrike" kern="1200" cap="none" spc="0" normalizeH="0" baseline="0" noProof="0" dirty="0">
                <a:ln>
                  <a:noFill/>
                </a:ln>
                <a:solidFill>
                  <a:prstClr val="white"/>
                </a:solidFill>
                <a:effectLst/>
                <a:uLnTx/>
                <a:uFillTx/>
                <a:latin typeface="Calibri"/>
                <a:ea typeface="+mn-ea"/>
                <a:cs typeface="+mn-cs"/>
              </a:rPr>
              <a:t>)</a:t>
            </a:r>
            <a:endParaRPr kumimoji="0" lang="en-AU" sz="1800" b="0" i="1" u="none" strike="noStrike" kern="1200" cap="none" spc="0" normalizeH="0" baseline="0" noProof="0" dirty="0">
              <a:ln>
                <a:noFill/>
              </a:ln>
              <a:solidFill>
                <a:prstClr val="white"/>
              </a:solidFill>
              <a:effectLst/>
              <a:uLnTx/>
              <a:uFillTx/>
              <a:latin typeface="Calibri"/>
              <a:ea typeface="+mn-ea"/>
              <a:cs typeface="+mn-cs"/>
            </a:endParaRPr>
          </a:p>
        </p:txBody>
      </p:sp>
      <p:pic>
        <p:nvPicPr>
          <p:cNvPr id="24" name="Picture 3">
            <a:extLst>
              <a:ext uri="{FF2B5EF4-FFF2-40B4-BE49-F238E27FC236}">
                <a16:creationId xmlns:a16="http://schemas.microsoft.com/office/drawing/2014/main" id="{F4C38CA3-EC43-42AC-A444-94AFA667603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3354" t="13730" r="26429" b="18428"/>
          <a:stretch/>
        </p:blipFill>
        <p:spPr bwMode="auto">
          <a:xfrm>
            <a:off x="8190558" y="4535515"/>
            <a:ext cx="2087510" cy="1831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a:extLst>
              <a:ext uri="{FF2B5EF4-FFF2-40B4-BE49-F238E27FC236}">
                <a16:creationId xmlns:a16="http://schemas.microsoft.com/office/drawing/2014/main" id="{4719891B-3AF1-41F7-A482-9AD7FD086BBE}"/>
              </a:ext>
            </a:extLst>
          </p:cNvPr>
          <p:cNvCxnSpPr/>
          <p:nvPr/>
        </p:nvCxnSpPr>
        <p:spPr>
          <a:xfrm>
            <a:off x="4014863" y="4263931"/>
            <a:ext cx="936104" cy="89594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 name="Picture 5">
            <a:extLst>
              <a:ext uri="{FF2B5EF4-FFF2-40B4-BE49-F238E27FC236}">
                <a16:creationId xmlns:a16="http://schemas.microsoft.com/office/drawing/2014/main" id="{F521125C-A51C-4D0F-BFB0-4D63E0E9BC44}"/>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65" t="15714" r="13940" b="18887"/>
          <a:stretch/>
        </p:blipFill>
        <p:spPr bwMode="auto">
          <a:xfrm>
            <a:off x="1596426" y="255215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86ECAEF1-1FE8-43E9-AF9E-C66FED0B67D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65" t="15714" r="13940" b="18887"/>
          <a:stretch/>
        </p:blipFill>
        <p:spPr bwMode="auto">
          <a:xfrm>
            <a:off x="1748826" y="270455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a:extLst>
              <a:ext uri="{FF2B5EF4-FFF2-40B4-BE49-F238E27FC236}">
                <a16:creationId xmlns:a16="http://schemas.microsoft.com/office/drawing/2014/main" id="{77DD07CF-0D33-4E62-B814-73DB83825B6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65" t="15714" r="13940" b="18887"/>
          <a:stretch/>
        </p:blipFill>
        <p:spPr bwMode="auto">
          <a:xfrm>
            <a:off x="1901226" y="285695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BCCB891B-3BCC-43A0-868C-F45D54C14E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2065" t="15714" r="13940" b="18887"/>
          <a:stretch/>
        </p:blipFill>
        <p:spPr bwMode="auto">
          <a:xfrm>
            <a:off x="2053626" y="3009352"/>
            <a:ext cx="1763487" cy="1559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E0D98808-8483-41B1-AEA5-3DFE3F798B83}"/>
              </a:ext>
            </a:extLst>
          </p:cNvPr>
          <p:cNvSpPr txBox="1"/>
          <p:nvPr/>
        </p:nvSpPr>
        <p:spPr>
          <a:xfrm>
            <a:off x="1596426" y="2047176"/>
            <a:ext cx="2188869" cy="369332"/>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b="0" i="1" u="none" strike="noStrike" cap="none" spc="0" normalizeH="0" baseline="0">
                <a:ln>
                  <a:noFill/>
                </a:ln>
                <a:solidFill>
                  <a:schemeClr val="bg1"/>
                </a:solidFill>
                <a:effectLst/>
                <a:uLnTx/>
                <a:uFillTx/>
                <a:latin typeface="Calibr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1" u="none" strike="noStrike" kern="1200" cap="none" spc="0" normalizeH="0" baseline="0" noProof="0" dirty="0">
                <a:ln>
                  <a:noFill/>
                </a:ln>
                <a:solidFill>
                  <a:prstClr val="white"/>
                </a:solidFill>
                <a:effectLst/>
                <a:uLnTx/>
                <a:uFillTx/>
                <a:latin typeface="Calibri"/>
                <a:ea typeface="+mn-ea"/>
                <a:cs typeface="+mn-cs"/>
              </a:rPr>
              <a:t>Environmental Layers</a:t>
            </a:r>
          </a:p>
        </p:txBody>
      </p:sp>
      <p:grpSp>
        <p:nvGrpSpPr>
          <p:cNvPr id="14" name="Group 13">
            <a:extLst>
              <a:ext uri="{FF2B5EF4-FFF2-40B4-BE49-F238E27FC236}">
                <a16:creationId xmlns:a16="http://schemas.microsoft.com/office/drawing/2014/main" id="{0A0C1E18-B7B4-4AA0-BEB4-BE859571C7FF}"/>
              </a:ext>
            </a:extLst>
          </p:cNvPr>
          <p:cNvGrpSpPr/>
          <p:nvPr/>
        </p:nvGrpSpPr>
        <p:grpSpPr>
          <a:xfrm>
            <a:off x="3942855" y="1109032"/>
            <a:ext cx="6624736" cy="2680008"/>
            <a:chOff x="2411760" y="1109032"/>
            <a:chExt cx="6624736" cy="2680008"/>
          </a:xfrm>
        </p:grpSpPr>
        <p:sp>
          <p:nvSpPr>
            <p:cNvPr id="15" name="Rectangle 14">
              <a:extLst>
                <a:ext uri="{FF2B5EF4-FFF2-40B4-BE49-F238E27FC236}">
                  <a16:creationId xmlns:a16="http://schemas.microsoft.com/office/drawing/2014/main" id="{E13BE663-7DF4-4097-A09C-9C6AB915ED62}"/>
                </a:ext>
              </a:extLst>
            </p:cNvPr>
            <p:cNvSpPr/>
            <p:nvPr/>
          </p:nvSpPr>
          <p:spPr>
            <a:xfrm>
              <a:off x="3540250" y="1141993"/>
              <a:ext cx="5496246" cy="2647047"/>
            </a:xfrm>
            <a:prstGeom prst="rect">
              <a:avLst/>
            </a:prstGeom>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2">
              <a:extLst>
                <a:ext uri="{FF2B5EF4-FFF2-40B4-BE49-F238E27FC236}">
                  <a16:creationId xmlns:a16="http://schemas.microsoft.com/office/drawing/2014/main" id="{BE90E426-1B45-473F-8F76-45DC9CAB0CDF}"/>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766681" y="1841723"/>
              <a:ext cx="1541611" cy="1642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descr="C:\git\Tiliqua_rugosa\distribution\Maxent.tiff">
              <a:extLst>
                <a:ext uri="{FF2B5EF4-FFF2-40B4-BE49-F238E27FC236}">
                  <a16:creationId xmlns:a16="http://schemas.microsoft.com/office/drawing/2014/main" id="{9DDEEB45-8E84-4E02-B98B-8DCD130DA28E}"/>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6588224" y="1886066"/>
              <a:ext cx="1999695" cy="179832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91E677-2F9C-4AC0-B9E5-78C9677D4992}"/>
                </a:ext>
              </a:extLst>
            </p:cNvPr>
            <p:cNvSpPr txBox="1"/>
            <p:nvPr/>
          </p:nvSpPr>
          <p:spPr>
            <a:xfrm>
              <a:off x="3851199" y="1472392"/>
              <a:ext cx="15449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a:ea typeface="+mn-ea"/>
                  <a:cs typeface="+mn-cs"/>
                </a:rPr>
                <a:t>Maxent</a:t>
              </a:r>
              <a:r>
                <a:rPr kumimoji="0" lang="en-AU"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 model</a:t>
              </a:r>
            </a:p>
          </p:txBody>
        </p:sp>
        <p:cxnSp>
          <p:nvCxnSpPr>
            <p:cNvPr id="19" name="Straight Arrow Connector 18">
              <a:extLst>
                <a:ext uri="{FF2B5EF4-FFF2-40B4-BE49-F238E27FC236}">
                  <a16:creationId xmlns:a16="http://schemas.microsoft.com/office/drawing/2014/main" id="{FCDD5ABC-923F-4A8B-94E8-F5B5A87B2562}"/>
                </a:ext>
              </a:extLst>
            </p:cNvPr>
            <p:cNvCxnSpPr/>
            <p:nvPr/>
          </p:nvCxnSpPr>
          <p:spPr>
            <a:xfrm>
              <a:off x="5396109" y="2735152"/>
              <a:ext cx="976091"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EFD674-3EB4-48A1-B8F5-90B88A16928D}"/>
                </a:ext>
              </a:extLst>
            </p:cNvPr>
            <p:cNvCxnSpPr/>
            <p:nvPr/>
          </p:nvCxnSpPr>
          <p:spPr>
            <a:xfrm flipV="1">
              <a:off x="2411760" y="2721493"/>
              <a:ext cx="976091" cy="84335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2B65A99-DF32-4397-A4BE-3910A8AF0B61}"/>
                </a:ext>
              </a:extLst>
            </p:cNvPr>
            <p:cNvSpPr txBox="1"/>
            <p:nvPr/>
          </p:nvSpPr>
          <p:spPr>
            <a:xfrm>
              <a:off x="6407596" y="1516734"/>
              <a:ext cx="25439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probability of occurrence</a:t>
              </a:r>
            </a:p>
          </p:txBody>
        </p:sp>
        <p:sp>
          <p:nvSpPr>
            <p:cNvPr id="22" name="TextBox 21">
              <a:extLst>
                <a:ext uri="{FF2B5EF4-FFF2-40B4-BE49-F238E27FC236}">
                  <a16:creationId xmlns:a16="http://schemas.microsoft.com/office/drawing/2014/main" id="{785DD5B9-D593-4C77-8391-EA0E31B85A3B}"/>
                </a:ext>
              </a:extLst>
            </p:cNvPr>
            <p:cNvSpPr txBox="1"/>
            <p:nvPr/>
          </p:nvSpPr>
          <p:spPr>
            <a:xfrm>
              <a:off x="3522839" y="1109032"/>
              <a:ext cx="34901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1" u="none" strike="noStrike" kern="1200" cap="none" spc="0" normalizeH="0" baseline="0" noProof="0" dirty="0">
                  <a:ln>
                    <a:noFill/>
                  </a:ln>
                  <a:solidFill>
                    <a:prstClr val="white"/>
                  </a:solidFill>
                  <a:effectLst/>
                  <a:uLnTx/>
                  <a:uFillTx/>
                  <a:latin typeface="Calibri"/>
                  <a:ea typeface="+mn-ea"/>
                  <a:cs typeface="+mn-cs"/>
                </a:rPr>
                <a:t>Correlative Model (process </a:t>
              </a:r>
              <a:r>
                <a:rPr kumimoji="0" lang="en-AU" sz="1800" b="0" i="1" u="sng" strike="noStrike" kern="1200" cap="none" spc="0" normalizeH="0" baseline="0" noProof="0" dirty="0">
                  <a:ln>
                    <a:noFill/>
                  </a:ln>
                  <a:solidFill>
                    <a:prstClr val="white"/>
                  </a:solidFill>
                  <a:effectLst/>
                  <a:uLnTx/>
                  <a:uFillTx/>
                  <a:latin typeface="Calibri"/>
                  <a:ea typeface="+mn-ea"/>
                  <a:cs typeface="+mn-cs"/>
                </a:rPr>
                <a:t>implicit</a:t>
              </a:r>
              <a:r>
                <a:rPr kumimoji="0" lang="en-AU" sz="1800" b="0" i="0" u="sng" strike="noStrike" kern="1200" cap="none" spc="0" normalizeH="0" baseline="0" noProof="0" dirty="0">
                  <a:ln>
                    <a:noFill/>
                  </a:ln>
                  <a:solidFill>
                    <a:prstClr val="white"/>
                  </a:solidFill>
                  <a:effectLst/>
                  <a:uLnTx/>
                  <a:uFillTx/>
                  <a:latin typeface="Calibri"/>
                  <a:ea typeface="+mn-ea"/>
                  <a:cs typeface="+mn-cs"/>
                </a:rPr>
                <a:t>)</a:t>
              </a:r>
              <a:endParaRPr kumimoji="0" lang="en-AU" sz="1800" b="0" i="1" u="none" strike="noStrike" kern="1200" cap="none" spc="0" normalizeH="0" baseline="0" noProof="0" dirty="0">
                <a:ln>
                  <a:noFill/>
                </a:ln>
                <a:solidFill>
                  <a:prstClr val="white"/>
                </a:solidFill>
                <a:effectLst/>
                <a:uLnTx/>
                <a:uFillTx/>
                <a:latin typeface="Calibri"/>
                <a:ea typeface="+mn-ea"/>
                <a:cs typeface="+mn-cs"/>
              </a:endParaRPr>
            </a:p>
          </p:txBody>
        </p:sp>
      </p:grpSp>
      <p:sp>
        <p:nvSpPr>
          <p:cNvPr id="25" name="Rectangle 24">
            <a:extLst>
              <a:ext uri="{FF2B5EF4-FFF2-40B4-BE49-F238E27FC236}">
                <a16:creationId xmlns:a16="http://schemas.microsoft.com/office/drawing/2014/main" id="{F258C98F-980D-423F-B017-C9B77F049EBE}"/>
              </a:ext>
            </a:extLst>
          </p:cNvPr>
          <p:cNvSpPr/>
          <p:nvPr/>
        </p:nvSpPr>
        <p:spPr>
          <a:xfrm>
            <a:off x="3595022" y="188640"/>
            <a:ext cx="5021753"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Ecological Niche Modelling</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Tree>
    <p:extLst>
      <p:ext uri="{BB962C8B-B14F-4D97-AF65-F5344CB8AC3E}">
        <p14:creationId xmlns:p14="http://schemas.microsoft.com/office/powerpoint/2010/main" val="417555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3" grpId="0"/>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C32ED-47CC-4B5D-9446-1589760D2B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473199"/>
            <a:ext cx="11875911" cy="5384801"/>
          </a:xfrm>
          <a:prstGeom prst="rect">
            <a:avLst/>
          </a:prstGeom>
        </p:spPr>
      </p:pic>
      <p:sp>
        <p:nvSpPr>
          <p:cNvPr id="4" name="Rectangle 3">
            <a:extLst>
              <a:ext uri="{FF2B5EF4-FFF2-40B4-BE49-F238E27FC236}">
                <a16:creationId xmlns:a16="http://schemas.microsoft.com/office/drawing/2014/main" id="{D7991A58-A781-4116-82CF-810176CAE59C}"/>
              </a:ext>
            </a:extLst>
          </p:cNvPr>
          <p:cNvSpPr/>
          <p:nvPr/>
        </p:nvSpPr>
        <p:spPr>
          <a:xfrm>
            <a:off x="3806514" y="188641"/>
            <a:ext cx="462857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3200" b="1" i="0" u="none" strike="noStrike" kern="1200" cap="none" spc="0" normalizeH="0" baseline="0" noProof="0" dirty="0">
                <a:ln>
                  <a:noFill/>
                </a:ln>
                <a:solidFill>
                  <a:prstClr val="black">
                    <a:lumMod val="95000"/>
                    <a:lumOff val="5000"/>
                  </a:prstClr>
                </a:solidFill>
                <a:effectLst/>
                <a:uLnTx/>
                <a:uFillTx/>
                <a:latin typeface="Calibri"/>
                <a:ea typeface="+mn-ea"/>
                <a:cs typeface="+mn-cs"/>
              </a:rPr>
              <a:t>shiny apps for </a:t>
            </a:r>
            <a:r>
              <a:rPr kumimoji="0" lang="en-ZA" sz="3200" b="1" i="0" u="none" strike="noStrike" kern="1200" cap="none" spc="0" normalizeH="0" baseline="0" noProof="0" dirty="0" err="1">
                <a:ln>
                  <a:noFill/>
                </a:ln>
                <a:solidFill>
                  <a:prstClr val="black">
                    <a:lumMod val="95000"/>
                    <a:lumOff val="5000"/>
                  </a:prstClr>
                </a:solidFill>
                <a:effectLst/>
                <a:uLnTx/>
                <a:uFillTx/>
                <a:latin typeface="Calibri"/>
                <a:ea typeface="+mn-ea"/>
                <a:cs typeface="+mn-cs"/>
              </a:rPr>
              <a:t>NicheMapR</a:t>
            </a:r>
            <a:endParaRPr kumimoji="0" lang="en-AU"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EEA1260-C22E-40AE-AA68-D0F255162371}"/>
              </a:ext>
            </a:extLst>
          </p:cNvPr>
          <p:cNvSpPr txBox="1"/>
          <p:nvPr/>
        </p:nvSpPr>
        <p:spPr>
          <a:xfrm>
            <a:off x="1093772" y="836834"/>
            <a:ext cx="1016124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http://bioforecasts.science.unimelb.edu.au/app_direct/ectotherm/</a:t>
            </a:r>
            <a:r>
              <a:rPr kumimoji="0" lang="en-AU"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1165169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7" name="Picture 2" descr="\\zoo\Home$\mrke\My Documents\My Pictures\Darwin IR pics 2016\FLIR1097.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76197" y="2879405"/>
            <a:ext cx="4481512" cy="335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8">
            <a:extLst>
              <a:ext uri="{FF2B5EF4-FFF2-40B4-BE49-F238E27FC236}">
                <a16:creationId xmlns:a16="http://schemas.microsoft.com/office/drawing/2014/main" id="{D802136D-5BFA-4940-8C59-5D59D80731AB}"/>
              </a:ext>
            </a:extLst>
          </p:cNvPr>
          <p:cNvGrpSpPr>
            <a:grpSpLocks/>
          </p:cNvGrpSpPr>
          <p:nvPr/>
        </p:nvGrpSpPr>
        <p:grpSpPr bwMode="auto">
          <a:xfrm>
            <a:off x="1510490" y="363603"/>
            <a:ext cx="8940800" cy="1955800"/>
            <a:chOff x="-13" y="3022"/>
            <a:chExt cx="5632" cy="1232"/>
          </a:xfrm>
        </p:grpSpPr>
        <p:sp>
          <p:nvSpPr>
            <p:cNvPr id="12" name="Text Box 19">
              <a:extLst>
                <a:ext uri="{FF2B5EF4-FFF2-40B4-BE49-F238E27FC236}">
                  <a16:creationId xmlns:a16="http://schemas.microsoft.com/office/drawing/2014/main" id="{5D74F64B-0C21-4BBC-8EFA-F223D4738881}"/>
                </a:ext>
              </a:extLst>
            </p:cNvPr>
            <p:cNvSpPr txBox="1">
              <a:spLocks noChangeArrowheads="1"/>
            </p:cNvSpPr>
            <p:nvPr/>
          </p:nvSpPr>
          <p:spPr bwMode="auto">
            <a:xfrm>
              <a:off x="1120" y="3410"/>
              <a:ext cx="525"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Solar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a:t>
              </a:r>
            </a:p>
          </p:txBody>
        </p:sp>
        <p:sp>
          <p:nvSpPr>
            <p:cNvPr id="13" name="Text Box 20">
              <a:extLst>
                <a:ext uri="{FF2B5EF4-FFF2-40B4-BE49-F238E27FC236}">
                  <a16:creationId xmlns:a16="http://schemas.microsoft.com/office/drawing/2014/main" id="{28FB6B0C-EC40-49AF-82A8-8CFD4797DF0B}"/>
                </a:ext>
              </a:extLst>
            </p:cNvPr>
            <p:cNvSpPr txBox="1">
              <a:spLocks noChangeArrowheads="1"/>
            </p:cNvSpPr>
            <p:nvPr/>
          </p:nvSpPr>
          <p:spPr bwMode="auto">
            <a:xfrm>
              <a:off x="1766" y="3414"/>
              <a:ext cx="719" cy="384"/>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Infra-red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a:t>
              </a:r>
            </a:p>
          </p:txBody>
        </p:sp>
        <p:sp>
          <p:nvSpPr>
            <p:cNvPr id="14" name="Text Box 21">
              <a:extLst>
                <a:ext uri="{FF2B5EF4-FFF2-40B4-BE49-F238E27FC236}">
                  <a16:creationId xmlns:a16="http://schemas.microsoft.com/office/drawing/2014/main" id="{8E05BE7F-DEA6-4FDF-AEDB-68EE5F3DE566}"/>
                </a:ext>
              </a:extLst>
            </p:cNvPr>
            <p:cNvSpPr txBox="1">
              <a:spLocks noChangeArrowheads="1"/>
            </p:cNvSpPr>
            <p:nvPr/>
          </p:nvSpPr>
          <p:spPr bwMode="auto">
            <a:xfrm>
              <a:off x="3606" y="3858"/>
              <a:ext cx="926"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Arial"/>
                  <a:ea typeface="+mn-ea"/>
                  <a:cs typeface="+mn-cs"/>
                </a:rPr>
                <a:t>Condu</a:t>
              </a:r>
              <a:r>
                <a:rPr kumimoji="0" lang="en-US" sz="2000" b="0" i="0" u="none" strike="noStrike" kern="1200" cap="none" spc="0" normalizeH="0" baseline="0" noProof="0" dirty="0">
                  <a:ln>
                    <a:noFill/>
                  </a:ln>
                  <a:solidFill>
                    <a:srgbClr val="FF0000"/>
                  </a:solidFill>
                  <a:effectLst/>
                  <a:uLnTx/>
                  <a:uFillTx/>
                  <a:latin typeface="Arial"/>
                  <a:ea typeface="+mn-ea"/>
                  <a:cs typeface="+mn-cs"/>
                </a:rPr>
                <a:t>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(gained/lost)</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Text Box 22">
              <a:extLst>
                <a:ext uri="{FF2B5EF4-FFF2-40B4-BE49-F238E27FC236}">
                  <a16:creationId xmlns:a16="http://schemas.microsoft.com/office/drawing/2014/main" id="{3E9D18D1-5680-4075-BAFB-0E86E98F3BF6}"/>
                </a:ext>
              </a:extLst>
            </p:cNvPr>
            <p:cNvSpPr txBox="1">
              <a:spLocks noChangeArrowheads="1"/>
            </p:cNvSpPr>
            <p:nvPr/>
          </p:nvSpPr>
          <p:spPr bwMode="auto">
            <a:xfrm>
              <a:off x="2517" y="3858"/>
              <a:ext cx="917"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Arial"/>
                  <a:ea typeface="+mn-ea"/>
                  <a:cs typeface="+mn-cs"/>
                </a:rPr>
                <a:t>Conve</a:t>
              </a:r>
              <a:r>
                <a:rPr kumimoji="0" lang="en-US" sz="2000" b="0" i="0" u="none" strike="noStrike" kern="1200" cap="none" spc="0" normalizeH="0" baseline="0" noProof="0" dirty="0">
                  <a:ln>
                    <a:noFill/>
                  </a:ln>
                  <a:solidFill>
                    <a:srgbClr val="FF0000"/>
                  </a:solidFill>
                  <a:effectLst/>
                  <a:uLnTx/>
                  <a:uFillTx/>
                  <a:latin typeface="Arial"/>
                  <a:ea typeface="+mn-ea"/>
                  <a:cs typeface="+mn-cs"/>
                </a:rPr>
                <a:t>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(gained/lost)</a:t>
              </a:r>
            </a:p>
          </p:txBody>
        </p:sp>
        <p:sp>
          <p:nvSpPr>
            <p:cNvPr id="16" name="Text Box 23">
              <a:extLst>
                <a:ext uri="{FF2B5EF4-FFF2-40B4-BE49-F238E27FC236}">
                  <a16:creationId xmlns:a16="http://schemas.microsoft.com/office/drawing/2014/main" id="{813CDC1F-F3CF-49AC-9CB0-A63A6596899E}"/>
                </a:ext>
              </a:extLst>
            </p:cNvPr>
            <p:cNvSpPr txBox="1">
              <a:spLocks noChangeArrowheads="1"/>
            </p:cNvSpPr>
            <p:nvPr/>
          </p:nvSpPr>
          <p:spPr bwMode="auto">
            <a:xfrm>
              <a:off x="4649" y="3858"/>
              <a:ext cx="970"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Arial"/>
                  <a:ea typeface="+mn-ea"/>
                  <a:cs typeface="+mn-cs"/>
                </a:rPr>
                <a:t>Evaporatio</a:t>
              </a:r>
              <a:r>
                <a:rPr kumimoji="0" lang="en-US" sz="2000" b="0" i="0" u="none" strike="noStrike" kern="1200" cap="none" spc="0" normalizeH="0" baseline="0" noProof="0" dirty="0">
                  <a:ln>
                    <a:noFill/>
                  </a:ln>
                  <a:solidFill>
                    <a:srgbClr val="FF0000"/>
                  </a:solidFill>
                  <a:effectLst/>
                  <a:uLnTx/>
                  <a:uFillTx/>
                  <a:latin typeface="Arial"/>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(lost)</a:t>
              </a:r>
            </a:p>
          </p:txBody>
        </p:sp>
        <p:sp>
          <p:nvSpPr>
            <p:cNvPr id="17" name="Text Box 24">
              <a:extLst>
                <a:ext uri="{FF2B5EF4-FFF2-40B4-BE49-F238E27FC236}">
                  <a16:creationId xmlns:a16="http://schemas.microsoft.com/office/drawing/2014/main" id="{6F9FF794-BF10-4384-A78F-1CB931523162}"/>
                </a:ext>
              </a:extLst>
            </p:cNvPr>
            <p:cNvSpPr txBox="1">
              <a:spLocks noChangeArrowheads="1"/>
            </p:cNvSpPr>
            <p:nvPr/>
          </p:nvSpPr>
          <p:spPr bwMode="auto">
            <a:xfrm>
              <a:off x="-13" y="3410"/>
              <a:ext cx="934"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Metabolism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a:t>
              </a:r>
            </a:p>
          </p:txBody>
        </p:sp>
        <p:sp>
          <p:nvSpPr>
            <p:cNvPr id="18" name="Text Box 25">
              <a:extLst>
                <a:ext uri="{FF2B5EF4-FFF2-40B4-BE49-F238E27FC236}">
                  <a16:creationId xmlns:a16="http://schemas.microsoft.com/office/drawing/2014/main" id="{3803DAB5-4D0C-43B6-A34B-05ECE3C57EF1}"/>
                </a:ext>
              </a:extLst>
            </p:cNvPr>
            <p:cNvSpPr txBox="1">
              <a:spLocks noChangeArrowheads="1"/>
            </p:cNvSpPr>
            <p:nvPr/>
          </p:nvSpPr>
          <p:spPr bwMode="auto">
            <a:xfrm>
              <a:off x="1565" y="3870"/>
              <a:ext cx="719" cy="384"/>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Arial"/>
                  <a:ea typeface="+mn-ea"/>
                  <a:cs typeface="+mn-cs"/>
                </a:rPr>
                <a:t>Infra-red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(lost)</a:t>
              </a:r>
            </a:p>
          </p:txBody>
        </p:sp>
        <p:grpSp>
          <p:nvGrpSpPr>
            <p:cNvPr id="19" name="Group 26">
              <a:extLst>
                <a:ext uri="{FF2B5EF4-FFF2-40B4-BE49-F238E27FC236}">
                  <a16:creationId xmlns:a16="http://schemas.microsoft.com/office/drawing/2014/main" id="{A2716A79-9839-466B-A797-D76223D18203}"/>
                </a:ext>
              </a:extLst>
            </p:cNvPr>
            <p:cNvGrpSpPr>
              <a:grpSpLocks/>
            </p:cNvGrpSpPr>
            <p:nvPr/>
          </p:nvGrpSpPr>
          <p:grpSpPr bwMode="auto">
            <a:xfrm>
              <a:off x="930" y="3022"/>
              <a:ext cx="3747" cy="1094"/>
              <a:chOff x="930" y="3022"/>
              <a:chExt cx="3747" cy="1094"/>
            </a:xfrm>
          </p:grpSpPr>
          <p:sp>
            <p:nvSpPr>
              <p:cNvPr id="20" name="Text Box 27">
                <a:extLst>
                  <a:ext uri="{FF2B5EF4-FFF2-40B4-BE49-F238E27FC236}">
                    <a16:creationId xmlns:a16="http://schemas.microsoft.com/office/drawing/2014/main" id="{1DB5F7DE-5067-48BA-8CA7-701C461AA4A1}"/>
                  </a:ext>
                </a:extLst>
              </p:cNvPr>
              <p:cNvSpPr txBox="1">
                <a:spLocks noChangeArrowheads="1"/>
              </p:cNvSpPr>
              <p:nvPr/>
            </p:nvSpPr>
            <p:spPr bwMode="auto">
              <a:xfrm>
                <a:off x="930" y="3430"/>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a:t>
                </a:r>
              </a:p>
            </p:txBody>
          </p:sp>
          <p:sp>
            <p:nvSpPr>
              <p:cNvPr id="21" name="Text Box 28">
                <a:extLst>
                  <a:ext uri="{FF2B5EF4-FFF2-40B4-BE49-F238E27FC236}">
                    <a16:creationId xmlns:a16="http://schemas.microsoft.com/office/drawing/2014/main" id="{CF5CB4CA-DA1A-4413-AF32-B15F2AE59B2C}"/>
                  </a:ext>
                </a:extLst>
              </p:cNvPr>
              <p:cNvSpPr txBox="1">
                <a:spLocks noChangeArrowheads="1"/>
              </p:cNvSpPr>
              <p:nvPr/>
            </p:nvSpPr>
            <p:spPr bwMode="auto">
              <a:xfrm>
                <a:off x="1582" y="3430"/>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2" name="Text Box 29">
                <a:extLst>
                  <a:ext uri="{FF2B5EF4-FFF2-40B4-BE49-F238E27FC236}">
                    <a16:creationId xmlns:a16="http://schemas.microsoft.com/office/drawing/2014/main" id="{D561D648-ADEA-4599-8ED2-9E0B5DD58300}"/>
                  </a:ext>
                </a:extLst>
              </p:cNvPr>
              <p:cNvSpPr txBox="1">
                <a:spLocks noChangeArrowheads="1"/>
              </p:cNvSpPr>
              <p:nvPr/>
            </p:nvSpPr>
            <p:spPr bwMode="auto">
              <a:xfrm>
                <a:off x="2308" y="3866"/>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3" name="Text Box 30">
                <a:extLst>
                  <a:ext uri="{FF2B5EF4-FFF2-40B4-BE49-F238E27FC236}">
                    <a16:creationId xmlns:a16="http://schemas.microsoft.com/office/drawing/2014/main" id="{DFC7522D-6187-4FC1-AE04-904DAD7398C2}"/>
                  </a:ext>
                </a:extLst>
              </p:cNvPr>
              <p:cNvSpPr txBox="1">
                <a:spLocks noChangeArrowheads="1"/>
              </p:cNvSpPr>
              <p:nvPr/>
            </p:nvSpPr>
            <p:spPr bwMode="auto">
              <a:xfrm>
                <a:off x="3442" y="3866"/>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4" name="Text Box 31">
                <a:extLst>
                  <a:ext uri="{FF2B5EF4-FFF2-40B4-BE49-F238E27FC236}">
                    <a16:creationId xmlns:a16="http://schemas.microsoft.com/office/drawing/2014/main" id="{1D8588D9-50B1-425C-A461-83419AC6CF1F}"/>
                  </a:ext>
                </a:extLst>
              </p:cNvPr>
              <p:cNvSpPr txBox="1">
                <a:spLocks noChangeArrowheads="1"/>
              </p:cNvSpPr>
              <p:nvPr/>
            </p:nvSpPr>
            <p:spPr bwMode="auto">
              <a:xfrm>
                <a:off x="4468" y="3866"/>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5" name="Text Box 32">
                <a:extLst>
                  <a:ext uri="{FF2B5EF4-FFF2-40B4-BE49-F238E27FC236}">
                    <a16:creationId xmlns:a16="http://schemas.microsoft.com/office/drawing/2014/main" id="{4BF40AB5-7A7F-4690-83C1-66D41A63314B}"/>
                  </a:ext>
                </a:extLst>
              </p:cNvPr>
              <p:cNvSpPr txBox="1">
                <a:spLocks noChangeArrowheads="1"/>
              </p:cNvSpPr>
              <p:nvPr/>
            </p:nvSpPr>
            <p:spPr bwMode="auto">
              <a:xfrm>
                <a:off x="2517" y="3430"/>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6" name="Text Box 33">
                <a:extLst>
                  <a:ext uri="{FF2B5EF4-FFF2-40B4-BE49-F238E27FC236}">
                    <a16:creationId xmlns:a16="http://schemas.microsoft.com/office/drawing/2014/main" id="{E6D2B5F8-FF89-4C0F-A388-99679EA46419}"/>
                  </a:ext>
                </a:extLst>
              </p:cNvPr>
              <p:cNvSpPr txBox="1">
                <a:spLocks noChangeArrowheads="1"/>
              </p:cNvSpPr>
              <p:nvPr/>
            </p:nvSpPr>
            <p:spPr bwMode="auto">
              <a:xfrm>
                <a:off x="1367" y="3022"/>
                <a:ext cx="116" cy="288"/>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27" name="Rectangle 26">
            <a:extLst>
              <a:ext uri="{FF2B5EF4-FFF2-40B4-BE49-F238E27FC236}">
                <a16:creationId xmlns:a16="http://schemas.microsoft.com/office/drawing/2014/main" id="{454F0BBC-72ED-4FC1-B203-86B9302F74DD}"/>
              </a:ext>
            </a:extLst>
          </p:cNvPr>
          <p:cNvSpPr>
            <a:spLocks noChangeArrowheads="1"/>
          </p:cNvSpPr>
          <p:nvPr/>
        </p:nvSpPr>
        <p:spPr bwMode="auto">
          <a:xfrm>
            <a:off x="2520950" y="80964"/>
            <a:ext cx="7100888"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Predicting Ectotherm Evaporation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8">
            <a:extLst>
              <a:ext uri="{FF2B5EF4-FFF2-40B4-BE49-F238E27FC236}">
                <a16:creationId xmlns:a16="http://schemas.microsoft.com/office/drawing/2014/main" id="{D802136D-5BFA-4940-8C59-5D59D80731AB}"/>
              </a:ext>
            </a:extLst>
          </p:cNvPr>
          <p:cNvGrpSpPr>
            <a:grpSpLocks/>
          </p:cNvGrpSpPr>
          <p:nvPr/>
        </p:nvGrpSpPr>
        <p:grpSpPr bwMode="auto">
          <a:xfrm>
            <a:off x="1510490" y="363603"/>
            <a:ext cx="8940800" cy="1955800"/>
            <a:chOff x="-13" y="3022"/>
            <a:chExt cx="5632" cy="1232"/>
          </a:xfrm>
        </p:grpSpPr>
        <p:sp>
          <p:nvSpPr>
            <p:cNvPr id="12" name="Text Box 19">
              <a:extLst>
                <a:ext uri="{FF2B5EF4-FFF2-40B4-BE49-F238E27FC236}">
                  <a16:creationId xmlns:a16="http://schemas.microsoft.com/office/drawing/2014/main" id="{5D74F64B-0C21-4BBC-8EFA-F223D4738881}"/>
                </a:ext>
              </a:extLst>
            </p:cNvPr>
            <p:cNvSpPr txBox="1">
              <a:spLocks noChangeArrowheads="1"/>
            </p:cNvSpPr>
            <p:nvPr/>
          </p:nvSpPr>
          <p:spPr bwMode="auto">
            <a:xfrm>
              <a:off x="1120" y="3410"/>
              <a:ext cx="525"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Solar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a:t>
              </a:r>
            </a:p>
          </p:txBody>
        </p:sp>
        <p:sp>
          <p:nvSpPr>
            <p:cNvPr id="13" name="Text Box 20">
              <a:extLst>
                <a:ext uri="{FF2B5EF4-FFF2-40B4-BE49-F238E27FC236}">
                  <a16:creationId xmlns:a16="http://schemas.microsoft.com/office/drawing/2014/main" id="{28FB6B0C-EC40-49AF-82A8-8CFD4797DF0B}"/>
                </a:ext>
              </a:extLst>
            </p:cNvPr>
            <p:cNvSpPr txBox="1">
              <a:spLocks noChangeArrowheads="1"/>
            </p:cNvSpPr>
            <p:nvPr/>
          </p:nvSpPr>
          <p:spPr bwMode="auto">
            <a:xfrm>
              <a:off x="1766" y="3414"/>
              <a:ext cx="719" cy="384"/>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Infra-red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a:t>
              </a:r>
            </a:p>
          </p:txBody>
        </p:sp>
        <p:sp>
          <p:nvSpPr>
            <p:cNvPr id="14" name="Text Box 21">
              <a:extLst>
                <a:ext uri="{FF2B5EF4-FFF2-40B4-BE49-F238E27FC236}">
                  <a16:creationId xmlns:a16="http://schemas.microsoft.com/office/drawing/2014/main" id="{8E05BE7F-DEA6-4FDF-AEDB-68EE5F3DE566}"/>
                </a:ext>
              </a:extLst>
            </p:cNvPr>
            <p:cNvSpPr txBox="1">
              <a:spLocks noChangeArrowheads="1"/>
            </p:cNvSpPr>
            <p:nvPr/>
          </p:nvSpPr>
          <p:spPr bwMode="auto">
            <a:xfrm>
              <a:off x="3606" y="3858"/>
              <a:ext cx="926"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Arial"/>
                  <a:ea typeface="+mn-ea"/>
                  <a:cs typeface="+mn-cs"/>
                </a:rPr>
                <a:t>Condu</a:t>
              </a:r>
              <a:r>
                <a:rPr kumimoji="0" lang="en-US" sz="2000" b="0" i="0" u="none" strike="noStrike" kern="1200" cap="none" spc="0" normalizeH="0" baseline="0" noProof="0" dirty="0">
                  <a:ln>
                    <a:noFill/>
                  </a:ln>
                  <a:solidFill>
                    <a:srgbClr val="FF0000"/>
                  </a:solidFill>
                  <a:effectLst/>
                  <a:uLnTx/>
                  <a:uFillTx/>
                  <a:latin typeface="Arial"/>
                  <a:ea typeface="+mn-ea"/>
                  <a:cs typeface="+mn-cs"/>
                </a:rPr>
                <a:t>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(gained/lost)</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Text Box 22">
              <a:extLst>
                <a:ext uri="{FF2B5EF4-FFF2-40B4-BE49-F238E27FC236}">
                  <a16:creationId xmlns:a16="http://schemas.microsoft.com/office/drawing/2014/main" id="{3E9D18D1-5680-4075-BAFB-0E86E98F3BF6}"/>
                </a:ext>
              </a:extLst>
            </p:cNvPr>
            <p:cNvSpPr txBox="1">
              <a:spLocks noChangeArrowheads="1"/>
            </p:cNvSpPr>
            <p:nvPr/>
          </p:nvSpPr>
          <p:spPr bwMode="auto">
            <a:xfrm>
              <a:off x="2517" y="3858"/>
              <a:ext cx="917"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Arial"/>
                  <a:ea typeface="+mn-ea"/>
                  <a:cs typeface="+mn-cs"/>
                </a:rPr>
                <a:t>Conve</a:t>
              </a:r>
              <a:r>
                <a:rPr kumimoji="0" lang="en-US" sz="2000" b="0" i="0" u="none" strike="noStrike" kern="1200" cap="none" spc="0" normalizeH="0" baseline="0" noProof="0" dirty="0">
                  <a:ln>
                    <a:noFill/>
                  </a:ln>
                  <a:solidFill>
                    <a:srgbClr val="FF0000"/>
                  </a:solidFill>
                  <a:effectLst/>
                  <a:uLnTx/>
                  <a:uFillTx/>
                  <a:latin typeface="Arial"/>
                  <a:ea typeface="+mn-ea"/>
                  <a:cs typeface="+mn-cs"/>
                </a:rPr>
                <a:t>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(gained/lost)</a:t>
              </a:r>
            </a:p>
          </p:txBody>
        </p:sp>
        <p:sp>
          <p:nvSpPr>
            <p:cNvPr id="16" name="Text Box 23">
              <a:extLst>
                <a:ext uri="{FF2B5EF4-FFF2-40B4-BE49-F238E27FC236}">
                  <a16:creationId xmlns:a16="http://schemas.microsoft.com/office/drawing/2014/main" id="{813CDC1F-F3CF-49AC-9CB0-A63A6596899E}"/>
                </a:ext>
              </a:extLst>
            </p:cNvPr>
            <p:cNvSpPr txBox="1">
              <a:spLocks noChangeArrowheads="1"/>
            </p:cNvSpPr>
            <p:nvPr/>
          </p:nvSpPr>
          <p:spPr bwMode="auto">
            <a:xfrm>
              <a:off x="4649" y="3858"/>
              <a:ext cx="970"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Arial"/>
                  <a:ea typeface="+mn-ea"/>
                  <a:cs typeface="+mn-cs"/>
                </a:rPr>
                <a:t>Evaporatio</a:t>
              </a:r>
              <a:r>
                <a:rPr kumimoji="0" lang="en-US" sz="2000" b="0" i="0" u="none" strike="noStrike" kern="1200" cap="none" spc="0" normalizeH="0" baseline="0" noProof="0" dirty="0">
                  <a:ln>
                    <a:noFill/>
                  </a:ln>
                  <a:solidFill>
                    <a:srgbClr val="FF0000"/>
                  </a:solidFill>
                  <a:effectLst/>
                  <a:uLnTx/>
                  <a:uFillTx/>
                  <a:latin typeface="Arial"/>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(lost)</a:t>
              </a:r>
            </a:p>
          </p:txBody>
        </p:sp>
        <p:sp>
          <p:nvSpPr>
            <p:cNvPr id="17" name="Text Box 24">
              <a:extLst>
                <a:ext uri="{FF2B5EF4-FFF2-40B4-BE49-F238E27FC236}">
                  <a16:creationId xmlns:a16="http://schemas.microsoft.com/office/drawing/2014/main" id="{6F9FF794-BF10-4384-A78F-1CB931523162}"/>
                </a:ext>
              </a:extLst>
            </p:cNvPr>
            <p:cNvSpPr txBox="1">
              <a:spLocks noChangeArrowheads="1"/>
            </p:cNvSpPr>
            <p:nvPr/>
          </p:nvSpPr>
          <p:spPr bwMode="auto">
            <a:xfrm>
              <a:off x="-13" y="3410"/>
              <a:ext cx="934" cy="38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rial"/>
                  <a:ea typeface="+mn-ea"/>
                  <a:cs typeface="+mn-cs"/>
                </a:rPr>
                <a:t>Metabolism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(gained)</a:t>
              </a:r>
            </a:p>
          </p:txBody>
        </p:sp>
        <p:sp>
          <p:nvSpPr>
            <p:cNvPr id="18" name="Text Box 25">
              <a:extLst>
                <a:ext uri="{FF2B5EF4-FFF2-40B4-BE49-F238E27FC236}">
                  <a16:creationId xmlns:a16="http://schemas.microsoft.com/office/drawing/2014/main" id="{3803DAB5-4D0C-43B6-A34B-05ECE3C57EF1}"/>
                </a:ext>
              </a:extLst>
            </p:cNvPr>
            <p:cNvSpPr txBox="1">
              <a:spLocks noChangeArrowheads="1"/>
            </p:cNvSpPr>
            <p:nvPr/>
          </p:nvSpPr>
          <p:spPr bwMode="auto">
            <a:xfrm>
              <a:off x="1565" y="3870"/>
              <a:ext cx="719" cy="384"/>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Arial"/>
                  <a:ea typeface="+mn-ea"/>
                  <a:cs typeface="+mn-cs"/>
                </a:rPr>
                <a:t>Infra-red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(lost)</a:t>
              </a:r>
            </a:p>
          </p:txBody>
        </p:sp>
        <p:grpSp>
          <p:nvGrpSpPr>
            <p:cNvPr id="19" name="Group 26">
              <a:extLst>
                <a:ext uri="{FF2B5EF4-FFF2-40B4-BE49-F238E27FC236}">
                  <a16:creationId xmlns:a16="http://schemas.microsoft.com/office/drawing/2014/main" id="{A2716A79-9839-466B-A797-D76223D18203}"/>
                </a:ext>
              </a:extLst>
            </p:cNvPr>
            <p:cNvGrpSpPr>
              <a:grpSpLocks/>
            </p:cNvGrpSpPr>
            <p:nvPr/>
          </p:nvGrpSpPr>
          <p:grpSpPr bwMode="auto">
            <a:xfrm>
              <a:off x="930" y="3022"/>
              <a:ext cx="3747" cy="1094"/>
              <a:chOff x="930" y="3022"/>
              <a:chExt cx="3747" cy="1094"/>
            </a:xfrm>
          </p:grpSpPr>
          <p:sp>
            <p:nvSpPr>
              <p:cNvPr id="20" name="Text Box 27">
                <a:extLst>
                  <a:ext uri="{FF2B5EF4-FFF2-40B4-BE49-F238E27FC236}">
                    <a16:creationId xmlns:a16="http://schemas.microsoft.com/office/drawing/2014/main" id="{1DB5F7DE-5067-48BA-8CA7-701C461AA4A1}"/>
                  </a:ext>
                </a:extLst>
              </p:cNvPr>
              <p:cNvSpPr txBox="1">
                <a:spLocks noChangeArrowheads="1"/>
              </p:cNvSpPr>
              <p:nvPr/>
            </p:nvSpPr>
            <p:spPr bwMode="auto">
              <a:xfrm>
                <a:off x="930" y="3430"/>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a:t>
                </a:r>
              </a:p>
            </p:txBody>
          </p:sp>
          <p:sp>
            <p:nvSpPr>
              <p:cNvPr id="21" name="Text Box 28">
                <a:extLst>
                  <a:ext uri="{FF2B5EF4-FFF2-40B4-BE49-F238E27FC236}">
                    <a16:creationId xmlns:a16="http://schemas.microsoft.com/office/drawing/2014/main" id="{CF5CB4CA-DA1A-4413-AF32-B15F2AE59B2C}"/>
                  </a:ext>
                </a:extLst>
              </p:cNvPr>
              <p:cNvSpPr txBox="1">
                <a:spLocks noChangeArrowheads="1"/>
              </p:cNvSpPr>
              <p:nvPr/>
            </p:nvSpPr>
            <p:spPr bwMode="auto">
              <a:xfrm>
                <a:off x="1582" y="3430"/>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2" name="Text Box 29">
                <a:extLst>
                  <a:ext uri="{FF2B5EF4-FFF2-40B4-BE49-F238E27FC236}">
                    <a16:creationId xmlns:a16="http://schemas.microsoft.com/office/drawing/2014/main" id="{D561D648-ADEA-4599-8ED2-9E0B5DD58300}"/>
                  </a:ext>
                </a:extLst>
              </p:cNvPr>
              <p:cNvSpPr txBox="1">
                <a:spLocks noChangeArrowheads="1"/>
              </p:cNvSpPr>
              <p:nvPr/>
            </p:nvSpPr>
            <p:spPr bwMode="auto">
              <a:xfrm>
                <a:off x="2308" y="3866"/>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3" name="Text Box 30">
                <a:extLst>
                  <a:ext uri="{FF2B5EF4-FFF2-40B4-BE49-F238E27FC236}">
                    <a16:creationId xmlns:a16="http://schemas.microsoft.com/office/drawing/2014/main" id="{DFC7522D-6187-4FC1-AE04-904DAD7398C2}"/>
                  </a:ext>
                </a:extLst>
              </p:cNvPr>
              <p:cNvSpPr txBox="1">
                <a:spLocks noChangeArrowheads="1"/>
              </p:cNvSpPr>
              <p:nvPr/>
            </p:nvSpPr>
            <p:spPr bwMode="auto">
              <a:xfrm>
                <a:off x="3442" y="3866"/>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4" name="Text Box 31">
                <a:extLst>
                  <a:ext uri="{FF2B5EF4-FFF2-40B4-BE49-F238E27FC236}">
                    <a16:creationId xmlns:a16="http://schemas.microsoft.com/office/drawing/2014/main" id="{1D8588D9-50B1-425C-A461-83419AC6CF1F}"/>
                  </a:ext>
                </a:extLst>
              </p:cNvPr>
              <p:cNvSpPr txBox="1">
                <a:spLocks noChangeArrowheads="1"/>
              </p:cNvSpPr>
              <p:nvPr/>
            </p:nvSpPr>
            <p:spPr bwMode="auto">
              <a:xfrm>
                <a:off x="4468" y="3866"/>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5" name="Text Box 32">
                <a:extLst>
                  <a:ext uri="{FF2B5EF4-FFF2-40B4-BE49-F238E27FC236}">
                    <a16:creationId xmlns:a16="http://schemas.microsoft.com/office/drawing/2014/main" id="{4BF40AB5-7A7F-4690-83C1-66D41A63314B}"/>
                  </a:ext>
                </a:extLst>
              </p:cNvPr>
              <p:cNvSpPr txBox="1">
                <a:spLocks noChangeArrowheads="1"/>
              </p:cNvSpPr>
              <p:nvPr/>
            </p:nvSpPr>
            <p:spPr bwMode="auto">
              <a:xfrm>
                <a:off x="2517" y="3430"/>
                <a:ext cx="209" cy="2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t>
                </a:r>
              </a:p>
            </p:txBody>
          </p:sp>
          <p:sp>
            <p:nvSpPr>
              <p:cNvPr id="26" name="Text Box 33">
                <a:extLst>
                  <a:ext uri="{FF2B5EF4-FFF2-40B4-BE49-F238E27FC236}">
                    <a16:creationId xmlns:a16="http://schemas.microsoft.com/office/drawing/2014/main" id="{E6D2B5F8-FF89-4C0F-A388-99679EA46419}"/>
                  </a:ext>
                </a:extLst>
              </p:cNvPr>
              <p:cNvSpPr txBox="1">
                <a:spLocks noChangeArrowheads="1"/>
              </p:cNvSpPr>
              <p:nvPr/>
            </p:nvSpPr>
            <p:spPr bwMode="auto">
              <a:xfrm>
                <a:off x="1367" y="3022"/>
                <a:ext cx="116" cy="288"/>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27" name="Rectangle 26">
            <a:extLst>
              <a:ext uri="{FF2B5EF4-FFF2-40B4-BE49-F238E27FC236}">
                <a16:creationId xmlns:a16="http://schemas.microsoft.com/office/drawing/2014/main" id="{454F0BBC-72ED-4FC1-B203-86B9302F74DD}"/>
              </a:ext>
            </a:extLst>
          </p:cNvPr>
          <p:cNvSpPr>
            <a:spLocks noChangeArrowheads="1"/>
          </p:cNvSpPr>
          <p:nvPr/>
        </p:nvSpPr>
        <p:spPr bwMode="auto">
          <a:xfrm>
            <a:off x="2520950" y="80964"/>
            <a:ext cx="7100888"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Predicting Ectotherm Evaporation</a:t>
            </a:r>
          </a:p>
        </p:txBody>
      </p:sp>
      <p:sp>
        <p:nvSpPr>
          <p:cNvPr id="28" name="Text Box 18">
            <a:extLst>
              <a:ext uri="{FF2B5EF4-FFF2-40B4-BE49-F238E27FC236}">
                <a16:creationId xmlns:a16="http://schemas.microsoft.com/office/drawing/2014/main" id="{308787AD-ED25-4340-B8E3-415D4A6C26A8}"/>
              </a:ext>
            </a:extLst>
          </p:cNvPr>
          <p:cNvSpPr txBox="1">
            <a:spLocks noChangeArrowheads="1"/>
          </p:cNvSpPr>
          <p:nvPr/>
        </p:nvSpPr>
        <p:spPr bwMode="auto">
          <a:xfrm>
            <a:off x="5753084" y="3862453"/>
            <a:ext cx="4073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err="1">
                <a:ln>
                  <a:noFill/>
                </a:ln>
                <a:solidFill>
                  <a:srgbClr val="0070C0"/>
                </a:solidFill>
                <a:effectLst/>
                <a:uLnTx/>
                <a:uFillTx/>
                <a:latin typeface="Calibri" pitchFamily="34" charset="0"/>
                <a:ea typeface="+mn-ea"/>
                <a:cs typeface="+mn-cs"/>
              </a:rPr>
              <a:t>Q</a:t>
            </a:r>
            <a:r>
              <a:rPr kumimoji="0" lang="en-US" altLang="en-US" sz="2400" b="0" i="0" u="none" strike="noStrike" kern="1200" cap="none" spc="0" normalizeH="0" baseline="-25000" noProof="0" dirty="0" err="1">
                <a:ln>
                  <a:noFill/>
                </a:ln>
                <a:solidFill>
                  <a:srgbClr val="0070C0"/>
                </a:solidFill>
                <a:effectLst/>
                <a:uLnTx/>
                <a:uFillTx/>
                <a:latin typeface="Calibri" pitchFamily="34" charset="0"/>
                <a:ea typeface="+mn-ea"/>
                <a:cs typeface="+mn-cs"/>
              </a:rPr>
              <a:t>evap,cut</a:t>
            </a:r>
            <a:r>
              <a:rPr kumimoji="0" lang="en-US" altLang="en-US" sz="2400" b="0" i="0" u="none" strike="noStrike" kern="1200" cap="none" spc="0" normalizeH="0" baseline="0" noProof="0" dirty="0">
                <a:ln>
                  <a:noFill/>
                </a:ln>
                <a:solidFill>
                  <a:srgbClr val="0070C0"/>
                </a:solidFill>
                <a:effectLst/>
                <a:uLnTx/>
                <a:uFillTx/>
                <a:latin typeface="Calibri" pitchFamily="34" charset="0"/>
                <a:ea typeface="+mn-ea"/>
                <a:cs typeface="+mn-cs"/>
              </a:rPr>
              <a:t>= </a:t>
            </a:r>
            <a:r>
              <a:rPr kumimoji="0" lang="en-US" altLang="en-US" sz="2400" b="0" i="1" u="none" strike="noStrike" kern="1200" cap="none" spc="0" normalizeH="0" baseline="0" noProof="0" dirty="0" err="1">
                <a:ln>
                  <a:noFill/>
                </a:ln>
                <a:solidFill>
                  <a:srgbClr val="0070C0"/>
                </a:solidFill>
                <a:effectLst/>
                <a:uLnTx/>
                <a:uFillTx/>
                <a:latin typeface="Calibri" pitchFamily="34" charset="0"/>
                <a:ea typeface="+mn-ea"/>
                <a:cs typeface="+mn-cs"/>
              </a:rPr>
              <a:t>A</a:t>
            </a:r>
            <a:r>
              <a:rPr kumimoji="0" lang="en-US" altLang="en-US" sz="2400" b="0" i="0" u="none" strike="noStrike" kern="1200" cap="none" spc="0" normalizeH="0" baseline="-25000" noProof="0" dirty="0" err="1">
                <a:ln>
                  <a:noFill/>
                </a:ln>
                <a:solidFill>
                  <a:srgbClr val="0070C0"/>
                </a:solidFill>
                <a:effectLst/>
                <a:uLnTx/>
                <a:uFillTx/>
                <a:latin typeface="Calibri" pitchFamily="34" charset="0"/>
                <a:ea typeface="+mn-ea"/>
                <a:cs typeface="+mn-cs"/>
              </a:rPr>
              <a:t>evap</a:t>
            </a:r>
            <a:r>
              <a:rPr kumimoji="0" lang="en-US" altLang="en-US" sz="2400" b="0" i="1" u="none" strike="noStrike" kern="1200" cap="none" spc="0" normalizeH="0" baseline="0" noProof="0" dirty="0" err="1">
                <a:ln>
                  <a:noFill/>
                </a:ln>
                <a:solidFill>
                  <a:srgbClr val="0070C0"/>
                </a:solidFill>
                <a:effectLst/>
                <a:uLnTx/>
                <a:uFillTx/>
                <a:latin typeface="Calibri" pitchFamily="34" charset="0"/>
                <a:ea typeface="+mn-ea"/>
                <a:cs typeface="+mn-cs"/>
              </a:rPr>
              <a:t>h</a:t>
            </a:r>
            <a:r>
              <a:rPr kumimoji="0" lang="en-US" altLang="en-US" sz="2400" b="0" i="0" u="none" strike="noStrike" kern="1200" cap="none" spc="0" normalizeH="0" baseline="-25000" noProof="0" dirty="0" err="1">
                <a:ln>
                  <a:noFill/>
                </a:ln>
                <a:solidFill>
                  <a:srgbClr val="0070C0"/>
                </a:solidFill>
                <a:effectLst/>
                <a:uLnTx/>
                <a:uFillTx/>
                <a:latin typeface="Calibri" pitchFamily="34" charset="0"/>
                <a:ea typeface="+mn-ea"/>
                <a:cs typeface="+mn-cs"/>
              </a:rPr>
              <a:t>d</a:t>
            </a:r>
            <a:r>
              <a:rPr kumimoji="0" lang="en-US" altLang="en-US" sz="2400" b="0" i="0" u="none" strike="noStrike" kern="1200" cap="none" spc="0" normalizeH="0" baseline="0" noProof="0" dirty="0">
                <a:ln>
                  <a:noFill/>
                </a:ln>
                <a:solidFill>
                  <a:srgbClr val="0070C0"/>
                </a:solidFill>
                <a:effectLst/>
                <a:uLnTx/>
                <a:uFillTx/>
                <a:latin typeface="Calibri" pitchFamily="34" charset="0"/>
                <a:ea typeface="+mn-ea"/>
                <a:cs typeface="+mn-cs"/>
              </a:rPr>
              <a:t> (</a:t>
            </a:r>
            <a:r>
              <a:rPr kumimoji="0" lang="en-US" altLang="en-US" sz="2400" b="0" i="1" u="none" strike="noStrike" kern="1200" cap="none" spc="0" normalizeH="0" baseline="0" noProof="0" dirty="0" err="1">
                <a:ln>
                  <a:noFill/>
                </a:ln>
                <a:solidFill>
                  <a:srgbClr val="0070C0"/>
                </a:solidFill>
                <a:effectLst/>
                <a:uLnTx/>
                <a:uFillTx/>
                <a:latin typeface="Calibri" pitchFamily="34" charset="0"/>
                <a:ea typeface="+mn-ea"/>
                <a:cs typeface="+mn-cs"/>
              </a:rPr>
              <a:t>V</a:t>
            </a:r>
            <a:r>
              <a:rPr kumimoji="0" lang="en-US" altLang="en-US" sz="2400" b="0" i="0" u="none" strike="noStrike" kern="1200" cap="none" spc="0" normalizeH="0" baseline="-25000" noProof="0" dirty="0" err="1">
                <a:ln>
                  <a:noFill/>
                </a:ln>
                <a:solidFill>
                  <a:srgbClr val="0070C0"/>
                </a:solidFill>
                <a:effectLst/>
                <a:uLnTx/>
                <a:uFillTx/>
                <a:latin typeface="Calibri" pitchFamily="34" charset="0"/>
                <a:ea typeface="+mn-ea"/>
                <a:cs typeface="+mn-cs"/>
              </a:rPr>
              <a:t>d,skin</a:t>
            </a:r>
            <a:r>
              <a:rPr kumimoji="0" lang="en-US" altLang="en-US" sz="2400" b="0" i="0" u="none" strike="noStrike" kern="1200" cap="none" spc="0" normalizeH="0" baseline="0" noProof="0" dirty="0">
                <a:ln>
                  <a:noFill/>
                </a:ln>
                <a:solidFill>
                  <a:srgbClr val="0070C0"/>
                </a:solidFill>
                <a:effectLst/>
                <a:uLnTx/>
                <a:uFillTx/>
                <a:latin typeface="Calibri" pitchFamily="34" charset="0"/>
                <a:ea typeface="+mn-ea"/>
                <a:cs typeface="+mn-cs"/>
              </a:rPr>
              <a:t> - </a:t>
            </a:r>
            <a:r>
              <a:rPr kumimoji="0" lang="en-US" altLang="en-US" sz="2400" b="0" i="1" u="none" strike="noStrike" kern="1200" cap="none" spc="0" normalizeH="0" baseline="0" noProof="0" dirty="0" err="1">
                <a:ln>
                  <a:noFill/>
                </a:ln>
                <a:solidFill>
                  <a:srgbClr val="0070C0"/>
                </a:solidFill>
                <a:effectLst/>
                <a:uLnTx/>
                <a:uFillTx/>
                <a:latin typeface="Calibri" pitchFamily="34" charset="0"/>
                <a:ea typeface="+mn-ea"/>
                <a:cs typeface="+mn-cs"/>
              </a:rPr>
              <a:t>V</a:t>
            </a:r>
            <a:r>
              <a:rPr kumimoji="0" lang="en-US" altLang="en-US" sz="2400" b="0" i="0" u="none" strike="noStrike" kern="1200" cap="none" spc="0" normalizeH="0" baseline="-25000" noProof="0" dirty="0" err="1">
                <a:ln>
                  <a:noFill/>
                </a:ln>
                <a:solidFill>
                  <a:srgbClr val="0070C0"/>
                </a:solidFill>
                <a:effectLst/>
                <a:uLnTx/>
                <a:uFillTx/>
                <a:latin typeface="Calibri" pitchFamily="34" charset="0"/>
                <a:ea typeface="+mn-ea"/>
                <a:cs typeface="+mn-cs"/>
              </a:rPr>
              <a:t>d,air</a:t>
            </a:r>
            <a:r>
              <a:rPr kumimoji="0" lang="en-US" altLang="en-US" sz="2400" b="0" i="0" u="none" strike="noStrike" kern="1200" cap="none" spc="0" normalizeH="0" baseline="0" noProof="0" dirty="0">
                <a:ln>
                  <a:noFill/>
                </a:ln>
                <a:solidFill>
                  <a:srgbClr val="0070C0"/>
                </a:solidFill>
                <a:effectLst/>
                <a:uLnTx/>
                <a:uFillTx/>
                <a:latin typeface="Calibri" pitchFamily="34" charset="0"/>
                <a:ea typeface="+mn-ea"/>
                <a:cs typeface="+mn-cs"/>
              </a:rPr>
              <a:t>)</a:t>
            </a:r>
            <a:r>
              <a:rPr kumimoji="0" lang="el-GR" altLang="en-US" sz="2400" b="0" i="0" u="none" strike="noStrike" kern="1200" cap="none" spc="0" normalizeH="0" baseline="0" noProof="0" dirty="0">
                <a:ln>
                  <a:noFill/>
                </a:ln>
                <a:solidFill>
                  <a:srgbClr val="0070C0"/>
                </a:solidFill>
                <a:effectLst/>
                <a:uLnTx/>
                <a:uFillTx/>
                <a:latin typeface="Calibri" pitchFamily="34" charset="0"/>
                <a:ea typeface="+mn-ea"/>
                <a:cs typeface="+mn-cs"/>
              </a:rPr>
              <a:t> λ</a:t>
            </a:r>
            <a:endParaRPr kumimoji="0" lang="en-US" altLang="en-US" sz="2400" b="0" i="0" u="none" strike="noStrike" kern="1200" cap="none" spc="0" normalizeH="0" baseline="0" noProof="0" dirty="0">
              <a:ln>
                <a:noFill/>
              </a:ln>
              <a:solidFill>
                <a:srgbClr val="0070C0"/>
              </a:solidFill>
              <a:effectLst/>
              <a:uLnTx/>
              <a:uFillTx/>
              <a:latin typeface="Calibri" pitchFamily="34" charset="0"/>
              <a:ea typeface="+mn-ea"/>
              <a:cs typeface="+mn-cs"/>
            </a:endParaRPr>
          </a:p>
        </p:txBody>
      </p:sp>
      <p:sp>
        <p:nvSpPr>
          <p:cNvPr id="29" name="Text Box 36">
            <a:extLst>
              <a:ext uri="{FF2B5EF4-FFF2-40B4-BE49-F238E27FC236}">
                <a16:creationId xmlns:a16="http://schemas.microsoft.com/office/drawing/2014/main" id="{3D9D9A5E-C490-43A1-B184-290441922836}"/>
              </a:ext>
            </a:extLst>
          </p:cNvPr>
          <p:cNvSpPr txBox="1">
            <a:spLocks noChangeArrowheads="1"/>
          </p:cNvSpPr>
          <p:nvPr/>
        </p:nvSpPr>
        <p:spPr bwMode="auto">
          <a:xfrm>
            <a:off x="6442059" y="3465578"/>
            <a:ext cx="1438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itchFamily="34" charset="0"/>
                <a:ea typeface="+mn-ea"/>
                <a:cs typeface="+mn-cs"/>
              </a:rPr>
              <a:t>area wet, m</a:t>
            </a:r>
            <a:r>
              <a:rPr kumimoji="0" lang="en-US" altLang="en-US" sz="1400" b="1" i="0" u="none" strike="noStrike" kern="1200" cap="none" spc="0" normalizeH="0" baseline="30000" noProof="0" dirty="0">
                <a:ln>
                  <a:noFill/>
                </a:ln>
                <a:solidFill>
                  <a:prstClr val="black"/>
                </a:solidFill>
                <a:effectLst/>
                <a:uLnTx/>
                <a:uFillTx/>
                <a:latin typeface="Calibri" pitchFamily="34" charset="0"/>
                <a:ea typeface="+mn-ea"/>
                <a:cs typeface="+mn-cs"/>
              </a:rPr>
              <a:t>2</a:t>
            </a:r>
            <a:endPar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30" name="Straight Arrow Connector 29">
            <a:extLst>
              <a:ext uri="{FF2B5EF4-FFF2-40B4-BE49-F238E27FC236}">
                <a16:creationId xmlns:a16="http://schemas.microsoft.com/office/drawing/2014/main" id="{DF10CA3A-B690-4CAF-ACD5-085589CA74C4}"/>
              </a:ext>
            </a:extLst>
          </p:cNvPr>
          <p:cNvCxnSpPr/>
          <p:nvPr/>
        </p:nvCxnSpPr>
        <p:spPr>
          <a:xfrm>
            <a:off x="6956407" y="3727514"/>
            <a:ext cx="71438" cy="2159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20">
            <a:extLst>
              <a:ext uri="{FF2B5EF4-FFF2-40B4-BE49-F238E27FC236}">
                <a16:creationId xmlns:a16="http://schemas.microsoft.com/office/drawing/2014/main" id="{F2C29534-E237-4F6E-9C3F-9FC911CDC44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68497" y="2721041"/>
            <a:ext cx="3671887"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22">
            <a:extLst>
              <a:ext uri="{FF2B5EF4-FFF2-40B4-BE49-F238E27FC236}">
                <a16:creationId xmlns:a16="http://schemas.microsoft.com/office/drawing/2014/main" id="{0CBAEBAE-A48D-41E4-920F-0A5CF9DC2AE5}"/>
              </a:ext>
            </a:extLst>
          </p:cNvPr>
          <p:cNvSpPr>
            <a:spLocks/>
          </p:cNvSpPr>
          <p:nvPr/>
        </p:nvSpPr>
        <p:spPr bwMode="auto">
          <a:xfrm>
            <a:off x="2205022" y="2806766"/>
            <a:ext cx="3360737" cy="2397125"/>
          </a:xfrm>
          <a:custGeom>
            <a:avLst/>
            <a:gdLst>
              <a:gd name="T0" fmla="*/ 152 w 2117"/>
              <a:gd name="T1" fmla="*/ 673 h 1510"/>
              <a:gd name="T2" fmla="*/ 207 w 2117"/>
              <a:gd name="T3" fmla="*/ 491 h 1510"/>
              <a:gd name="T4" fmla="*/ 419 w 2117"/>
              <a:gd name="T5" fmla="*/ 406 h 1510"/>
              <a:gd name="T6" fmla="*/ 552 w 2117"/>
              <a:gd name="T7" fmla="*/ 303 h 1510"/>
              <a:gd name="T8" fmla="*/ 825 w 2117"/>
              <a:gd name="T9" fmla="*/ 218 h 1510"/>
              <a:gd name="T10" fmla="*/ 1116 w 2117"/>
              <a:gd name="T11" fmla="*/ 182 h 1510"/>
              <a:gd name="T12" fmla="*/ 1498 w 2117"/>
              <a:gd name="T13" fmla="*/ 109 h 1510"/>
              <a:gd name="T14" fmla="*/ 1753 w 2117"/>
              <a:gd name="T15" fmla="*/ 61 h 1510"/>
              <a:gd name="T16" fmla="*/ 1898 w 2117"/>
              <a:gd name="T17" fmla="*/ 0 h 1510"/>
              <a:gd name="T18" fmla="*/ 2013 w 2117"/>
              <a:gd name="T19" fmla="*/ 67 h 1510"/>
              <a:gd name="T20" fmla="*/ 2086 w 2117"/>
              <a:gd name="T21" fmla="*/ 188 h 1510"/>
              <a:gd name="T22" fmla="*/ 2117 w 2117"/>
              <a:gd name="T23" fmla="*/ 370 h 1510"/>
              <a:gd name="T24" fmla="*/ 2044 w 2117"/>
              <a:gd name="T25" fmla="*/ 473 h 1510"/>
              <a:gd name="T26" fmla="*/ 1844 w 2117"/>
              <a:gd name="T27" fmla="*/ 503 h 1510"/>
              <a:gd name="T28" fmla="*/ 1759 w 2117"/>
              <a:gd name="T29" fmla="*/ 594 h 1510"/>
              <a:gd name="T30" fmla="*/ 1692 w 2117"/>
              <a:gd name="T31" fmla="*/ 752 h 1510"/>
              <a:gd name="T32" fmla="*/ 1577 w 2117"/>
              <a:gd name="T33" fmla="*/ 891 h 1510"/>
              <a:gd name="T34" fmla="*/ 1462 w 2117"/>
              <a:gd name="T35" fmla="*/ 988 h 1510"/>
              <a:gd name="T36" fmla="*/ 1413 w 2117"/>
              <a:gd name="T37" fmla="*/ 1140 h 1510"/>
              <a:gd name="T38" fmla="*/ 1498 w 2117"/>
              <a:gd name="T39" fmla="*/ 1249 h 1510"/>
              <a:gd name="T40" fmla="*/ 1607 w 2117"/>
              <a:gd name="T41" fmla="*/ 1291 h 1510"/>
              <a:gd name="T42" fmla="*/ 1486 w 2117"/>
              <a:gd name="T43" fmla="*/ 1291 h 1510"/>
              <a:gd name="T44" fmla="*/ 1413 w 2117"/>
              <a:gd name="T45" fmla="*/ 1328 h 1510"/>
              <a:gd name="T46" fmla="*/ 1383 w 2117"/>
              <a:gd name="T47" fmla="*/ 1370 h 1510"/>
              <a:gd name="T48" fmla="*/ 1322 w 2117"/>
              <a:gd name="T49" fmla="*/ 1261 h 1510"/>
              <a:gd name="T50" fmla="*/ 1177 w 2117"/>
              <a:gd name="T51" fmla="*/ 1273 h 1510"/>
              <a:gd name="T52" fmla="*/ 1122 w 2117"/>
              <a:gd name="T53" fmla="*/ 1261 h 1510"/>
              <a:gd name="T54" fmla="*/ 1080 w 2117"/>
              <a:gd name="T55" fmla="*/ 1219 h 1510"/>
              <a:gd name="T56" fmla="*/ 1019 w 2117"/>
              <a:gd name="T57" fmla="*/ 1316 h 1510"/>
              <a:gd name="T58" fmla="*/ 1068 w 2117"/>
              <a:gd name="T59" fmla="*/ 1364 h 1510"/>
              <a:gd name="T60" fmla="*/ 1219 w 2117"/>
              <a:gd name="T61" fmla="*/ 1431 h 1510"/>
              <a:gd name="T62" fmla="*/ 1274 w 2117"/>
              <a:gd name="T63" fmla="*/ 1461 h 1510"/>
              <a:gd name="T64" fmla="*/ 1183 w 2117"/>
              <a:gd name="T65" fmla="*/ 1510 h 1510"/>
              <a:gd name="T66" fmla="*/ 904 w 2117"/>
              <a:gd name="T67" fmla="*/ 1498 h 1510"/>
              <a:gd name="T68" fmla="*/ 795 w 2117"/>
              <a:gd name="T69" fmla="*/ 1455 h 1510"/>
              <a:gd name="T70" fmla="*/ 722 w 2117"/>
              <a:gd name="T71" fmla="*/ 1492 h 1510"/>
              <a:gd name="T72" fmla="*/ 583 w 2117"/>
              <a:gd name="T73" fmla="*/ 1461 h 1510"/>
              <a:gd name="T74" fmla="*/ 449 w 2117"/>
              <a:gd name="T75" fmla="*/ 1425 h 1510"/>
              <a:gd name="T76" fmla="*/ 395 w 2117"/>
              <a:gd name="T77" fmla="*/ 1510 h 1510"/>
              <a:gd name="T78" fmla="*/ 292 w 2117"/>
              <a:gd name="T79" fmla="*/ 1382 h 1510"/>
              <a:gd name="T80" fmla="*/ 122 w 2117"/>
              <a:gd name="T81" fmla="*/ 1261 h 1510"/>
              <a:gd name="T82" fmla="*/ 7 w 2117"/>
              <a:gd name="T83" fmla="*/ 1110 h 1510"/>
              <a:gd name="T84" fmla="*/ 0 w 2117"/>
              <a:gd name="T85" fmla="*/ 964 h 1510"/>
              <a:gd name="T86" fmla="*/ 158 w 2117"/>
              <a:gd name="T87" fmla="*/ 819 h 1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17" h="1510">
                <a:moveTo>
                  <a:pt x="158" y="819"/>
                </a:moveTo>
                <a:lnTo>
                  <a:pt x="152" y="673"/>
                </a:lnTo>
                <a:lnTo>
                  <a:pt x="152" y="564"/>
                </a:lnTo>
                <a:lnTo>
                  <a:pt x="207" y="491"/>
                </a:lnTo>
                <a:lnTo>
                  <a:pt x="328" y="455"/>
                </a:lnTo>
                <a:lnTo>
                  <a:pt x="419" y="406"/>
                </a:lnTo>
                <a:lnTo>
                  <a:pt x="498" y="370"/>
                </a:lnTo>
                <a:lnTo>
                  <a:pt x="552" y="303"/>
                </a:lnTo>
                <a:lnTo>
                  <a:pt x="649" y="261"/>
                </a:lnTo>
                <a:lnTo>
                  <a:pt x="825" y="218"/>
                </a:lnTo>
                <a:lnTo>
                  <a:pt x="1013" y="182"/>
                </a:lnTo>
                <a:lnTo>
                  <a:pt x="1116" y="182"/>
                </a:lnTo>
                <a:lnTo>
                  <a:pt x="1286" y="139"/>
                </a:lnTo>
                <a:lnTo>
                  <a:pt x="1498" y="109"/>
                </a:lnTo>
                <a:lnTo>
                  <a:pt x="1662" y="61"/>
                </a:lnTo>
                <a:lnTo>
                  <a:pt x="1753" y="61"/>
                </a:lnTo>
                <a:lnTo>
                  <a:pt x="1807" y="42"/>
                </a:lnTo>
                <a:lnTo>
                  <a:pt x="1898" y="0"/>
                </a:lnTo>
                <a:lnTo>
                  <a:pt x="1983" y="18"/>
                </a:lnTo>
                <a:lnTo>
                  <a:pt x="2013" y="67"/>
                </a:lnTo>
                <a:lnTo>
                  <a:pt x="2013" y="109"/>
                </a:lnTo>
                <a:lnTo>
                  <a:pt x="2086" y="188"/>
                </a:lnTo>
                <a:lnTo>
                  <a:pt x="2117" y="261"/>
                </a:lnTo>
                <a:lnTo>
                  <a:pt x="2117" y="370"/>
                </a:lnTo>
                <a:lnTo>
                  <a:pt x="2098" y="424"/>
                </a:lnTo>
                <a:lnTo>
                  <a:pt x="2044" y="473"/>
                </a:lnTo>
                <a:lnTo>
                  <a:pt x="1953" y="497"/>
                </a:lnTo>
                <a:lnTo>
                  <a:pt x="1844" y="503"/>
                </a:lnTo>
                <a:lnTo>
                  <a:pt x="1807" y="564"/>
                </a:lnTo>
                <a:lnTo>
                  <a:pt x="1759" y="594"/>
                </a:lnTo>
                <a:lnTo>
                  <a:pt x="1722" y="649"/>
                </a:lnTo>
                <a:lnTo>
                  <a:pt x="1692" y="752"/>
                </a:lnTo>
                <a:lnTo>
                  <a:pt x="1625" y="861"/>
                </a:lnTo>
                <a:lnTo>
                  <a:pt x="1577" y="891"/>
                </a:lnTo>
                <a:lnTo>
                  <a:pt x="1468" y="934"/>
                </a:lnTo>
                <a:lnTo>
                  <a:pt x="1462" y="988"/>
                </a:lnTo>
                <a:lnTo>
                  <a:pt x="1413" y="1079"/>
                </a:lnTo>
                <a:lnTo>
                  <a:pt x="1413" y="1140"/>
                </a:lnTo>
                <a:lnTo>
                  <a:pt x="1444" y="1213"/>
                </a:lnTo>
                <a:lnTo>
                  <a:pt x="1498" y="1249"/>
                </a:lnTo>
                <a:lnTo>
                  <a:pt x="1595" y="1255"/>
                </a:lnTo>
                <a:lnTo>
                  <a:pt x="1607" y="1291"/>
                </a:lnTo>
                <a:lnTo>
                  <a:pt x="1547" y="1291"/>
                </a:lnTo>
                <a:lnTo>
                  <a:pt x="1486" y="1291"/>
                </a:lnTo>
                <a:lnTo>
                  <a:pt x="1437" y="1291"/>
                </a:lnTo>
                <a:lnTo>
                  <a:pt x="1413" y="1328"/>
                </a:lnTo>
                <a:lnTo>
                  <a:pt x="1425" y="1395"/>
                </a:lnTo>
                <a:lnTo>
                  <a:pt x="1383" y="1370"/>
                </a:lnTo>
                <a:lnTo>
                  <a:pt x="1340" y="1304"/>
                </a:lnTo>
                <a:lnTo>
                  <a:pt x="1322" y="1261"/>
                </a:lnTo>
                <a:lnTo>
                  <a:pt x="1274" y="1255"/>
                </a:lnTo>
                <a:lnTo>
                  <a:pt x="1177" y="1273"/>
                </a:lnTo>
                <a:lnTo>
                  <a:pt x="1140" y="1310"/>
                </a:lnTo>
                <a:lnTo>
                  <a:pt x="1122" y="1261"/>
                </a:lnTo>
                <a:lnTo>
                  <a:pt x="1140" y="1201"/>
                </a:lnTo>
                <a:lnTo>
                  <a:pt x="1080" y="1219"/>
                </a:lnTo>
                <a:lnTo>
                  <a:pt x="1019" y="1267"/>
                </a:lnTo>
                <a:lnTo>
                  <a:pt x="1019" y="1316"/>
                </a:lnTo>
                <a:lnTo>
                  <a:pt x="1019" y="1364"/>
                </a:lnTo>
                <a:lnTo>
                  <a:pt x="1068" y="1364"/>
                </a:lnTo>
                <a:lnTo>
                  <a:pt x="1110" y="1395"/>
                </a:lnTo>
                <a:lnTo>
                  <a:pt x="1219" y="1431"/>
                </a:lnTo>
                <a:lnTo>
                  <a:pt x="1310" y="1431"/>
                </a:lnTo>
                <a:lnTo>
                  <a:pt x="1274" y="1461"/>
                </a:lnTo>
                <a:lnTo>
                  <a:pt x="1146" y="1449"/>
                </a:lnTo>
                <a:lnTo>
                  <a:pt x="1183" y="1510"/>
                </a:lnTo>
                <a:lnTo>
                  <a:pt x="1062" y="1510"/>
                </a:lnTo>
                <a:lnTo>
                  <a:pt x="904" y="1498"/>
                </a:lnTo>
                <a:lnTo>
                  <a:pt x="843" y="1492"/>
                </a:lnTo>
                <a:lnTo>
                  <a:pt x="795" y="1455"/>
                </a:lnTo>
                <a:lnTo>
                  <a:pt x="746" y="1425"/>
                </a:lnTo>
                <a:lnTo>
                  <a:pt x="722" y="1492"/>
                </a:lnTo>
                <a:lnTo>
                  <a:pt x="637" y="1485"/>
                </a:lnTo>
                <a:lnTo>
                  <a:pt x="583" y="1461"/>
                </a:lnTo>
                <a:lnTo>
                  <a:pt x="504" y="1443"/>
                </a:lnTo>
                <a:lnTo>
                  <a:pt x="449" y="1425"/>
                </a:lnTo>
                <a:lnTo>
                  <a:pt x="443" y="1498"/>
                </a:lnTo>
                <a:lnTo>
                  <a:pt x="395" y="1510"/>
                </a:lnTo>
                <a:lnTo>
                  <a:pt x="364" y="1467"/>
                </a:lnTo>
                <a:lnTo>
                  <a:pt x="292" y="1382"/>
                </a:lnTo>
                <a:lnTo>
                  <a:pt x="207" y="1328"/>
                </a:lnTo>
                <a:lnTo>
                  <a:pt x="122" y="1261"/>
                </a:lnTo>
                <a:lnTo>
                  <a:pt x="61" y="1213"/>
                </a:lnTo>
                <a:lnTo>
                  <a:pt x="7" y="1110"/>
                </a:lnTo>
                <a:lnTo>
                  <a:pt x="0" y="1043"/>
                </a:lnTo>
                <a:lnTo>
                  <a:pt x="0" y="964"/>
                </a:lnTo>
                <a:lnTo>
                  <a:pt x="67" y="891"/>
                </a:lnTo>
                <a:lnTo>
                  <a:pt x="158" y="819"/>
                </a:lnTo>
                <a:close/>
              </a:path>
            </a:pathLst>
          </a:custGeom>
          <a:solidFill>
            <a:schemeClr val="accent1">
              <a:alpha val="58038"/>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 Box 23">
            <a:extLst>
              <a:ext uri="{FF2B5EF4-FFF2-40B4-BE49-F238E27FC236}">
                <a16:creationId xmlns:a16="http://schemas.microsoft.com/office/drawing/2014/main" id="{37C41293-7267-4C38-8762-318C18A203B9}"/>
              </a:ext>
            </a:extLst>
          </p:cNvPr>
          <p:cNvSpPr txBox="1">
            <a:spLocks noChangeArrowheads="1"/>
          </p:cNvSpPr>
          <p:nvPr/>
        </p:nvSpPr>
        <p:spPr bwMode="auto">
          <a:xfrm>
            <a:off x="3419457" y="3592576"/>
            <a:ext cx="614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altLang="en-US" sz="1800" b="0" i="0" u="none" strike="noStrike" kern="1200" cap="none" spc="0" normalizeH="0" baseline="0" noProof="0" dirty="0" err="1">
                <a:ln>
                  <a:noFill/>
                </a:ln>
                <a:solidFill>
                  <a:srgbClr val="66FFFF"/>
                </a:solidFill>
                <a:effectLst/>
                <a:uLnTx/>
                <a:uFillTx/>
                <a:latin typeface="Calibri" pitchFamily="34" charset="0"/>
                <a:ea typeface="+mn-ea"/>
                <a:cs typeface="+mn-cs"/>
              </a:rPr>
              <a:t>A</a:t>
            </a:r>
            <a:r>
              <a:rPr kumimoji="0" lang="en-AU" altLang="en-US" sz="1800" b="0" i="0" u="none" strike="noStrike" kern="1200" cap="none" spc="0" normalizeH="0" baseline="-25000" noProof="0" dirty="0" err="1">
                <a:ln>
                  <a:noFill/>
                </a:ln>
                <a:solidFill>
                  <a:srgbClr val="66FFFF"/>
                </a:solidFill>
                <a:effectLst/>
                <a:uLnTx/>
                <a:uFillTx/>
                <a:latin typeface="Calibri" pitchFamily="34" charset="0"/>
                <a:ea typeface="+mn-ea"/>
                <a:cs typeface="+mn-cs"/>
              </a:rPr>
              <a:t>evap</a:t>
            </a:r>
            <a:endParaRPr kumimoji="0" lang="en-AU" altLang="en-US" sz="1800" b="0" i="0" u="none" strike="noStrike" kern="1200" cap="none" spc="0" normalizeH="0" baseline="0" noProof="0" dirty="0">
              <a:ln>
                <a:noFill/>
              </a:ln>
              <a:solidFill>
                <a:srgbClr val="66FFFF"/>
              </a:solidFill>
              <a:effectLst/>
              <a:uLnTx/>
              <a:uFillTx/>
              <a:latin typeface="Calibri" pitchFamily="34" charset="0"/>
              <a:ea typeface="+mn-ea"/>
              <a:cs typeface="+mn-cs"/>
            </a:endParaRPr>
          </a:p>
        </p:txBody>
      </p:sp>
      <p:sp>
        <p:nvSpPr>
          <p:cNvPr id="34" name="Text Box 36">
            <a:extLst>
              <a:ext uri="{FF2B5EF4-FFF2-40B4-BE49-F238E27FC236}">
                <a16:creationId xmlns:a16="http://schemas.microsoft.com/office/drawing/2014/main" id="{642F653C-A8FB-49B7-8BAE-64F04B958658}"/>
              </a:ext>
            </a:extLst>
          </p:cNvPr>
          <p:cNvSpPr txBox="1">
            <a:spLocks noChangeArrowheads="1"/>
          </p:cNvSpPr>
          <p:nvPr/>
        </p:nvSpPr>
        <p:spPr bwMode="auto">
          <a:xfrm>
            <a:off x="6869097" y="4545078"/>
            <a:ext cx="1438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itchFamily="34" charset="0"/>
                <a:ea typeface="+mn-ea"/>
                <a:cs typeface="+mn-cs"/>
              </a:rPr>
              <a:t>mass transfer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itchFamily="34" charset="0"/>
                <a:ea typeface="+mn-ea"/>
                <a:cs typeface="+mn-cs"/>
              </a:rPr>
              <a:t>coefficient,</a:t>
            </a:r>
            <a:r>
              <a:rPr kumimoji="0" lang="en-US" altLang="en-US" sz="1400" b="1" i="0" u="none" strike="noStrike" kern="1200" cap="none" spc="0" normalizeH="0" baseline="0" noProof="0">
                <a:ln>
                  <a:noFill/>
                </a:ln>
                <a:solidFill>
                  <a:prstClr val="white"/>
                </a:solidFill>
                <a:effectLst/>
                <a:uLnTx/>
                <a:uFillTx/>
                <a:latin typeface="Calibri" pitchFamily="34" charset="0"/>
                <a:ea typeface="+mn-ea"/>
                <a:cs typeface="+mn-cs"/>
              </a:rPr>
              <a:t> </a:t>
            </a:r>
            <a:r>
              <a:rPr kumimoji="0" lang="en-US" altLang="en-US" sz="1400" b="1" i="0" u="none" strike="noStrike" kern="1200" cap="none" spc="0" normalizeH="0" baseline="0" noProof="0">
                <a:ln>
                  <a:noFill/>
                </a:ln>
                <a:solidFill>
                  <a:prstClr val="black"/>
                </a:solidFill>
                <a:effectLst/>
                <a:uLnTx/>
                <a:uFillTx/>
                <a:latin typeface="Calibri" pitchFamily="34" charset="0"/>
                <a:ea typeface="+mn-ea"/>
                <a:cs typeface="+mn-cs"/>
              </a:rPr>
              <a:t>m s</a:t>
            </a:r>
            <a:r>
              <a:rPr kumimoji="0" lang="en-US" altLang="en-US" sz="1400" b="1" i="0" u="none" strike="noStrike" kern="1200" cap="none" spc="0" normalizeH="0" baseline="30000" noProof="0">
                <a:ln>
                  <a:noFill/>
                </a:ln>
                <a:solidFill>
                  <a:prstClr val="black"/>
                </a:solidFill>
                <a:effectLst/>
                <a:uLnTx/>
                <a:uFillTx/>
                <a:latin typeface="Calibri" pitchFamily="34" charset="0"/>
                <a:ea typeface="+mn-ea"/>
                <a:cs typeface="+mn-cs"/>
              </a:rPr>
              <a:t>-1</a:t>
            </a:r>
            <a:endParaRPr kumimoji="0" lang="en-US" altLang="en-US" sz="1400" b="0" i="0" u="none" strike="noStrike" kern="1200" cap="none" spc="0" normalizeH="0" baseline="0" noProof="0">
              <a:ln>
                <a:noFill/>
              </a:ln>
              <a:solidFill>
                <a:prstClr val="black"/>
              </a:solidFill>
              <a:effectLst/>
              <a:uLnTx/>
              <a:uFillTx/>
              <a:latin typeface="Calibri" pitchFamily="34" charset="0"/>
              <a:ea typeface="+mn-ea"/>
              <a:cs typeface="+mn-cs"/>
            </a:endParaRPr>
          </a:p>
        </p:txBody>
      </p:sp>
      <p:cxnSp>
        <p:nvCxnSpPr>
          <p:cNvPr id="35" name="Straight Arrow Connector 34">
            <a:extLst>
              <a:ext uri="{FF2B5EF4-FFF2-40B4-BE49-F238E27FC236}">
                <a16:creationId xmlns:a16="http://schemas.microsoft.com/office/drawing/2014/main" id="{95300328-062E-4509-B2BC-67D883DE40E8}"/>
              </a:ext>
            </a:extLst>
          </p:cNvPr>
          <p:cNvCxnSpPr/>
          <p:nvPr/>
        </p:nvCxnSpPr>
        <p:spPr>
          <a:xfrm flipV="1">
            <a:off x="7588232" y="4262501"/>
            <a:ext cx="63500" cy="3619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6" name="Text Box 36">
            <a:extLst>
              <a:ext uri="{FF2B5EF4-FFF2-40B4-BE49-F238E27FC236}">
                <a16:creationId xmlns:a16="http://schemas.microsoft.com/office/drawing/2014/main" id="{53B1E983-E97C-4D36-8624-F10CDE87A2A1}"/>
              </a:ext>
            </a:extLst>
          </p:cNvPr>
          <p:cNvSpPr txBox="1">
            <a:spLocks noChangeArrowheads="1"/>
          </p:cNvSpPr>
          <p:nvPr/>
        </p:nvSpPr>
        <p:spPr bwMode="auto">
          <a:xfrm>
            <a:off x="8115282" y="4453003"/>
            <a:ext cx="137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itchFamily="34" charset="0"/>
                <a:ea typeface="+mn-ea"/>
                <a:cs typeface="+mn-cs"/>
              </a:rPr>
              <a:t>vapor density,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itchFamily="34" charset="0"/>
                <a:ea typeface="+mn-ea"/>
                <a:cs typeface="+mn-cs"/>
              </a:rPr>
              <a:t>kg m</a:t>
            </a:r>
            <a:r>
              <a:rPr kumimoji="0" lang="en-US" altLang="en-US" sz="1400" b="1" i="0" u="none" strike="noStrike" kern="1200" cap="none" spc="0" normalizeH="0" baseline="30000" noProof="0">
                <a:ln>
                  <a:noFill/>
                </a:ln>
                <a:solidFill>
                  <a:prstClr val="black"/>
                </a:solidFill>
                <a:effectLst/>
                <a:uLnTx/>
                <a:uFillTx/>
                <a:latin typeface="Calibri" pitchFamily="34" charset="0"/>
                <a:ea typeface="+mn-ea"/>
                <a:cs typeface="+mn-cs"/>
              </a:rPr>
              <a:t>-3</a:t>
            </a:r>
            <a:endParaRPr kumimoji="0" lang="en-US" altLang="en-US" sz="1400" b="1" i="0" u="none" strike="noStrike" kern="1200" cap="none" spc="0" normalizeH="0" baseline="0" noProof="0">
              <a:ln>
                <a:noFill/>
              </a:ln>
              <a:solidFill>
                <a:prstClr val="black"/>
              </a:solidFill>
              <a:effectLst/>
              <a:uLnTx/>
              <a:uFillTx/>
              <a:latin typeface="Calibri" pitchFamily="34" charset="0"/>
              <a:ea typeface="+mn-ea"/>
              <a:cs typeface="+mn-cs"/>
            </a:endParaRPr>
          </a:p>
        </p:txBody>
      </p:sp>
      <p:cxnSp>
        <p:nvCxnSpPr>
          <p:cNvPr id="37" name="Straight Arrow Connector 36">
            <a:extLst>
              <a:ext uri="{FF2B5EF4-FFF2-40B4-BE49-F238E27FC236}">
                <a16:creationId xmlns:a16="http://schemas.microsoft.com/office/drawing/2014/main" id="{F78FF406-3A15-4F3B-B7CC-92DE4335EDB9}"/>
              </a:ext>
            </a:extLst>
          </p:cNvPr>
          <p:cNvCxnSpPr/>
          <p:nvPr/>
        </p:nvCxnSpPr>
        <p:spPr>
          <a:xfrm flipH="1" flipV="1">
            <a:off x="8212120" y="4324414"/>
            <a:ext cx="334962" cy="2206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680ED84-C488-4583-ACA7-C959677955F5}"/>
              </a:ext>
            </a:extLst>
          </p:cNvPr>
          <p:cNvCxnSpPr/>
          <p:nvPr/>
        </p:nvCxnSpPr>
        <p:spPr>
          <a:xfrm flipV="1">
            <a:off x="8699482" y="4303776"/>
            <a:ext cx="317500" cy="26193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 Box 36">
            <a:extLst>
              <a:ext uri="{FF2B5EF4-FFF2-40B4-BE49-F238E27FC236}">
                <a16:creationId xmlns:a16="http://schemas.microsoft.com/office/drawing/2014/main" id="{4CB2052D-869E-442B-B79F-2D0ADC49087A}"/>
              </a:ext>
            </a:extLst>
          </p:cNvPr>
          <p:cNvSpPr txBox="1">
            <a:spLocks noChangeArrowheads="1"/>
          </p:cNvSpPr>
          <p:nvPr/>
        </p:nvSpPr>
        <p:spPr bwMode="auto">
          <a:xfrm>
            <a:off x="8296257" y="3205226"/>
            <a:ext cx="1371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itchFamily="34" charset="0"/>
                <a:ea typeface="+mn-ea"/>
                <a:cs typeface="+mn-cs"/>
              </a:rPr>
              <a:t>latent heat of </a:t>
            </a:r>
            <a:r>
              <a:rPr kumimoji="0" lang="en-US" altLang="en-US" sz="1400" b="1" i="0" u="none" strike="noStrike" kern="1200" cap="none" spc="0" normalizeH="0" baseline="0" noProof="0" dirty="0" err="1">
                <a:ln>
                  <a:noFill/>
                </a:ln>
                <a:solidFill>
                  <a:prstClr val="black"/>
                </a:solidFill>
                <a:effectLst/>
                <a:uLnTx/>
                <a:uFillTx/>
                <a:latin typeface="Calibri" pitchFamily="34" charset="0"/>
                <a:ea typeface="+mn-ea"/>
                <a:cs typeface="+mn-cs"/>
              </a:rPr>
              <a:t>vaporisation</a:t>
            </a:r>
            <a:r>
              <a:rPr kumimoji="0" lang="en-US" altLang="en-US" sz="1400" b="1" i="0" u="none" strike="noStrike" kern="1200" cap="none" spc="0" normalizeH="0" baseline="0" noProof="0" dirty="0">
                <a:ln>
                  <a:noFill/>
                </a:ln>
                <a:solidFill>
                  <a:prstClr val="black"/>
                </a:solidFill>
                <a:effectLst/>
                <a:uLnTx/>
                <a:uFillTx/>
                <a:latin typeface="Calibri" pitchFamily="34" charset="0"/>
                <a:ea typeface="+mn-ea"/>
                <a:cs typeface="+mn-cs"/>
              </a:rPr>
              <a:t>,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itchFamily="34" charset="0"/>
                <a:ea typeface="+mn-ea"/>
                <a:cs typeface="+mn-cs"/>
              </a:rPr>
              <a:t>J kg</a:t>
            </a:r>
            <a:r>
              <a:rPr kumimoji="0" lang="en-US" altLang="en-US" sz="1400" b="1" i="0" u="none" strike="noStrike" kern="1200" cap="none" spc="0" normalizeH="0" baseline="30000" noProof="0" dirty="0">
                <a:ln>
                  <a:noFill/>
                </a:ln>
                <a:solidFill>
                  <a:prstClr val="black"/>
                </a:solidFill>
                <a:effectLst/>
                <a:uLnTx/>
                <a:uFillTx/>
                <a:latin typeface="Calibri" pitchFamily="34" charset="0"/>
                <a:ea typeface="+mn-ea"/>
                <a:cs typeface="+mn-cs"/>
              </a:rPr>
              <a:t>-1</a:t>
            </a:r>
            <a:endParaRPr kumimoji="0" lang="en-US" altLang="en-US" sz="1400" b="1" i="0" u="none" strike="noStrike" kern="1200" cap="none" spc="0" normalizeH="0" baseline="0" noProof="0" dirty="0">
              <a:ln>
                <a:noFill/>
              </a:ln>
              <a:solidFill>
                <a:prstClr val="black"/>
              </a:solidFill>
              <a:effectLst/>
              <a:uLnTx/>
              <a:uFillTx/>
              <a:latin typeface="Calibri" pitchFamily="34" charset="0"/>
              <a:ea typeface="+mn-ea"/>
              <a:cs typeface="+mn-cs"/>
            </a:endParaRPr>
          </a:p>
        </p:txBody>
      </p:sp>
      <p:cxnSp>
        <p:nvCxnSpPr>
          <p:cNvPr id="40" name="Straight Arrow Connector 39">
            <a:extLst>
              <a:ext uri="{FF2B5EF4-FFF2-40B4-BE49-F238E27FC236}">
                <a16:creationId xmlns:a16="http://schemas.microsoft.com/office/drawing/2014/main" id="{20E67098-5594-41A7-A14C-3BE398D12834}"/>
              </a:ext>
            </a:extLst>
          </p:cNvPr>
          <p:cNvCxnSpPr/>
          <p:nvPr/>
        </p:nvCxnSpPr>
        <p:spPr>
          <a:xfrm>
            <a:off x="9272570" y="3727514"/>
            <a:ext cx="285750" cy="2159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Rectangle 1">
            <a:extLst>
              <a:ext uri="{FF2B5EF4-FFF2-40B4-BE49-F238E27FC236}">
                <a16:creationId xmlns:a16="http://schemas.microsoft.com/office/drawing/2014/main" id="{7B8CF9F4-3672-486E-87B5-BA4F7D0E2E53}"/>
              </a:ext>
            </a:extLst>
          </p:cNvPr>
          <p:cNvSpPr>
            <a:spLocks noChangeArrowheads="1"/>
          </p:cNvSpPr>
          <p:nvPr/>
        </p:nvSpPr>
        <p:spPr bwMode="auto">
          <a:xfrm>
            <a:off x="8440722" y="2835341"/>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n-ea"/>
                <a:cs typeface="+mn-cs"/>
              </a:rPr>
              <a:t>2.265 kJ/g</a:t>
            </a:r>
            <a:endParaRPr kumimoji="0" lang="en-AU" altLang="en-US" sz="18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grpSp>
        <p:nvGrpSpPr>
          <p:cNvPr id="42" name="Group 50">
            <a:extLst>
              <a:ext uri="{FF2B5EF4-FFF2-40B4-BE49-F238E27FC236}">
                <a16:creationId xmlns:a16="http://schemas.microsoft.com/office/drawing/2014/main" id="{84A77641-8701-410B-9CF0-E9B17C7A5FE9}"/>
              </a:ext>
            </a:extLst>
          </p:cNvPr>
          <p:cNvGrpSpPr>
            <a:grpSpLocks/>
          </p:cNvGrpSpPr>
          <p:nvPr/>
        </p:nvGrpSpPr>
        <p:grpSpPr bwMode="auto">
          <a:xfrm>
            <a:off x="3432159" y="5007039"/>
            <a:ext cx="3560763" cy="1801812"/>
            <a:chOff x="3026" y="1601"/>
            <a:chExt cx="2243" cy="1135"/>
          </a:xfrm>
        </p:grpSpPr>
        <p:pic>
          <p:nvPicPr>
            <p:cNvPr id="43" name="Picture 21">
              <a:extLst>
                <a:ext uri="{FF2B5EF4-FFF2-40B4-BE49-F238E27FC236}">
                  <a16:creationId xmlns:a16="http://schemas.microsoft.com/office/drawing/2014/main" id="{85AAF817-F86C-4DE6-A6F3-777675B222D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0" y="1619"/>
              <a:ext cx="2220" cy="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Freeform 24">
              <a:extLst>
                <a:ext uri="{FF2B5EF4-FFF2-40B4-BE49-F238E27FC236}">
                  <a16:creationId xmlns:a16="http://schemas.microsoft.com/office/drawing/2014/main" id="{A8A6F6EE-B790-45E8-9972-6813F9DEB2D3}"/>
                </a:ext>
              </a:extLst>
            </p:cNvPr>
            <p:cNvSpPr>
              <a:spLocks/>
            </p:cNvSpPr>
            <p:nvPr/>
          </p:nvSpPr>
          <p:spPr bwMode="auto">
            <a:xfrm>
              <a:off x="3032" y="1661"/>
              <a:ext cx="2182" cy="1073"/>
            </a:xfrm>
            <a:custGeom>
              <a:avLst/>
              <a:gdLst>
                <a:gd name="T0" fmla="*/ 85 w 2195"/>
                <a:gd name="T1" fmla="*/ 364 h 1073"/>
                <a:gd name="T2" fmla="*/ 225 w 2195"/>
                <a:gd name="T3" fmla="*/ 376 h 1073"/>
                <a:gd name="T4" fmla="*/ 395 w 2195"/>
                <a:gd name="T5" fmla="*/ 322 h 1073"/>
                <a:gd name="T6" fmla="*/ 528 w 2195"/>
                <a:gd name="T7" fmla="*/ 322 h 1073"/>
                <a:gd name="T8" fmla="*/ 704 w 2195"/>
                <a:gd name="T9" fmla="*/ 291 h 1073"/>
                <a:gd name="T10" fmla="*/ 819 w 2195"/>
                <a:gd name="T11" fmla="*/ 261 h 1073"/>
                <a:gd name="T12" fmla="*/ 940 w 2195"/>
                <a:gd name="T13" fmla="*/ 237 h 1073"/>
                <a:gd name="T14" fmla="*/ 1152 w 2195"/>
                <a:gd name="T15" fmla="*/ 213 h 1073"/>
                <a:gd name="T16" fmla="*/ 1286 w 2195"/>
                <a:gd name="T17" fmla="*/ 194 h 1073"/>
                <a:gd name="T18" fmla="*/ 1437 w 2195"/>
                <a:gd name="T19" fmla="*/ 97 h 1073"/>
                <a:gd name="T20" fmla="*/ 1644 w 2195"/>
                <a:gd name="T21" fmla="*/ 79 h 1073"/>
                <a:gd name="T22" fmla="*/ 1825 w 2195"/>
                <a:gd name="T23" fmla="*/ 206 h 1073"/>
                <a:gd name="T24" fmla="*/ 1819 w 2195"/>
                <a:gd name="T25" fmla="*/ 334 h 1073"/>
                <a:gd name="T26" fmla="*/ 1916 w 2195"/>
                <a:gd name="T27" fmla="*/ 449 h 1073"/>
                <a:gd name="T28" fmla="*/ 2050 w 2195"/>
                <a:gd name="T29" fmla="*/ 558 h 1073"/>
                <a:gd name="T30" fmla="*/ 2110 w 2195"/>
                <a:gd name="T31" fmla="*/ 795 h 1073"/>
                <a:gd name="T32" fmla="*/ 2129 w 2195"/>
                <a:gd name="T33" fmla="*/ 1013 h 1073"/>
                <a:gd name="T34" fmla="*/ 2177 w 2195"/>
                <a:gd name="T35" fmla="*/ 1067 h 1073"/>
                <a:gd name="T36" fmla="*/ 2183 w 2195"/>
                <a:gd name="T37" fmla="*/ 861 h 1073"/>
                <a:gd name="T38" fmla="*/ 2147 w 2195"/>
                <a:gd name="T39" fmla="*/ 710 h 1073"/>
                <a:gd name="T40" fmla="*/ 2092 w 2195"/>
                <a:gd name="T41" fmla="*/ 552 h 1073"/>
                <a:gd name="T42" fmla="*/ 1989 w 2195"/>
                <a:gd name="T43" fmla="*/ 413 h 1073"/>
                <a:gd name="T44" fmla="*/ 1898 w 2195"/>
                <a:gd name="T45" fmla="*/ 231 h 1073"/>
                <a:gd name="T46" fmla="*/ 1753 w 2195"/>
                <a:gd name="T47" fmla="*/ 25 h 1073"/>
                <a:gd name="T48" fmla="*/ 1437 w 2195"/>
                <a:gd name="T49" fmla="*/ 0 h 1073"/>
                <a:gd name="T50" fmla="*/ 1225 w 2195"/>
                <a:gd name="T51" fmla="*/ 140 h 1073"/>
                <a:gd name="T52" fmla="*/ 928 w 2195"/>
                <a:gd name="T53" fmla="*/ 164 h 1073"/>
                <a:gd name="T54" fmla="*/ 777 w 2195"/>
                <a:gd name="T55" fmla="*/ 225 h 1073"/>
                <a:gd name="T56" fmla="*/ 486 w 2195"/>
                <a:gd name="T57" fmla="*/ 261 h 1073"/>
                <a:gd name="T58" fmla="*/ 255 w 2195"/>
                <a:gd name="T59" fmla="*/ 291 h 1073"/>
                <a:gd name="T60" fmla="*/ 73 w 2195"/>
                <a:gd name="T61" fmla="*/ 291 h 1073"/>
                <a:gd name="T62" fmla="*/ 0 w 2195"/>
                <a:gd name="T63" fmla="*/ 41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5" h="1073">
                  <a:moveTo>
                    <a:pt x="0" y="413"/>
                  </a:moveTo>
                  <a:lnTo>
                    <a:pt x="85" y="364"/>
                  </a:lnTo>
                  <a:lnTo>
                    <a:pt x="152" y="376"/>
                  </a:lnTo>
                  <a:lnTo>
                    <a:pt x="225" y="376"/>
                  </a:lnTo>
                  <a:lnTo>
                    <a:pt x="279" y="346"/>
                  </a:lnTo>
                  <a:lnTo>
                    <a:pt x="395" y="322"/>
                  </a:lnTo>
                  <a:lnTo>
                    <a:pt x="473" y="322"/>
                  </a:lnTo>
                  <a:lnTo>
                    <a:pt x="528" y="322"/>
                  </a:lnTo>
                  <a:lnTo>
                    <a:pt x="625" y="303"/>
                  </a:lnTo>
                  <a:lnTo>
                    <a:pt x="704" y="291"/>
                  </a:lnTo>
                  <a:lnTo>
                    <a:pt x="770" y="310"/>
                  </a:lnTo>
                  <a:lnTo>
                    <a:pt x="819" y="261"/>
                  </a:lnTo>
                  <a:lnTo>
                    <a:pt x="880" y="231"/>
                  </a:lnTo>
                  <a:lnTo>
                    <a:pt x="940" y="237"/>
                  </a:lnTo>
                  <a:lnTo>
                    <a:pt x="1062" y="237"/>
                  </a:lnTo>
                  <a:lnTo>
                    <a:pt x="1152" y="213"/>
                  </a:lnTo>
                  <a:lnTo>
                    <a:pt x="1249" y="206"/>
                  </a:lnTo>
                  <a:lnTo>
                    <a:pt x="1286" y="194"/>
                  </a:lnTo>
                  <a:lnTo>
                    <a:pt x="1340" y="134"/>
                  </a:lnTo>
                  <a:lnTo>
                    <a:pt x="1437" y="97"/>
                  </a:lnTo>
                  <a:lnTo>
                    <a:pt x="1510" y="61"/>
                  </a:lnTo>
                  <a:lnTo>
                    <a:pt x="1644" y="79"/>
                  </a:lnTo>
                  <a:lnTo>
                    <a:pt x="1759" y="128"/>
                  </a:lnTo>
                  <a:lnTo>
                    <a:pt x="1825" y="206"/>
                  </a:lnTo>
                  <a:lnTo>
                    <a:pt x="1838" y="285"/>
                  </a:lnTo>
                  <a:lnTo>
                    <a:pt x="1819" y="334"/>
                  </a:lnTo>
                  <a:lnTo>
                    <a:pt x="1825" y="394"/>
                  </a:lnTo>
                  <a:lnTo>
                    <a:pt x="1916" y="449"/>
                  </a:lnTo>
                  <a:lnTo>
                    <a:pt x="2007" y="504"/>
                  </a:lnTo>
                  <a:lnTo>
                    <a:pt x="2050" y="558"/>
                  </a:lnTo>
                  <a:lnTo>
                    <a:pt x="2068" y="679"/>
                  </a:lnTo>
                  <a:lnTo>
                    <a:pt x="2110" y="795"/>
                  </a:lnTo>
                  <a:lnTo>
                    <a:pt x="2141" y="867"/>
                  </a:lnTo>
                  <a:lnTo>
                    <a:pt x="2129" y="1013"/>
                  </a:lnTo>
                  <a:lnTo>
                    <a:pt x="2104" y="1073"/>
                  </a:lnTo>
                  <a:lnTo>
                    <a:pt x="2177" y="1067"/>
                  </a:lnTo>
                  <a:lnTo>
                    <a:pt x="2195" y="983"/>
                  </a:lnTo>
                  <a:lnTo>
                    <a:pt x="2183" y="861"/>
                  </a:lnTo>
                  <a:lnTo>
                    <a:pt x="2177" y="801"/>
                  </a:lnTo>
                  <a:lnTo>
                    <a:pt x="2147" y="710"/>
                  </a:lnTo>
                  <a:lnTo>
                    <a:pt x="2116" y="643"/>
                  </a:lnTo>
                  <a:lnTo>
                    <a:pt x="2092" y="552"/>
                  </a:lnTo>
                  <a:lnTo>
                    <a:pt x="2068" y="473"/>
                  </a:lnTo>
                  <a:lnTo>
                    <a:pt x="1989" y="413"/>
                  </a:lnTo>
                  <a:lnTo>
                    <a:pt x="1898" y="352"/>
                  </a:lnTo>
                  <a:lnTo>
                    <a:pt x="1898" y="231"/>
                  </a:lnTo>
                  <a:lnTo>
                    <a:pt x="1838" y="103"/>
                  </a:lnTo>
                  <a:lnTo>
                    <a:pt x="1753" y="25"/>
                  </a:lnTo>
                  <a:lnTo>
                    <a:pt x="1583" y="0"/>
                  </a:lnTo>
                  <a:lnTo>
                    <a:pt x="1437" y="0"/>
                  </a:lnTo>
                  <a:lnTo>
                    <a:pt x="1316" y="67"/>
                  </a:lnTo>
                  <a:lnTo>
                    <a:pt x="1225" y="140"/>
                  </a:lnTo>
                  <a:lnTo>
                    <a:pt x="1092" y="164"/>
                  </a:lnTo>
                  <a:lnTo>
                    <a:pt x="928" y="164"/>
                  </a:lnTo>
                  <a:lnTo>
                    <a:pt x="825" y="182"/>
                  </a:lnTo>
                  <a:lnTo>
                    <a:pt x="777" y="225"/>
                  </a:lnTo>
                  <a:lnTo>
                    <a:pt x="631" y="237"/>
                  </a:lnTo>
                  <a:lnTo>
                    <a:pt x="486" y="261"/>
                  </a:lnTo>
                  <a:lnTo>
                    <a:pt x="364" y="273"/>
                  </a:lnTo>
                  <a:lnTo>
                    <a:pt x="255" y="291"/>
                  </a:lnTo>
                  <a:lnTo>
                    <a:pt x="158" y="291"/>
                  </a:lnTo>
                  <a:lnTo>
                    <a:pt x="73" y="291"/>
                  </a:lnTo>
                  <a:lnTo>
                    <a:pt x="13" y="328"/>
                  </a:lnTo>
                  <a:lnTo>
                    <a:pt x="0" y="413"/>
                  </a:ln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Arial" pitchFamily="34" charset="0"/>
                <a:ea typeface="+mn-ea"/>
                <a:cs typeface="+mn-cs"/>
              </a:endParaRPr>
            </a:p>
          </p:txBody>
        </p:sp>
        <p:sp>
          <p:nvSpPr>
            <p:cNvPr id="45" name="Freeform 25">
              <a:extLst>
                <a:ext uri="{FF2B5EF4-FFF2-40B4-BE49-F238E27FC236}">
                  <a16:creationId xmlns:a16="http://schemas.microsoft.com/office/drawing/2014/main" id="{7B08E555-B726-42C0-80E2-68767493ED59}"/>
                </a:ext>
              </a:extLst>
            </p:cNvPr>
            <p:cNvSpPr>
              <a:spLocks/>
            </p:cNvSpPr>
            <p:nvPr/>
          </p:nvSpPr>
          <p:spPr bwMode="auto">
            <a:xfrm>
              <a:off x="3026" y="1601"/>
              <a:ext cx="2243" cy="1127"/>
            </a:xfrm>
            <a:custGeom>
              <a:avLst/>
              <a:gdLst>
                <a:gd name="T0" fmla="*/ 0 w 2262"/>
                <a:gd name="T1" fmla="*/ 400 h 1133"/>
                <a:gd name="T2" fmla="*/ 0 w 2262"/>
                <a:gd name="T3" fmla="*/ 0 h 1133"/>
                <a:gd name="T4" fmla="*/ 2262 w 2262"/>
                <a:gd name="T5" fmla="*/ 0 h 1133"/>
                <a:gd name="T6" fmla="*/ 2262 w 2262"/>
                <a:gd name="T7" fmla="*/ 1133 h 1133"/>
                <a:gd name="T8" fmla="*/ 2177 w 2262"/>
                <a:gd name="T9" fmla="*/ 1133 h 1133"/>
                <a:gd name="T10" fmla="*/ 2195 w 2262"/>
                <a:gd name="T11" fmla="*/ 1048 h 1133"/>
                <a:gd name="T12" fmla="*/ 2183 w 2262"/>
                <a:gd name="T13" fmla="*/ 909 h 1133"/>
                <a:gd name="T14" fmla="*/ 2147 w 2262"/>
                <a:gd name="T15" fmla="*/ 788 h 1133"/>
                <a:gd name="T16" fmla="*/ 2098 w 2262"/>
                <a:gd name="T17" fmla="*/ 648 h 1133"/>
                <a:gd name="T18" fmla="*/ 2080 w 2262"/>
                <a:gd name="T19" fmla="*/ 545 h 1133"/>
                <a:gd name="T20" fmla="*/ 1971 w 2262"/>
                <a:gd name="T21" fmla="*/ 460 h 1133"/>
                <a:gd name="T22" fmla="*/ 1898 w 2262"/>
                <a:gd name="T23" fmla="*/ 424 h 1133"/>
                <a:gd name="T24" fmla="*/ 1886 w 2262"/>
                <a:gd name="T25" fmla="*/ 285 h 1133"/>
                <a:gd name="T26" fmla="*/ 1838 w 2262"/>
                <a:gd name="T27" fmla="*/ 157 h 1133"/>
                <a:gd name="T28" fmla="*/ 1722 w 2262"/>
                <a:gd name="T29" fmla="*/ 97 h 1133"/>
                <a:gd name="T30" fmla="*/ 1559 w 2262"/>
                <a:gd name="T31" fmla="*/ 78 h 1133"/>
                <a:gd name="T32" fmla="*/ 1425 w 2262"/>
                <a:gd name="T33" fmla="*/ 72 h 1133"/>
                <a:gd name="T34" fmla="*/ 1352 w 2262"/>
                <a:gd name="T35" fmla="*/ 127 h 1133"/>
                <a:gd name="T36" fmla="*/ 1274 w 2262"/>
                <a:gd name="T37" fmla="*/ 218 h 1133"/>
                <a:gd name="T38" fmla="*/ 1177 w 2262"/>
                <a:gd name="T39" fmla="*/ 230 h 1133"/>
                <a:gd name="T40" fmla="*/ 964 w 2262"/>
                <a:gd name="T41" fmla="*/ 242 h 1133"/>
                <a:gd name="T42" fmla="*/ 855 w 2262"/>
                <a:gd name="T43" fmla="*/ 260 h 1133"/>
                <a:gd name="T44" fmla="*/ 789 w 2262"/>
                <a:gd name="T45" fmla="*/ 303 h 1133"/>
                <a:gd name="T46" fmla="*/ 649 w 2262"/>
                <a:gd name="T47" fmla="*/ 303 h 1133"/>
                <a:gd name="T48" fmla="*/ 510 w 2262"/>
                <a:gd name="T49" fmla="*/ 333 h 1133"/>
                <a:gd name="T50" fmla="*/ 316 w 2262"/>
                <a:gd name="T51" fmla="*/ 357 h 1133"/>
                <a:gd name="T52" fmla="*/ 176 w 2262"/>
                <a:gd name="T53" fmla="*/ 375 h 1133"/>
                <a:gd name="T54" fmla="*/ 79 w 2262"/>
                <a:gd name="T55" fmla="*/ 382 h 1133"/>
                <a:gd name="T56" fmla="*/ 43 w 2262"/>
                <a:gd name="T57" fmla="*/ 388 h 1133"/>
                <a:gd name="T58" fmla="*/ 0 w 2262"/>
                <a:gd name="T59" fmla="*/ 4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2" h="1133">
                  <a:moveTo>
                    <a:pt x="0" y="400"/>
                  </a:moveTo>
                  <a:lnTo>
                    <a:pt x="0" y="0"/>
                  </a:lnTo>
                  <a:lnTo>
                    <a:pt x="2262" y="0"/>
                  </a:lnTo>
                  <a:lnTo>
                    <a:pt x="2262" y="1133"/>
                  </a:lnTo>
                  <a:lnTo>
                    <a:pt x="2177" y="1133"/>
                  </a:lnTo>
                  <a:lnTo>
                    <a:pt x="2195" y="1048"/>
                  </a:lnTo>
                  <a:lnTo>
                    <a:pt x="2183" y="909"/>
                  </a:lnTo>
                  <a:lnTo>
                    <a:pt x="2147" y="788"/>
                  </a:lnTo>
                  <a:lnTo>
                    <a:pt x="2098" y="648"/>
                  </a:lnTo>
                  <a:lnTo>
                    <a:pt x="2080" y="545"/>
                  </a:lnTo>
                  <a:lnTo>
                    <a:pt x="1971" y="460"/>
                  </a:lnTo>
                  <a:lnTo>
                    <a:pt x="1898" y="424"/>
                  </a:lnTo>
                  <a:lnTo>
                    <a:pt x="1886" y="285"/>
                  </a:lnTo>
                  <a:lnTo>
                    <a:pt x="1838" y="157"/>
                  </a:lnTo>
                  <a:lnTo>
                    <a:pt x="1722" y="97"/>
                  </a:lnTo>
                  <a:lnTo>
                    <a:pt x="1559" y="78"/>
                  </a:lnTo>
                  <a:lnTo>
                    <a:pt x="1425" y="72"/>
                  </a:lnTo>
                  <a:lnTo>
                    <a:pt x="1352" y="127"/>
                  </a:lnTo>
                  <a:lnTo>
                    <a:pt x="1274" y="218"/>
                  </a:lnTo>
                  <a:lnTo>
                    <a:pt x="1177" y="230"/>
                  </a:lnTo>
                  <a:lnTo>
                    <a:pt x="964" y="242"/>
                  </a:lnTo>
                  <a:lnTo>
                    <a:pt x="855" y="260"/>
                  </a:lnTo>
                  <a:lnTo>
                    <a:pt x="789" y="303"/>
                  </a:lnTo>
                  <a:lnTo>
                    <a:pt x="649" y="303"/>
                  </a:lnTo>
                  <a:lnTo>
                    <a:pt x="510" y="333"/>
                  </a:lnTo>
                  <a:lnTo>
                    <a:pt x="316" y="357"/>
                  </a:lnTo>
                  <a:lnTo>
                    <a:pt x="176" y="375"/>
                  </a:lnTo>
                  <a:lnTo>
                    <a:pt x="79" y="382"/>
                  </a:lnTo>
                  <a:lnTo>
                    <a:pt x="43" y="388"/>
                  </a:lnTo>
                  <a:lnTo>
                    <a:pt x="0" y="400"/>
                  </a:lnTo>
                  <a:close/>
                </a:path>
              </a:pathLst>
            </a:custGeom>
            <a:solidFill>
              <a:srgbClr val="BBE0E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Arial" pitchFamily="34" charset="0"/>
                <a:ea typeface="+mn-ea"/>
                <a:cs typeface="+mn-cs"/>
              </a:endParaRPr>
            </a:p>
          </p:txBody>
        </p:sp>
      </p:grpSp>
      <p:grpSp>
        <p:nvGrpSpPr>
          <p:cNvPr id="46" name="Group 49">
            <a:extLst>
              <a:ext uri="{FF2B5EF4-FFF2-40B4-BE49-F238E27FC236}">
                <a16:creationId xmlns:a16="http://schemas.microsoft.com/office/drawing/2014/main" id="{5F7EF771-4264-439B-AA1E-54583AD3C0FA}"/>
              </a:ext>
            </a:extLst>
          </p:cNvPr>
          <p:cNvGrpSpPr>
            <a:grpSpLocks/>
          </p:cNvGrpSpPr>
          <p:nvPr/>
        </p:nvGrpSpPr>
        <p:grpSpPr bwMode="auto">
          <a:xfrm>
            <a:off x="3971907" y="4957828"/>
            <a:ext cx="1436688" cy="549275"/>
            <a:chOff x="3366" y="1570"/>
            <a:chExt cx="905" cy="346"/>
          </a:xfrm>
        </p:grpSpPr>
        <p:sp>
          <p:nvSpPr>
            <p:cNvPr id="47" name="Text Box 33">
              <a:extLst>
                <a:ext uri="{FF2B5EF4-FFF2-40B4-BE49-F238E27FC236}">
                  <a16:creationId xmlns:a16="http://schemas.microsoft.com/office/drawing/2014/main" id="{2AEDBF53-C3BD-4ECD-BC1D-16D05F4E871B}"/>
                </a:ext>
              </a:extLst>
            </p:cNvPr>
            <p:cNvSpPr txBox="1">
              <a:spLocks noChangeArrowheads="1"/>
            </p:cNvSpPr>
            <p:nvPr/>
          </p:nvSpPr>
          <p:spPr bwMode="auto">
            <a:xfrm>
              <a:off x="3366" y="1628"/>
              <a:ext cx="40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altLang="en-US" sz="1800" b="0" i="0" u="none" strike="noStrike" kern="0" cap="none" spc="0" normalizeH="0" baseline="0" noProof="0" dirty="0">
                  <a:ln>
                    <a:noFill/>
                  </a:ln>
                  <a:solidFill>
                    <a:srgbClr val="000000"/>
                  </a:solidFill>
                  <a:effectLst/>
                  <a:uLnTx/>
                  <a:uFillTx/>
                  <a:latin typeface="Arial" pitchFamily="34" charset="0"/>
                  <a:ea typeface="+mn-ea"/>
                  <a:cs typeface="+mn-cs"/>
                </a:rPr>
                <a:t>V</a:t>
              </a:r>
              <a:r>
                <a:rPr kumimoji="0" lang="en-AU" altLang="en-US" sz="1800" b="0" i="0" u="none" strike="noStrike" kern="0" cap="none" spc="0" normalizeH="0" baseline="-25000" noProof="0" dirty="0" err="1">
                  <a:ln>
                    <a:noFill/>
                  </a:ln>
                  <a:solidFill>
                    <a:srgbClr val="000000"/>
                  </a:solidFill>
                  <a:effectLst/>
                  <a:uLnTx/>
                  <a:uFillTx/>
                  <a:latin typeface="Arial" pitchFamily="34" charset="0"/>
                  <a:ea typeface="+mn-ea"/>
                  <a:cs typeface="+mn-cs"/>
                </a:rPr>
                <a:t>d,air</a:t>
              </a:r>
              <a:endParaRPr kumimoji="0" lang="en-AU" altLang="en-US" sz="1800" b="0" i="0" u="none" strike="noStrike" kern="0" cap="none" spc="0" normalizeH="0" baseline="0" noProof="0" dirty="0">
                <a:ln>
                  <a:noFill/>
                </a:ln>
                <a:solidFill>
                  <a:srgbClr val="000000"/>
                </a:solidFill>
                <a:effectLst/>
                <a:uLnTx/>
                <a:uFillTx/>
                <a:latin typeface="Arial" pitchFamily="34" charset="0"/>
                <a:ea typeface="+mn-ea"/>
                <a:cs typeface="+mn-cs"/>
              </a:endParaRPr>
            </a:p>
          </p:txBody>
        </p:sp>
        <p:sp>
          <p:nvSpPr>
            <p:cNvPr id="48" name="Text Box 37">
              <a:extLst>
                <a:ext uri="{FF2B5EF4-FFF2-40B4-BE49-F238E27FC236}">
                  <a16:creationId xmlns:a16="http://schemas.microsoft.com/office/drawing/2014/main" id="{97EA0F41-C71E-479E-9706-702850E3437C}"/>
                </a:ext>
              </a:extLst>
            </p:cNvPr>
            <p:cNvSpPr txBox="1">
              <a:spLocks noChangeArrowheads="1"/>
            </p:cNvSpPr>
            <p:nvPr/>
          </p:nvSpPr>
          <p:spPr bwMode="auto">
            <a:xfrm>
              <a:off x="3805" y="1570"/>
              <a:ext cx="46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altLang="en-US" sz="1800" b="0" i="0" u="none" strike="noStrike" kern="0" cap="none" spc="0" normalizeH="0" baseline="0" noProof="0" dirty="0">
                  <a:ln>
                    <a:noFill/>
                  </a:ln>
                  <a:solidFill>
                    <a:srgbClr val="000000"/>
                  </a:solidFill>
                  <a:effectLst/>
                  <a:uLnTx/>
                  <a:uFillTx/>
                  <a:latin typeface="Arial" pitchFamily="34" charset="0"/>
                  <a:ea typeface="+mn-ea"/>
                  <a:cs typeface="+mn-cs"/>
                </a:rPr>
                <a:t>V</a:t>
              </a:r>
              <a:r>
                <a:rPr kumimoji="0" lang="en-AU" altLang="en-US" sz="1800" b="0" i="0" u="none" strike="noStrike" kern="0" cap="none" spc="0" normalizeH="0" baseline="-25000" noProof="0" dirty="0" err="1">
                  <a:ln>
                    <a:noFill/>
                  </a:ln>
                  <a:solidFill>
                    <a:srgbClr val="000000"/>
                  </a:solidFill>
                  <a:effectLst/>
                  <a:uLnTx/>
                  <a:uFillTx/>
                  <a:latin typeface="Arial" pitchFamily="34" charset="0"/>
                  <a:ea typeface="+mn-ea"/>
                  <a:cs typeface="+mn-cs"/>
                </a:rPr>
                <a:t>d,s</a:t>
              </a:r>
              <a:r>
                <a:rPr kumimoji="0" lang="en-AU" altLang="en-US" sz="1800" b="0" i="0" u="none" strike="noStrike" kern="0" cap="none" spc="0" normalizeH="0" baseline="-25000" noProof="0" dirty="0">
                  <a:ln>
                    <a:noFill/>
                  </a:ln>
                  <a:solidFill>
                    <a:srgbClr val="000000"/>
                  </a:solidFill>
                  <a:effectLst/>
                  <a:uLnTx/>
                  <a:uFillTx/>
                  <a:latin typeface="Arial" pitchFamily="34" charset="0"/>
                  <a:ea typeface="+mn-ea"/>
                  <a:cs typeface="+mn-cs"/>
                </a:rPr>
                <a:t>kin</a:t>
              </a:r>
              <a:endParaRPr kumimoji="0" lang="en-AU" altLang="en-US" sz="1800" b="0" i="0" u="none" strike="noStrike" kern="0" cap="none" spc="0" normalizeH="0" baseline="0" noProof="0" dirty="0">
                <a:ln>
                  <a:noFill/>
                </a:ln>
                <a:solidFill>
                  <a:srgbClr val="000000"/>
                </a:solidFill>
                <a:effectLst/>
                <a:uLnTx/>
                <a:uFillTx/>
                <a:latin typeface="Arial" pitchFamily="34" charset="0"/>
                <a:ea typeface="+mn-ea"/>
                <a:cs typeface="+mn-cs"/>
              </a:endParaRPr>
            </a:p>
          </p:txBody>
        </p:sp>
        <p:sp>
          <p:nvSpPr>
            <p:cNvPr id="49" name="Line 38">
              <a:extLst>
                <a:ext uri="{FF2B5EF4-FFF2-40B4-BE49-F238E27FC236}">
                  <a16:creationId xmlns:a16="http://schemas.microsoft.com/office/drawing/2014/main" id="{A60A0872-2C2F-4FD2-B1DA-13821B4486AF}"/>
                </a:ext>
              </a:extLst>
            </p:cNvPr>
            <p:cNvSpPr>
              <a:spLocks noChangeShapeType="1"/>
            </p:cNvSpPr>
            <p:nvPr/>
          </p:nvSpPr>
          <p:spPr bwMode="auto">
            <a:xfrm flipH="1">
              <a:off x="3862" y="1807"/>
              <a:ext cx="61" cy="10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Arial" pitchFamily="34" charset="0"/>
                <a:ea typeface="+mn-ea"/>
                <a:cs typeface="+mn-cs"/>
              </a:endParaRPr>
            </a:p>
          </p:txBody>
        </p:sp>
      </p:grpSp>
      <p:sp>
        <p:nvSpPr>
          <p:cNvPr id="50" name="Text Box 41">
            <a:extLst>
              <a:ext uri="{FF2B5EF4-FFF2-40B4-BE49-F238E27FC236}">
                <a16:creationId xmlns:a16="http://schemas.microsoft.com/office/drawing/2014/main" id="{B3802DA1-DD39-496C-88FF-1DD70C44D9FA}"/>
              </a:ext>
            </a:extLst>
          </p:cNvPr>
          <p:cNvSpPr txBox="1">
            <a:spLocks noChangeArrowheads="1"/>
          </p:cNvSpPr>
          <p:nvPr/>
        </p:nvSpPr>
        <p:spPr bwMode="auto">
          <a:xfrm>
            <a:off x="5783247" y="2319403"/>
            <a:ext cx="38052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err="1">
                <a:ln>
                  <a:noFill/>
                </a:ln>
                <a:solidFill>
                  <a:srgbClr val="0070C0"/>
                </a:solidFill>
                <a:effectLst/>
                <a:uLnTx/>
                <a:uFillTx/>
                <a:latin typeface="Calibri" pitchFamily="34" charset="0"/>
                <a:ea typeface="+mn-ea"/>
                <a:cs typeface="+mn-cs"/>
              </a:rPr>
              <a:t>Q</a:t>
            </a:r>
            <a:r>
              <a:rPr kumimoji="0" lang="en-US" altLang="en-US" sz="2400" b="0" i="0" u="none" strike="noStrike" kern="1200" cap="none" spc="0" normalizeH="0" baseline="-25000" noProof="0" dirty="0" err="1">
                <a:ln>
                  <a:noFill/>
                </a:ln>
                <a:solidFill>
                  <a:srgbClr val="0070C0"/>
                </a:solidFill>
                <a:effectLst/>
                <a:uLnTx/>
                <a:uFillTx/>
                <a:latin typeface="Calibri" pitchFamily="34" charset="0"/>
                <a:ea typeface="+mn-ea"/>
                <a:cs typeface="+mn-cs"/>
              </a:rPr>
              <a:t>evap,resp</a:t>
            </a:r>
            <a:r>
              <a:rPr kumimoji="0" lang="en-US" altLang="en-US" sz="2400" b="0" i="0" u="none" strike="noStrike" kern="1200" cap="none" spc="0" normalizeH="0" baseline="0" noProof="0" dirty="0">
                <a:ln>
                  <a:noFill/>
                </a:ln>
                <a:solidFill>
                  <a:srgbClr val="0070C0"/>
                </a:solidFill>
                <a:effectLst/>
                <a:uLnTx/>
                <a:uFillTx/>
                <a:latin typeface="Calibri" pitchFamily="34" charset="0"/>
                <a:ea typeface="+mn-ea"/>
                <a:cs typeface="+mn-cs"/>
              </a:rPr>
              <a:t> = </a:t>
            </a:r>
            <a:r>
              <a:rPr kumimoji="0" lang="en-US" altLang="en-US" sz="1800" b="0" i="0" u="none" strike="noStrike" kern="1200" cap="none" spc="0" normalizeH="0" baseline="0" noProof="0" dirty="0">
                <a:ln>
                  <a:noFill/>
                </a:ln>
                <a:solidFill>
                  <a:srgbClr val="0070C0"/>
                </a:solidFill>
                <a:effectLst/>
                <a:uLnTx/>
                <a:uFillTx/>
                <a:latin typeface="Calibri" pitchFamily="34" charset="0"/>
                <a:ea typeface="+mn-ea"/>
                <a:cs typeface="+mn-cs"/>
              </a:rPr>
              <a:t>λ(</a:t>
            </a:r>
            <a:r>
              <a:rPr kumimoji="0" lang="en-US" altLang="en-US" sz="2400" b="0" i="0" u="none" strike="noStrike" kern="1200" cap="none" spc="0" normalizeH="0" baseline="0" noProof="0" dirty="0" err="1">
                <a:ln>
                  <a:noFill/>
                </a:ln>
                <a:solidFill>
                  <a:srgbClr val="0070C0"/>
                </a:solidFill>
                <a:effectLst/>
                <a:uLnTx/>
                <a:uFillTx/>
                <a:latin typeface="Calibri" pitchFamily="34" charset="0"/>
                <a:ea typeface="+mn-ea"/>
                <a:cs typeface="+mn-cs"/>
              </a:rPr>
              <a:t>m</a:t>
            </a:r>
            <a:r>
              <a:rPr kumimoji="0" lang="en-US" altLang="en-US" sz="2400" b="0" i="0" u="none" strike="noStrike" kern="1200" cap="none" spc="0" normalizeH="0" baseline="-25000" noProof="0" dirty="0" err="1">
                <a:ln>
                  <a:noFill/>
                </a:ln>
                <a:solidFill>
                  <a:srgbClr val="0070C0"/>
                </a:solidFill>
                <a:effectLst/>
                <a:uLnTx/>
                <a:uFillTx/>
                <a:latin typeface="Calibri" pitchFamily="34" charset="0"/>
                <a:ea typeface="+mn-ea"/>
                <a:cs typeface="+mn-cs"/>
              </a:rPr>
              <a:t>out,resp</a:t>
            </a:r>
            <a:r>
              <a:rPr kumimoji="0" lang="en-US" altLang="en-US" sz="2400" b="0" i="0" u="none" strike="noStrike" kern="1200" cap="none" spc="0" normalizeH="0" baseline="0" noProof="0" dirty="0">
                <a:ln>
                  <a:noFill/>
                </a:ln>
                <a:solidFill>
                  <a:srgbClr val="0070C0"/>
                </a:solidFill>
                <a:effectLst/>
                <a:uLnTx/>
                <a:uFillTx/>
                <a:latin typeface="Calibri" pitchFamily="34" charset="0"/>
                <a:ea typeface="+mn-ea"/>
                <a:cs typeface="+mn-cs"/>
              </a:rPr>
              <a:t> – </a:t>
            </a:r>
            <a:r>
              <a:rPr kumimoji="0" lang="en-US" altLang="en-US" sz="2400" b="0" i="0" u="none" strike="noStrike" kern="1200" cap="none" spc="0" normalizeH="0" baseline="0" noProof="0" dirty="0" err="1">
                <a:ln>
                  <a:noFill/>
                </a:ln>
                <a:solidFill>
                  <a:srgbClr val="0070C0"/>
                </a:solidFill>
                <a:effectLst/>
                <a:uLnTx/>
                <a:uFillTx/>
                <a:latin typeface="Calibri" pitchFamily="34" charset="0"/>
                <a:ea typeface="+mn-ea"/>
                <a:cs typeface="+mn-cs"/>
              </a:rPr>
              <a:t>m</a:t>
            </a:r>
            <a:r>
              <a:rPr kumimoji="0" lang="en-US" altLang="en-US" sz="2400" b="0" i="0" u="none" strike="noStrike" kern="1200" cap="none" spc="0" normalizeH="0" baseline="-25000" noProof="0" dirty="0" err="1">
                <a:ln>
                  <a:noFill/>
                </a:ln>
                <a:solidFill>
                  <a:srgbClr val="0070C0"/>
                </a:solidFill>
                <a:effectLst/>
                <a:uLnTx/>
                <a:uFillTx/>
                <a:latin typeface="Calibri" pitchFamily="34" charset="0"/>
                <a:ea typeface="+mn-ea"/>
                <a:cs typeface="+mn-cs"/>
              </a:rPr>
              <a:t>in,resp</a:t>
            </a:r>
            <a:r>
              <a:rPr kumimoji="0" lang="en-US" altLang="en-US" sz="2400" b="0" i="0" u="none" strike="noStrike" kern="1200" cap="none" spc="0" normalizeH="0" baseline="0" noProof="0" dirty="0">
                <a:ln>
                  <a:noFill/>
                </a:ln>
                <a:solidFill>
                  <a:srgbClr val="0070C0"/>
                </a:solidFill>
                <a:effectLst/>
                <a:uLnTx/>
                <a:uFillTx/>
                <a:latin typeface="Calibri" pitchFamily="34" charset="0"/>
                <a:ea typeface="+mn-ea"/>
                <a:cs typeface="+mn-cs"/>
              </a:rPr>
              <a:t>)</a:t>
            </a:r>
            <a:endParaRPr kumimoji="0" lang="en-US" altLang="en-US" sz="2400" b="0" i="0" u="none" strike="noStrike" kern="1200" cap="none" spc="0" normalizeH="0" baseline="-25000" noProof="0" dirty="0">
              <a:ln>
                <a:noFill/>
              </a:ln>
              <a:solidFill>
                <a:srgbClr val="0070C0"/>
              </a:solidFill>
              <a:effectLst/>
              <a:uLnTx/>
              <a:uFillTx/>
              <a:latin typeface="Calibri" pitchFamily="34" charset="0"/>
              <a:ea typeface="+mn-ea"/>
              <a:cs typeface="+mn-cs"/>
            </a:endParaRPr>
          </a:p>
        </p:txBody>
      </p:sp>
      <p:grpSp>
        <p:nvGrpSpPr>
          <p:cNvPr id="51" name="Group 48">
            <a:extLst>
              <a:ext uri="{FF2B5EF4-FFF2-40B4-BE49-F238E27FC236}">
                <a16:creationId xmlns:a16="http://schemas.microsoft.com/office/drawing/2014/main" id="{C74787D9-35AB-42C5-B7A2-42651C4A63A3}"/>
              </a:ext>
            </a:extLst>
          </p:cNvPr>
          <p:cNvGrpSpPr>
            <a:grpSpLocks/>
          </p:cNvGrpSpPr>
          <p:nvPr/>
        </p:nvGrpSpPr>
        <p:grpSpPr bwMode="auto">
          <a:xfrm>
            <a:off x="6280134" y="4943539"/>
            <a:ext cx="1008063" cy="1314450"/>
            <a:chOff x="4830" y="1525"/>
            <a:chExt cx="635" cy="828"/>
          </a:xfrm>
        </p:grpSpPr>
        <p:sp>
          <p:nvSpPr>
            <p:cNvPr id="52" name="AutoShape 26">
              <a:extLst>
                <a:ext uri="{FF2B5EF4-FFF2-40B4-BE49-F238E27FC236}">
                  <a16:creationId xmlns:a16="http://schemas.microsoft.com/office/drawing/2014/main" id="{275774AE-D52C-4419-8298-9A0B1810ADC1}"/>
                </a:ext>
              </a:extLst>
            </p:cNvPr>
            <p:cNvSpPr>
              <a:spLocks noChangeArrowheads="1"/>
            </p:cNvSpPr>
            <p:nvPr/>
          </p:nvSpPr>
          <p:spPr bwMode="auto">
            <a:xfrm rot="-2872668">
              <a:off x="4778" y="2008"/>
              <a:ext cx="543" cy="148"/>
            </a:xfrm>
            <a:prstGeom prst="leftArrow">
              <a:avLst>
                <a:gd name="adj1" fmla="val 50000"/>
                <a:gd name="adj2" fmla="val 9172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en-US" sz="18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53" name="AutoShape 27">
              <a:extLst>
                <a:ext uri="{FF2B5EF4-FFF2-40B4-BE49-F238E27FC236}">
                  <a16:creationId xmlns:a16="http://schemas.microsoft.com/office/drawing/2014/main" id="{7A45EB37-7BEB-4309-A697-376EF0AABF37}"/>
                </a:ext>
              </a:extLst>
            </p:cNvPr>
            <p:cNvSpPr>
              <a:spLocks noChangeArrowheads="1"/>
            </p:cNvSpPr>
            <p:nvPr/>
          </p:nvSpPr>
          <p:spPr bwMode="auto">
            <a:xfrm rot="7880880">
              <a:off x="4706" y="1888"/>
              <a:ext cx="553" cy="148"/>
            </a:xfrm>
            <a:prstGeom prst="leftArrow">
              <a:avLst>
                <a:gd name="adj1" fmla="val 50000"/>
                <a:gd name="adj2" fmla="val 93412"/>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en-US" sz="18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54" name="Text Box 46">
              <a:extLst>
                <a:ext uri="{FF2B5EF4-FFF2-40B4-BE49-F238E27FC236}">
                  <a16:creationId xmlns:a16="http://schemas.microsoft.com/office/drawing/2014/main" id="{24369D6D-FCA4-475B-BF72-570D757CE59D}"/>
                </a:ext>
              </a:extLst>
            </p:cNvPr>
            <p:cNvSpPr txBox="1">
              <a:spLocks noChangeArrowheads="1"/>
            </p:cNvSpPr>
            <p:nvPr/>
          </p:nvSpPr>
          <p:spPr bwMode="auto">
            <a:xfrm>
              <a:off x="4830" y="1525"/>
              <a:ext cx="4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altLang="en-US" sz="1800" b="0" i="0" u="none" strike="noStrike" kern="1200" cap="none" spc="0" normalizeH="0" baseline="0" noProof="0">
                  <a:ln>
                    <a:noFill/>
                  </a:ln>
                  <a:solidFill>
                    <a:prstClr val="black"/>
                  </a:solidFill>
                  <a:effectLst/>
                  <a:uLnTx/>
                  <a:uFillTx/>
                  <a:latin typeface="Calibri" pitchFamily="34" charset="0"/>
                  <a:ea typeface="+mn-ea"/>
                  <a:cs typeface="+mn-cs"/>
                </a:rPr>
                <a:t>m</a:t>
              </a:r>
              <a:r>
                <a:rPr kumimoji="0" lang="en-AU" altLang="en-US" sz="1800" b="0" i="0" u="none" strike="noStrike" kern="1200" cap="none" spc="0" normalizeH="0" baseline="-25000" noProof="0">
                  <a:ln>
                    <a:noFill/>
                  </a:ln>
                  <a:solidFill>
                    <a:prstClr val="black"/>
                  </a:solidFill>
                  <a:effectLst/>
                  <a:uLnTx/>
                  <a:uFillTx/>
                  <a:latin typeface="Calibri" pitchFamily="34" charset="0"/>
                  <a:ea typeface="+mn-ea"/>
                  <a:cs typeface="+mn-cs"/>
                </a:rPr>
                <a:t>out</a:t>
              </a:r>
              <a:endParaRPr kumimoji="0" lang="en-AU" altLang="en-US" sz="1800" b="0" i="0" u="none" strike="noStrike" kern="1200" cap="none" spc="0" normalizeH="0" baseline="0" noProof="0">
                <a:ln>
                  <a:noFill/>
                </a:ln>
                <a:solidFill>
                  <a:prstClr val="black"/>
                </a:solidFill>
                <a:effectLst/>
                <a:uLnTx/>
                <a:uFillTx/>
                <a:latin typeface="Calibri" pitchFamily="34" charset="0"/>
                <a:ea typeface="+mn-ea"/>
                <a:cs typeface="+mn-cs"/>
              </a:endParaRPr>
            </a:p>
          </p:txBody>
        </p:sp>
        <p:sp>
          <p:nvSpPr>
            <p:cNvPr id="55" name="Text Box 47">
              <a:extLst>
                <a:ext uri="{FF2B5EF4-FFF2-40B4-BE49-F238E27FC236}">
                  <a16:creationId xmlns:a16="http://schemas.microsoft.com/office/drawing/2014/main" id="{77D696ED-C418-4A1F-A6E5-31A55427DD9E}"/>
                </a:ext>
              </a:extLst>
            </p:cNvPr>
            <p:cNvSpPr txBox="1">
              <a:spLocks noChangeArrowheads="1"/>
            </p:cNvSpPr>
            <p:nvPr/>
          </p:nvSpPr>
          <p:spPr bwMode="auto">
            <a:xfrm>
              <a:off x="5005" y="2065"/>
              <a:ext cx="4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altLang="en-US" sz="1800" b="0" i="0" u="none" strike="noStrike" kern="1200" cap="none" spc="0" normalizeH="0" baseline="0" noProof="0">
                  <a:ln>
                    <a:noFill/>
                  </a:ln>
                  <a:solidFill>
                    <a:prstClr val="black"/>
                  </a:solidFill>
                  <a:effectLst/>
                  <a:uLnTx/>
                  <a:uFillTx/>
                  <a:latin typeface="Calibri" pitchFamily="34" charset="0"/>
                  <a:ea typeface="+mn-ea"/>
                  <a:cs typeface="+mn-cs"/>
                </a:rPr>
                <a:t>m</a:t>
              </a:r>
              <a:r>
                <a:rPr kumimoji="0" lang="en-AU" altLang="en-US" sz="1800" b="0" i="0" u="none" strike="noStrike" kern="1200" cap="none" spc="0" normalizeH="0" baseline="-25000" noProof="0">
                  <a:ln>
                    <a:noFill/>
                  </a:ln>
                  <a:solidFill>
                    <a:prstClr val="black"/>
                  </a:solidFill>
                  <a:effectLst/>
                  <a:uLnTx/>
                  <a:uFillTx/>
                  <a:latin typeface="Calibri" pitchFamily="34" charset="0"/>
                  <a:ea typeface="+mn-ea"/>
                  <a:cs typeface="+mn-cs"/>
                </a:rPr>
                <a:t>in</a:t>
              </a:r>
              <a:endParaRPr kumimoji="0" lang="en-AU" altLang="en-US" sz="1800" b="0" i="0" u="none" strike="noStrike" kern="1200" cap="none" spc="0" normalizeH="0" baseline="0" noProof="0">
                <a:ln>
                  <a:noFill/>
                </a:ln>
                <a:solidFill>
                  <a:prstClr val="black"/>
                </a:solidFill>
                <a:effectLst/>
                <a:uLnTx/>
                <a:uFillTx/>
                <a:latin typeface="Calibri" pitchFamily="34" charset="0"/>
                <a:ea typeface="+mn-ea"/>
                <a:cs typeface="+mn-cs"/>
              </a:endParaRPr>
            </a:p>
          </p:txBody>
        </p:sp>
      </p:grpSp>
      <p:cxnSp>
        <p:nvCxnSpPr>
          <p:cNvPr id="56" name="Straight Arrow Connector 55">
            <a:extLst>
              <a:ext uri="{FF2B5EF4-FFF2-40B4-BE49-F238E27FC236}">
                <a16:creationId xmlns:a16="http://schemas.microsoft.com/office/drawing/2014/main" id="{7F09A216-1EA0-448D-85A3-4C657BF479A4}"/>
              </a:ext>
            </a:extLst>
          </p:cNvPr>
          <p:cNvCxnSpPr/>
          <p:nvPr/>
        </p:nvCxnSpPr>
        <p:spPr>
          <a:xfrm flipH="1" flipV="1">
            <a:off x="7224695" y="2781364"/>
            <a:ext cx="1109662" cy="5953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519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animBg="1"/>
      <p:bldP spid="33" grpId="0"/>
      <p:bldP spid="34" grpId="0"/>
      <p:bldP spid="36" grpId="0"/>
      <p:bldP spid="39" grpId="0"/>
      <p:bldP spid="41" grpId="0"/>
      <p:bldP spid="5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3810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D9F4814-C3FB-4B9A-8666-C5DFF75A368D}"/>
              </a:ext>
            </a:extLst>
          </p:cNvPr>
          <p:cNvGraphicFramePr>
            <a:graphicFrameLocks noGrp="1"/>
          </p:cNvGraphicFramePr>
          <p:nvPr>
            <p:extLst>
              <p:ext uri="{D42A27DB-BD31-4B8C-83A1-F6EECF244321}">
                <p14:modId xmlns:p14="http://schemas.microsoft.com/office/powerpoint/2010/main" val="2332661581"/>
              </p:ext>
            </p:extLst>
          </p:nvPr>
        </p:nvGraphicFramePr>
        <p:xfrm>
          <a:off x="1608699" y="1110638"/>
          <a:ext cx="9979817" cy="5641970"/>
        </p:xfrm>
        <a:graphic>
          <a:graphicData uri="http://schemas.openxmlformats.org/drawingml/2006/table">
            <a:tbl>
              <a:tblPr/>
              <a:tblGrid>
                <a:gridCol w="1967174">
                  <a:extLst>
                    <a:ext uri="{9D8B030D-6E8A-4147-A177-3AD203B41FA5}">
                      <a16:colId xmlns:a16="http://schemas.microsoft.com/office/drawing/2014/main" val="1817120626"/>
                    </a:ext>
                  </a:extLst>
                </a:gridCol>
                <a:gridCol w="8012643">
                  <a:extLst>
                    <a:ext uri="{9D8B030D-6E8A-4147-A177-3AD203B41FA5}">
                      <a16:colId xmlns:a16="http://schemas.microsoft.com/office/drawing/2014/main" val="1463787771"/>
                    </a:ext>
                  </a:extLst>
                </a:gridCol>
              </a:tblGrid>
              <a:tr h="310663">
                <a:tc>
                  <a:txBody>
                    <a:bodyPr/>
                    <a:lstStyle/>
                    <a:p>
                      <a:r>
                        <a:rPr lang="en-AU" sz="2000" b="1"/>
                        <a:t>Time</a:t>
                      </a:r>
                      <a:endParaRPr lang="en-AU" sz="2000"/>
                    </a:p>
                  </a:txBody>
                  <a:tcPr marL="62162" marR="62162" marT="31081" marB="31081" anchor="ctr">
                    <a:lnL>
                      <a:noFill/>
                    </a:lnL>
                    <a:lnR>
                      <a:noFill/>
                    </a:lnR>
                    <a:lnT>
                      <a:noFill/>
                    </a:lnT>
                    <a:lnB>
                      <a:noFill/>
                    </a:lnB>
                  </a:tcPr>
                </a:tc>
                <a:tc>
                  <a:txBody>
                    <a:bodyPr/>
                    <a:lstStyle/>
                    <a:p>
                      <a:r>
                        <a:rPr lang="en-AU" sz="2000" b="1"/>
                        <a:t>Topic</a:t>
                      </a:r>
                      <a:endParaRPr lang="en-AU" sz="2000"/>
                    </a:p>
                  </a:txBody>
                  <a:tcPr marL="62162" marR="62162" marT="31081" marB="31081" anchor="ctr">
                    <a:lnL>
                      <a:noFill/>
                    </a:lnL>
                    <a:lnR>
                      <a:noFill/>
                    </a:lnR>
                    <a:lnT>
                      <a:noFill/>
                    </a:lnT>
                    <a:lnB>
                      <a:noFill/>
                    </a:lnB>
                  </a:tcPr>
                </a:tc>
                <a:extLst>
                  <a:ext uri="{0D108BD9-81ED-4DB2-BD59-A6C34878D82A}">
                    <a16:rowId xmlns:a16="http://schemas.microsoft.com/office/drawing/2014/main" val="648451326"/>
                  </a:ext>
                </a:extLst>
              </a:tr>
              <a:tr h="575406">
                <a:tc>
                  <a:txBody>
                    <a:bodyPr/>
                    <a:lstStyle/>
                    <a:p>
                      <a:r>
                        <a:rPr lang="en-AU" sz="2000" dirty="0"/>
                        <a:t>9:00 -9:15</a:t>
                      </a:r>
                    </a:p>
                  </a:txBody>
                  <a:tcPr marL="62162" marR="62162" marT="31081" marB="31081" anchor="ctr">
                    <a:lnL>
                      <a:noFill/>
                    </a:lnL>
                    <a:lnR>
                      <a:noFill/>
                    </a:lnR>
                    <a:lnT>
                      <a:noFill/>
                    </a:lnT>
                    <a:lnB>
                      <a:noFill/>
                    </a:lnB>
                  </a:tcPr>
                </a:tc>
                <a:tc>
                  <a:txBody>
                    <a:bodyPr/>
                    <a:lstStyle/>
                    <a:p>
                      <a:r>
                        <a:rPr lang="en-US" sz="2000" dirty="0"/>
                        <a:t>Introductions</a:t>
                      </a:r>
                    </a:p>
                  </a:txBody>
                  <a:tcPr marL="62162" marR="62162" marT="31081" marB="31081" anchor="ctr">
                    <a:lnL>
                      <a:noFill/>
                    </a:lnL>
                    <a:lnR>
                      <a:noFill/>
                    </a:lnR>
                    <a:lnT>
                      <a:noFill/>
                    </a:lnT>
                    <a:lnB>
                      <a:noFill/>
                    </a:lnB>
                  </a:tcPr>
                </a:tc>
                <a:extLst>
                  <a:ext uri="{0D108BD9-81ED-4DB2-BD59-A6C34878D82A}">
                    <a16:rowId xmlns:a16="http://schemas.microsoft.com/office/drawing/2014/main" val="990723159"/>
                  </a:ext>
                </a:extLst>
              </a:tr>
              <a:tr h="402784">
                <a:tc>
                  <a:txBody>
                    <a:bodyPr/>
                    <a:lstStyle/>
                    <a:p>
                      <a:r>
                        <a:rPr lang="en-AU" sz="2000" dirty="0"/>
                        <a:t>9:15-9:45</a:t>
                      </a:r>
                    </a:p>
                  </a:txBody>
                  <a:tcPr marL="62162" marR="62162" marT="31081" marB="31081" anchor="ctr">
                    <a:lnL>
                      <a:noFill/>
                    </a:lnL>
                    <a:lnR>
                      <a:noFill/>
                    </a:lnR>
                    <a:lnT>
                      <a:noFill/>
                    </a:lnT>
                    <a:lnB>
                      <a:noFill/>
                    </a:lnB>
                  </a:tcPr>
                </a:tc>
                <a:tc>
                  <a:txBody>
                    <a:bodyPr/>
                    <a:lstStyle/>
                    <a:p>
                      <a:r>
                        <a:rPr lang="en-US" sz="2000" dirty="0"/>
                        <a:t>What are mechanistic niche models and why do we need them? (MK &amp; LB)</a:t>
                      </a:r>
                    </a:p>
                  </a:txBody>
                  <a:tcPr marL="62162" marR="62162" marT="31081" marB="31081" anchor="ctr">
                    <a:lnL>
                      <a:noFill/>
                    </a:lnL>
                    <a:lnR>
                      <a:noFill/>
                    </a:lnR>
                    <a:lnT>
                      <a:noFill/>
                    </a:lnT>
                    <a:lnB>
                      <a:noFill/>
                    </a:lnB>
                  </a:tcPr>
                </a:tc>
                <a:extLst>
                  <a:ext uri="{0D108BD9-81ED-4DB2-BD59-A6C34878D82A}">
                    <a16:rowId xmlns:a16="http://schemas.microsoft.com/office/drawing/2014/main" val="2005506566"/>
                  </a:ext>
                </a:extLst>
              </a:tr>
              <a:tr h="402784">
                <a:tc>
                  <a:txBody>
                    <a:bodyPr/>
                    <a:lstStyle/>
                    <a:p>
                      <a:r>
                        <a:rPr lang="en-AU" sz="2000" dirty="0"/>
                        <a:t>9:45-10:15</a:t>
                      </a:r>
                    </a:p>
                  </a:txBody>
                  <a:tcPr marL="62162" marR="62162" marT="31081" marB="31081" anchor="ctr">
                    <a:lnL>
                      <a:noFill/>
                    </a:lnL>
                    <a:lnR>
                      <a:noFill/>
                    </a:lnR>
                    <a:lnT>
                      <a:noFill/>
                    </a:lnT>
                    <a:lnB>
                      <a:noFill/>
                    </a:lnB>
                  </a:tcPr>
                </a:tc>
                <a:tc>
                  <a:txBody>
                    <a:bodyPr/>
                    <a:lstStyle/>
                    <a:p>
                      <a:r>
                        <a:rPr lang="en-AU" sz="2000" dirty="0"/>
                        <a:t>Calculating body temperature with </a:t>
                      </a:r>
                      <a:r>
                        <a:rPr lang="en-AU" sz="2000" dirty="0" err="1"/>
                        <a:t>TrenchR</a:t>
                      </a:r>
                      <a:r>
                        <a:rPr lang="en-AU" sz="2000" dirty="0"/>
                        <a:t> (LB) </a:t>
                      </a:r>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2025750196"/>
                  </a:ext>
                </a:extLst>
              </a:tr>
              <a:tr h="402784">
                <a:tc>
                  <a:txBody>
                    <a:bodyPr/>
                    <a:lstStyle/>
                    <a:p>
                      <a:r>
                        <a:rPr lang="en-AU" sz="2000" dirty="0"/>
                        <a:t>10:15-10:30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3503872612"/>
                  </a:ext>
                </a:extLst>
              </a:tr>
              <a:tr h="402784">
                <a:tc>
                  <a:txBody>
                    <a:bodyPr/>
                    <a:lstStyle/>
                    <a:p>
                      <a:r>
                        <a:rPr lang="en-AU" sz="2000" dirty="0"/>
                        <a:t>10:30-11:15</a:t>
                      </a:r>
                    </a:p>
                  </a:txBody>
                  <a:tcPr marL="62162" marR="62162" marT="31081" marB="31081" anchor="ctr">
                    <a:lnL>
                      <a:noFill/>
                    </a:lnL>
                    <a:lnR>
                      <a:noFill/>
                    </a:lnR>
                    <a:lnT>
                      <a:noFill/>
                    </a:lnT>
                    <a:lnB>
                      <a:noFill/>
                    </a:lnB>
                  </a:tcPr>
                </a:tc>
                <a:tc>
                  <a:txBody>
                    <a:bodyPr/>
                    <a:lstStyle/>
                    <a:p>
                      <a:r>
                        <a:rPr lang="en-US" sz="2000" dirty="0"/>
                        <a:t>Intro to microclimate modelling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961418423"/>
                  </a:ext>
                </a:extLst>
              </a:tr>
              <a:tr h="402784">
                <a:tc>
                  <a:txBody>
                    <a:bodyPr/>
                    <a:lstStyle/>
                    <a:p>
                      <a:r>
                        <a:rPr lang="en-AU" sz="2000" dirty="0"/>
                        <a:t>11:15-12:00</a:t>
                      </a:r>
                    </a:p>
                  </a:txBody>
                  <a:tcPr marL="62162" marR="62162" marT="31081" marB="31081" anchor="ctr">
                    <a:lnL>
                      <a:noFill/>
                    </a:lnL>
                    <a:lnR>
                      <a:noFill/>
                    </a:lnR>
                    <a:lnT>
                      <a:noFill/>
                    </a:lnT>
                    <a:lnB>
                      <a:noFill/>
                    </a:lnB>
                  </a:tcPr>
                </a:tc>
                <a:tc>
                  <a:txBody>
                    <a:bodyPr/>
                    <a:lstStyle/>
                    <a:p>
                      <a:r>
                        <a:rPr lang="en-US" sz="2000" dirty="0"/>
                        <a:t>Selecting microclimate data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081539008"/>
                  </a:ext>
                </a:extLst>
              </a:tr>
              <a:tr h="402784">
                <a:tc>
                  <a:txBody>
                    <a:bodyPr/>
                    <a:lstStyle/>
                    <a:p>
                      <a:r>
                        <a:rPr lang="en-AU" sz="2000" dirty="0"/>
                        <a:t>12:00-13:00</a:t>
                      </a:r>
                    </a:p>
                  </a:txBody>
                  <a:tcPr marL="62162" marR="62162" marT="31081" marB="31081" anchor="ctr">
                    <a:lnL>
                      <a:noFill/>
                    </a:lnL>
                    <a:lnR>
                      <a:noFill/>
                    </a:lnR>
                    <a:lnT>
                      <a:noFill/>
                    </a:lnT>
                    <a:lnB>
                      <a:noFill/>
                    </a:lnB>
                  </a:tcPr>
                </a:tc>
                <a:tc>
                  <a:txBody>
                    <a:bodyPr/>
                    <a:lstStyle/>
                    <a:p>
                      <a:r>
                        <a:rPr lang="en-US" sz="2000" dirty="0"/>
                        <a:t>Lunch Break</a:t>
                      </a:r>
                    </a:p>
                  </a:txBody>
                  <a:tcPr marL="62162" marR="62162" marT="31081" marB="31081" anchor="ctr">
                    <a:lnL>
                      <a:noFill/>
                    </a:lnL>
                    <a:lnR>
                      <a:noFill/>
                    </a:lnR>
                    <a:lnT>
                      <a:noFill/>
                    </a:lnT>
                    <a:lnB>
                      <a:noFill/>
                    </a:lnB>
                  </a:tcPr>
                </a:tc>
                <a:extLst>
                  <a:ext uri="{0D108BD9-81ED-4DB2-BD59-A6C34878D82A}">
                    <a16:rowId xmlns:a16="http://schemas.microsoft.com/office/drawing/2014/main" val="1423726415"/>
                  </a:ext>
                </a:extLst>
              </a:tr>
              <a:tr h="402784">
                <a:tc>
                  <a:txBody>
                    <a:bodyPr/>
                    <a:lstStyle/>
                    <a:p>
                      <a:r>
                        <a:rPr lang="en-AU" sz="2000" dirty="0"/>
                        <a:t>13:00-13:45</a:t>
                      </a:r>
                    </a:p>
                  </a:txBody>
                  <a:tcPr marL="62162" marR="62162" marT="31081" marB="31081" anchor="ctr">
                    <a:lnL>
                      <a:noFill/>
                    </a:lnL>
                    <a:lnR>
                      <a:noFill/>
                    </a:lnR>
                    <a:lnT>
                      <a:noFill/>
                    </a:lnT>
                    <a:lnB>
                      <a:noFill/>
                    </a:lnB>
                  </a:tcPr>
                </a:tc>
                <a:tc>
                  <a:txBody>
                    <a:bodyPr/>
                    <a:lstStyle/>
                    <a:p>
                      <a:r>
                        <a:rPr lang="en-US" sz="2000" dirty="0"/>
                        <a:t>Calculating body/leaf temperature with NicheMapR (MK)</a:t>
                      </a:r>
                    </a:p>
                  </a:txBody>
                  <a:tcPr marL="62162" marR="62162" marT="31081" marB="31081" anchor="ctr">
                    <a:lnL>
                      <a:noFill/>
                    </a:lnL>
                    <a:lnR>
                      <a:noFill/>
                    </a:lnR>
                    <a:lnT>
                      <a:noFill/>
                    </a:lnT>
                    <a:lnB>
                      <a:noFill/>
                    </a:lnB>
                  </a:tcPr>
                </a:tc>
                <a:extLst>
                  <a:ext uri="{0D108BD9-81ED-4DB2-BD59-A6C34878D82A}">
                    <a16:rowId xmlns:a16="http://schemas.microsoft.com/office/drawing/2014/main" val="2517636301"/>
                  </a:ext>
                </a:extLst>
              </a:tr>
              <a:tr h="402784">
                <a:tc>
                  <a:txBody>
                    <a:bodyPr/>
                    <a:lstStyle/>
                    <a:p>
                      <a:r>
                        <a:rPr lang="en-AU" sz="2000" dirty="0"/>
                        <a:t>13:45-14:45</a:t>
                      </a:r>
                    </a:p>
                  </a:txBody>
                  <a:tcPr marL="62162" marR="62162" marT="31081" marB="31081" anchor="ctr">
                    <a:lnL>
                      <a:noFill/>
                    </a:lnL>
                    <a:lnR>
                      <a:noFill/>
                    </a:lnR>
                    <a:lnT>
                      <a:noFill/>
                    </a:lnT>
                    <a:lnB>
                      <a:noFill/>
                    </a:lnB>
                  </a:tcPr>
                </a:tc>
                <a:tc>
                  <a:txBody>
                    <a:bodyPr/>
                    <a:lstStyle/>
                    <a:p>
                      <a:r>
                        <a:rPr lang="en-AU" sz="1800" kern="1200" dirty="0">
                          <a:solidFill>
                            <a:schemeClr val="tx1"/>
                          </a:solidFill>
                          <a:effectLst/>
                          <a:latin typeface="+mn-lt"/>
                          <a:ea typeface="+mn-ea"/>
                          <a:cs typeface="+mn-cs"/>
                        </a:rPr>
                        <a:t>Mass budgets with NicheMapR: </a:t>
                      </a:r>
                      <a:r>
                        <a:rPr lang="en-US" sz="2000" dirty="0"/>
                        <a:t>Dynamic energy budgets (DEB) and water balance (MK)</a:t>
                      </a:r>
                    </a:p>
                  </a:txBody>
                  <a:tcPr marL="62162" marR="62162" marT="31081" marB="31081" anchor="ctr">
                    <a:lnL>
                      <a:noFill/>
                    </a:lnL>
                    <a:lnR>
                      <a:noFill/>
                    </a:lnR>
                    <a:lnT>
                      <a:noFill/>
                    </a:lnT>
                    <a:lnB>
                      <a:noFill/>
                    </a:lnB>
                  </a:tcPr>
                </a:tc>
                <a:extLst>
                  <a:ext uri="{0D108BD9-81ED-4DB2-BD59-A6C34878D82A}">
                    <a16:rowId xmlns:a16="http://schemas.microsoft.com/office/drawing/2014/main" val="732180978"/>
                  </a:ext>
                </a:extLst>
              </a:tr>
              <a:tr h="402784">
                <a:tc>
                  <a:txBody>
                    <a:bodyPr/>
                    <a:lstStyle/>
                    <a:p>
                      <a:r>
                        <a:rPr lang="en-AU" sz="2000" dirty="0"/>
                        <a:t>14:45-15:00</a:t>
                      </a:r>
                    </a:p>
                  </a:txBody>
                  <a:tcPr marL="62162" marR="62162" marT="31081" marB="31081" anchor="ctr">
                    <a:lnL>
                      <a:noFill/>
                    </a:lnL>
                    <a:lnR>
                      <a:noFill/>
                    </a:lnR>
                    <a:lnT>
                      <a:noFill/>
                    </a:lnT>
                    <a:lnB>
                      <a:noFill/>
                    </a:lnB>
                  </a:tcPr>
                </a:tc>
                <a:tc>
                  <a:txBody>
                    <a:bodyPr/>
                    <a:lstStyle/>
                    <a:p>
                      <a:r>
                        <a:rPr lang="en-US" sz="2000" dirty="0"/>
                        <a:t>Break</a:t>
                      </a:r>
                    </a:p>
                  </a:txBody>
                  <a:tcPr marL="62162" marR="62162" marT="31081" marB="31081" anchor="ctr">
                    <a:lnL>
                      <a:noFill/>
                    </a:lnL>
                    <a:lnR>
                      <a:noFill/>
                    </a:lnR>
                    <a:lnT>
                      <a:noFill/>
                    </a:lnT>
                    <a:lnB>
                      <a:noFill/>
                    </a:lnB>
                  </a:tcPr>
                </a:tc>
                <a:extLst>
                  <a:ext uri="{0D108BD9-81ED-4DB2-BD59-A6C34878D82A}">
                    <a16:rowId xmlns:a16="http://schemas.microsoft.com/office/drawing/2014/main" val="695100405"/>
                  </a:ext>
                </a:extLst>
              </a:tr>
              <a:tr h="402784">
                <a:tc>
                  <a:txBody>
                    <a:bodyPr/>
                    <a:lstStyle/>
                    <a:p>
                      <a:r>
                        <a:rPr lang="en-AU" sz="2000" dirty="0"/>
                        <a:t>15:00-16:00</a:t>
                      </a:r>
                    </a:p>
                  </a:txBody>
                  <a:tcPr marL="62162" marR="62162" marT="31081" marB="31081" anchor="ctr">
                    <a:lnL>
                      <a:noFill/>
                    </a:lnL>
                    <a:lnR>
                      <a:noFill/>
                    </a:lnR>
                    <a:lnT>
                      <a:noFill/>
                    </a:lnT>
                    <a:lnB>
                      <a:noFill/>
                    </a:lnB>
                  </a:tcPr>
                </a:tc>
                <a:tc>
                  <a:txBody>
                    <a:bodyPr/>
                    <a:lstStyle/>
                    <a:p>
                      <a:r>
                        <a:rPr lang="en-US" sz="2000" dirty="0"/>
                        <a:t>Q&amp;A on mechanistic niche modelling (LB &amp; MK)</a:t>
                      </a:r>
                    </a:p>
                  </a:txBody>
                  <a:tcPr marL="62162" marR="62162" marT="31081" marB="31081" anchor="ctr">
                    <a:lnL>
                      <a:noFill/>
                    </a:lnL>
                    <a:lnR>
                      <a:noFill/>
                    </a:lnR>
                    <a:lnT>
                      <a:noFill/>
                    </a:lnT>
                    <a:lnB>
                      <a:noFill/>
                    </a:lnB>
                  </a:tcPr>
                </a:tc>
                <a:extLst>
                  <a:ext uri="{0D108BD9-81ED-4DB2-BD59-A6C34878D82A}">
                    <a16:rowId xmlns:a16="http://schemas.microsoft.com/office/drawing/2014/main" val="4143083924"/>
                  </a:ext>
                </a:extLst>
              </a:tr>
              <a:tr h="402784">
                <a:tc>
                  <a:txBody>
                    <a:bodyPr/>
                    <a:lstStyle/>
                    <a:p>
                      <a:endParaRPr lang="en-AU" sz="2000" dirty="0"/>
                    </a:p>
                  </a:txBody>
                  <a:tcPr marL="62162" marR="62162" marT="31081" marB="31081" anchor="ctr">
                    <a:lnL>
                      <a:noFill/>
                    </a:lnL>
                    <a:lnR>
                      <a:noFill/>
                    </a:lnR>
                    <a:lnT>
                      <a:noFill/>
                    </a:lnT>
                    <a:lnB>
                      <a:noFill/>
                    </a:lnB>
                  </a:tcPr>
                </a:tc>
                <a:tc>
                  <a:txBody>
                    <a:bodyPr/>
                    <a:lstStyle/>
                    <a:p>
                      <a:endParaRPr lang="en-US" sz="2000" dirty="0"/>
                    </a:p>
                  </a:txBody>
                  <a:tcPr marL="62162" marR="62162" marT="31081" marB="31081" anchor="ctr">
                    <a:lnL>
                      <a:noFill/>
                    </a:lnL>
                    <a:lnR>
                      <a:noFill/>
                    </a:lnR>
                    <a:lnT>
                      <a:noFill/>
                    </a:lnT>
                    <a:lnB>
                      <a:noFill/>
                    </a:lnB>
                  </a:tcPr>
                </a:tc>
                <a:extLst>
                  <a:ext uri="{0D108BD9-81ED-4DB2-BD59-A6C34878D82A}">
                    <a16:rowId xmlns:a16="http://schemas.microsoft.com/office/drawing/2014/main" val="3075109091"/>
                  </a:ext>
                </a:extLst>
              </a:tr>
            </a:tbl>
          </a:graphicData>
        </a:graphic>
      </p:graphicFrame>
      <p:sp>
        <p:nvSpPr>
          <p:cNvPr id="3" name="Text Box 5">
            <a:extLst>
              <a:ext uri="{FF2B5EF4-FFF2-40B4-BE49-F238E27FC236}">
                <a16:creationId xmlns:a16="http://schemas.microsoft.com/office/drawing/2014/main" id="{5792D037-A3CB-4504-B8E8-E8D20CBCB4C9}"/>
              </a:ext>
            </a:extLst>
          </p:cNvPr>
          <p:cNvSpPr txBox="1">
            <a:spLocks noChangeArrowheads="1"/>
          </p:cNvSpPr>
          <p:nvPr/>
        </p:nvSpPr>
        <p:spPr bwMode="auto">
          <a:xfrm>
            <a:off x="1694961" y="345879"/>
            <a:ext cx="5076170"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rPr>
              <a:t>Program</a:t>
            </a:r>
          </a:p>
        </p:txBody>
      </p:sp>
    </p:spTree>
    <p:extLst>
      <p:ext uri="{BB962C8B-B14F-4D97-AF65-F5344CB8AC3E}">
        <p14:creationId xmlns:p14="http://schemas.microsoft.com/office/powerpoint/2010/main" val="3906067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5158D-DB58-4938-9982-1E214A358174}"/>
              </a:ext>
            </a:extLst>
          </p:cNvPr>
          <p:cNvPicPr>
            <a:picLocks noChangeAspect="1"/>
          </p:cNvPicPr>
          <p:nvPr/>
        </p:nvPicPr>
        <p:blipFill>
          <a:blip r:embed="rId2"/>
          <a:stretch>
            <a:fillRect/>
          </a:stretch>
        </p:blipFill>
        <p:spPr>
          <a:xfrm>
            <a:off x="2613498" y="768485"/>
            <a:ext cx="6965004" cy="5321030"/>
          </a:xfrm>
          <a:prstGeom prst="rect">
            <a:avLst/>
          </a:prstGeom>
        </p:spPr>
      </p:pic>
      <p:sp>
        <p:nvSpPr>
          <p:cNvPr id="3" name="Rectangle 2">
            <a:extLst>
              <a:ext uri="{FF2B5EF4-FFF2-40B4-BE49-F238E27FC236}">
                <a16:creationId xmlns:a16="http://schemas.microsoft.com/office/drawing/2014/main" id="{38E2CB0B-EDC1-47C3-A841-C3CF4C30B7DE}"/>
              </a:ext>
            </a:extLst>
          </p:cNvPr>
          <p:cNvSpPr/>
          <p:nvPr/>
        </p:nvSpPr>
        <p:spPr>
          <a:xfrm>
            <a:off x="3719736" y="188641"/>
            <a:ext cx="445686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3200" b="1" dirty="0">
                <a:solidFill>
                  <a:prstClr val="black">
                    <a:lumMod val="95000"/>
                    <a:lumOff val="5000"/>
                  </a:prstClr>
                </a:solidFill>
                <a:latin typeface="Calibri"/>
              </a:rPr>
              <a:t>Endotherm Heat Budgets</a:t>
            </a:r>
            <a:endParaRPr kumimoji="0" lang="en-AU"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5179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5">
            <a:extLst>
              <a:ext uri="{FF2B5EF4-FFF2-40B4-BE49-F238E27FC236}">
                <a16:creationId xmlns:a16="http://schemas.microsoft.com/office/drawing/2014/main" id="{857D2E16-C9DF-4E10-9991-024A235F60AE}"/>
              </a:ext>
            </a:extLst>
          </p:cNvPr>
          <p:cNvGrpSpPr>
            <a:grpSpLocks/>
          </p:cNvGrpSpPr>
          <p:nvPr/>
        </p:nvGrpSpPr>
        <p:grpSpPr bwMode="auto">
          <a:xfrm>
            <a:off x="5915819" y="3918595"/>
            <a:ext cx="1090612" cy="1428750"/>
            <a:chOff x="2517" y="2750"/>
            <a:chExt cx="687" cy="900"/>
          </a:xfrm>
        </p:grpSpPr>
        <p:sp>
          <p:nvSpPr>
            <p:cNvPr id="37" name="Rectangle 6">
              <a:extLst>
                <a:ext uri="{FF2B5EF4-FFF2-40B4-BE49-F238E27FC236}">
                  <a16:creationId xmlns:a16="http://schemas.microsoft.com/office/drawing/2014/main" id="{0EC4227F-B0EC-4218-84B8-BA2567DDE813}"/>
                </a:ext>
              </a:extLst>
            </p:cNvPr>
            <p:cNvSpPr>
              <a:spLocks noChangeArrowheads="1"/>
            </p:cNvSpPr>
            <p:nvPr/>
          </p:nvSpPr>
          <p:spPr bwMode="auto">
            <a:xfrm>
              <a:off x="2568" y="3295"/>
              <a:ext cx="625" cy="355"/>
            </a:xfrm>
            <a:prstGeom prst="rect">
              <a:avLst/>
            </a:prstGeom>
            <a:solidFill>
              <a:srgbClr val="FF9900"/>
            </a:solidFill>
            <a:ln w="9525">
              <a:solidFill>
                <a:srgbClr val="FF99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38" name="Text Box 7">
              <a:extLst>
                <a:ext uri="{FF2B5EF4-FFF2-40B4-BE49-F238E27FC236}">
                  <a16:creationId xmlns:a16="http://schemas.microsoft.com/office/drawing/2014/main" id="{6C6F973C-2F65-4DB0-8349-CFA9702C0974}"/>
                </a:ext>
              </a:extLst>
            </p:cNvPr>
            <p:cNvSpPr txBox="1">
              <a:spLocks noChangeArrowheads="1"/>
            </p:cNvSpPr>
            <p:nvPr/>
          </p:nvSpPr>
          <p:spPr bwMode="auto">
            <a:xfrm>
              <a:off x="2665" y="3381"/>
              <a:ext cx="396" cy="23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srgbClr val="000000"/>
                  </a:solidFill>
                  <a:effectLst/>
                  <a:uLnTx/>
                  <a:uFillTx/>
                  <a:latin typeface="Arial"/>
                  <a:ea typeface="+mn-ea"/>
                  <a:cs typeface="+mn-cs"/>
                </a:rPr>
                <a:t>TNZ</a:t>
              </a:r>
            </a:p>
          </p:txBody>
        </p:sp>
        <p:sp>
          <p:nvSpPr>
            <p:cNvPr id="39" name="Text Box 8">
              <a:extLst>
                <a:ext uri="{FF2B5EF4-FFF2-40B4-BE49-F238E27FC236}">
                  <a16:creationId xmlns:a16="http://schemas.microsoft.com/office/drawing/2014/main" id="{2B7B883E-A75D-495E-8537-959D31E3035F}"/>
                </a:ext>
              </a:extLst>
            </p:cNvPr>
            <p:cNvSpPr txBox="1">
              <a:spLocks noChangeArrowheads="1"/>
            </p:cNvSpPr>
            <p:nvPr/>
          </p:nvSpPr>
          <p:spPr bwMode="auto">
            <a:xfrm>
              <a:off x="2517" y="2750"/>
              <a:ext cx="687" cy="520"/>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srgbClr val="FF9900"/>
                  </a:solidFill>
                  <a:effectLst/>
                  <a:uLnTx/>
                  <a:uFillTx/>
                  <a:latin typeface="Arial"/>
                  <a:ea typeface="+mn-ea"/>
                  <a:cs typeface="+mn-cs"/>
                </a:rPr>
                <a:t>Thermo-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srgbClr val="FF9900"/>
                  </a:solidFill>
                  <a:effectLst/>
                  <a:uLnTx/>
                  <a:uFillTx/>
                  <a:latin typeface="Arial"/>
                  <a:ea typeface="+mn-ea"/>
                  <a:cs typeface="+mn-cs"/>
                </a:rPr>
                <a:t>Neutral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srgbClr val="FF9900"/>
                  </a:solidFill>
                  <a:effectLst/>
                  <a:uLnTx/>
                  <a:uFillTx/>
                  <a:latin typeface="Arial"/>
                  <a:ea typeface="+mn-ea"/>
                  <a:cs typeface="+mn-cs"/>
                </a:rPr>
                <a:t>zone</a:t>
              </a:r>
            </a:p>
          </p:txBody>
        </p:sp>
      </p:grpSp>
      <p:sp>
        <p:nvSpPr>
          <p:cNvPr id="40" name="Line 9">
            <a:extLst>
              <a:ext uri="{FF2B5EF4-FFF2-40B4-BE49-F238E27FC236}">
                <a16:creationId xmlns:a16="http://schemas.microsoft.com/office/drawing/2014/main" id="{05182E80-50ED-4FC8-BDA0-C4CCCEEEFDAB}"/>
              </a:ext>
            </a:extLst>
          </p:cNvPr>
          <p:cNvSpPr>
            <a:spLocks noChangeShapeType="1"/>
          </p:cNvSpPr>
          <p:nvPr/>
        </p:nvSpPr>
        <p:spPr bwMode="auto">
          <a:xfrm flipH="1">
            <a:off x="2999581" y="2518421"/>
            <a:ext cx="1588" cy="2841625"/>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Arial"/>
              <a:ea typeface="+mn-ea"/>
              <a:cs typeface="+mn-cs"/>
            </a:endParaRPr>
          </a:p>
        </p:txBody>
      </p:sp>
      <p:sp>
        <p:nvSpPr>
          <p:cNvPr id="41" name="Line 10">
            <a:extLst>
              <a:ext uri="{FF2B5EF4-FFF2-40B4-BE49-F238E27FC236}">
                <a16:creationId xmlns:a16="http://schemas.microsoft.com/office/drawing/2014/main" id="{7DE8A260-8182-42B8-8346-00415F1CC53D}"/>
              </a:ext>
            </a:extLst>
          </p:cNvPr>
          <p:cNvSpPr>
            <a:spLocks noChangeShapeType="1"/>
          </p:cNvSpPr>
          <p:nvPr/>
        </p:nvSpPr>
        <p:spPr bwMode="auto">
          <a:xfrm>
            <a:off x="2993232" y="5356870"/>
            <a:ext cx="7032625" cy="0"/>
          </a:xfrm>
          <a:prstGeom prst="line">
            <a:avLst/>
          </a:prstGeom>
          <a:noFill/>
          <a:ln w="12700">
            <a:solidFill>
              <a:srgbClr val="00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Arial"/>
              <a:ea typeface="+mn-ea"/>
              <a:cs typeface="+mn-cs"/>
            </a:endParaRPr>
          </a:p>
        </p:txBody>
      </p:sp>
      <p:sp>
        <p:nvSpPr>
          <p:cNvPr id="42" name="Text Box 11">
            <a:extLst>
              <a:ext uri="{FF2B5EF4-FFF2-40B4-BE49-F238E27FC236}">
                <a16:creationId xmlns:a16="http://schemas.microsoft.com/office/drawing/2014/main" id="{EF1EF95C-8849-4CFC-9656-FF95B882E200}"/>
              </a:ext>
            </a:extLst>
          </p:cNvPr>
          <p:cNvSpPr txBox="1">
            <a:spLocks noChangeArrowheads="1"/>
          </p:cNvSpPr>
          <p:nvPr/>
        </p:nvSpPr>
        <p:spPr bwMode="auto">
          <a:xfrm>
            <a:off x="3431381" y="5353696"/>
            <a:ext cx="311150" cy="36671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5</a:t>
            </a:r>
          </a:p>
        </p:txBody>
      </p:sp>
      <p:sp>
        <p:nvSpPr>
          <p:cNvPr id="43" name="Text Box 12">
            <a:extLst>
              <a:ext uri="{FF2B5EF4-FFF2-40B4-BE49-F238E27FC236}">
                <a16:creationId xmlns:a16="http://schemas.microsoft.com/office/drawing/2014/main" id="{9DA676D6-3E78-4157-B79C-0A5C2CB15975}"/>
              </a:ext>
            </a:extLst>
          </p:cNvPr>
          <p:cNvSpPr txBox="1">
            <a:spLocks noChangeArrowheads="1"/>
          </p:cNvSpPr>
          <p:nvPr/>
        </p:nvSpPr>
        <p:spPr bwMode="auto">
          <a:xfrm>
            <a:off x="4577556" y="5353696"/>
            <a:ext cx="438150" cy="36671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15</a:t>
            </a:r>
          </a:p>
        </p:txBody>
      </p:sp>
      <p:sp>
        <p:nvSpPr>
          <p:cNvPr id="44" name="Text Box 13">
            <a:extLst>
              <a:ext uri="{FF2B5EF4-FFF2-40B4-BE49-F238E27FC236}">
                <a16:creationId xmlns:a16="http://schemas.microsoft.com/office/drawing/2014/main" id="{2F49AB8F-7A24-45F4-947E-D99F55772DAE}"/>
              </a:ext>
            </a:extLst>
          </p:cNvPr>
          <p:cNvSpPr txBox="1">
            <a:spLocks noChangeArrowheads="1"/>
          </p:cNvSpPr>
          <p:nvPr/>
        </p:nvSpPr>
        <p:spPr bwMode="auto">
          <a:xfrm>
            <a:off x="5225256" y="5345758"/>
            <a:ext cx="438150" cy="36671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20</a:t>
            </a:r>
          </a:p>
        </p:txBody>
      </p:sp>
      <p:sp>
        <p:nvSpPr>
          <p:cNvPr id="45" name="Text Box 14">
            <a:extLst>
              <a:ext uri="{FF2B5EF4-FFF2-40B4-BE49-F238E27FC236}">
                <a16:creationId xmlns:a16="http://schemas.microsoft.com/office/drawing/2014/main" id="{B7A9B840-2FE3-4485-9BBD-F86F23101802}"/>
              </a:ext>
            </a:extLst>
          </p:cNvPr>
          <p:cNvSpPr txBox="1">
            <a:spLocks noChangeArrowheads="1"/>
          </p:cNvSpPr>
          <p:nvPr/>
        </p:nvSpPr>
        <p:spPr bwMode="auto">
          <a:xfrm>
            <a:off x="6523831" y="5353696"/>
            <a:ext cx="438150" cy="36671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30</a:t>
            </a:r>
          </a:p>
        </p:txBody>
      </p:sp>
      <p:sp>
        <p:nvSpPr>
          <p:cNvPr id="46" name="Text Box 15">
            <a:extLst>
              <a:ext uri="{FF2B5EF4-FFF2-40B4-BE49-F238E27FC236}">
                <a16:creationId xmlns:a16="http://schemas.microsoft.com/office/drawing/2014/main" id="{732D0AB4-89BD-4BE3-8C20-8096F6AA04AE}"/>
              </a:ext>
            </a:extLst>
          </p:cNvPr>
          <p:cNvSpPr txBox="1">
            <a:spLocks noChangeArrowheads="1"/>
          </p:cNvSpPr>
          <p:nvPr/>
        </p:nvSpPr>
        <p:spPr bwMode="auto">
          <a:xfrm>
            <a:off x="9186069" y="5345758"/>
            <a:ext cx="438150" cy="36671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50</a:t>
            </a:r>
          </a:p>
        </p:txBody>
      </p:sp>
      <p:sp>
        <p:nvSpPr>
          <p:cNvPr id="47" name="Text Box 16">
            <a:extLst>
              <a:ext uri="{FF2B5EF4-FFF2-40B4-BE49-F238E27FC236}">
                <a16:creationId xmlns:a16="http://schemas.microsoft.com/office/drawing/2014/main" id="{60E0DAFA-342F-4BBD-8084-7ADCF36B3949}"/>
              </a:ext>
            </a:extLst>
          </p:cNvPr>
          <p:cNvSpPr txBox="1">
            <a:spLocks noChangeArrowheads="1"/>
          </p:cNvSpPr>
          <p:nvPr/>
        </p:nvSpPr>
        <p:spPr bwMode="auto">
          <a:xfrm>
            <a:off x="3936206" y="5353696"/>
            <a:ext cx="438150" cy="36671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10</a:t>
            </a:r>
          </a:p>
        </p:txBody>
      </p:sp>
      <p:sp>
        <p:nvSpPr>
          <p:cNvPr id="48" name="Text Box 17">
            <a:extLst>
              <a:ext uri="{FF2B5EF4-FFF2-40B4-BE49-F238E27FC236}">
                <a16:creationId xmlns:a16="http://schemas.microsoft.com/office/drawing/2014/main" id="{07E2E7F9-E43F-4396-A6D4-31E2A68FBDEB}"/>
              </a:ext>
            </a:extLst>
          </p:cNvPr>
          <p:cNvSpPr txBox="1">
            <a:spLocks noChangeArrowheads="1"/>
          </p:cNvSpPr>
          <p:nvPr/>
        </p:nvSpPr>
        <p:spPr bwMode="auto">
          <a:xfrm>
            <a:off x="2886869" y="5353696"/>
            <a:ext cx="311150" cy="36671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0</a:t>
            </a:r>
          </a:p>
        </p:txBody>
      </p:sp>
      <p:sp>
        <p:nvSpPr>
          <p:cNvPr id="49" name="Text Box 18">
            <a:extLst>
              <a:ext uri="{FF2B5EF4-FFF2-40B4-BE49-F238E27FC236}">
                <a16:creationId xmlns:a16="http://schemas.microsoft.com/office/drawing/2014/main" id="{2F3E9FC7-B696-47F8-90CF-C8FBB57E9581}"/>
              </a:ext>
            </a:extLst>
          </p:cNvPr>
          <p:cNvSpPr txBox="1">
            <a:spLocks noChangeArrowheads="1"/>
          </p:cNvSpPr>
          <p:nvPr/>
        </p:nvSpPr>
        <p:spPr bwMode="auto">
          <a:xfrm>
            <a:off x="8538369" y="5345758"/>
            <a:ext cx="438150" cy="36671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45</a:t>
            </a:r>
          </a:p>
        </p:txBody>
      </p:sp>
      <p:sp>
        <p:nvSpPr>
          <p:cNvPr id="50" name="Text Box 19">
            <a:extLst>
              <a:ext uri="{FF2B5EF4-FFF2-40B4-BE49-F238E27FC236}">
                <a16:creationId xmlns:a16="http://schemas.microsoft.com/office/drawing/2014/main" id="{F0EE3C35-83DB-45E3-B26A-7FCCBE42AF28}"/>
              </a:ext>
            </a:extLst>
          </p:cNvPr>
          <p:cNvSpPr txBox="1">
            <a:spLocks noChangeArrowheads="1"/>
          </p:cNvSpPr>
          <p:nvPr/>
        </p:nvSpPr>
        <p:spPr bwMode="auto">
          <a:xfrm>
            <a:off x="7889081" y="5345758"/>
            <a:ext cx="438150" cy="36671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40</a:t>
            </a:r>
          </a:p>
        </p:txBody>
      </p:sp>
      <p:sp>
        <p:nvSpPr>
          <p:cNvPr id="51" name="Text Box 20">
            <a:extLst>
              <a:ext uri="{FF2B5EF4-FFF2-40B4-BE49-F238E27FC236}">
                <a16:creationId xmlns:a16="http://schemas.microsoft.com/office/drawing/2014/main" id="{51A5D126-2A95-4CA6-9AFE-B97110C9E491}"/>
              </a:ext>
            </a:extLst>
          </p:cNvPr>
          <p:cNvSpPr txBox="1">
            <a:spLocks noChangeArrowheads="1"/>
          </p:cNvSpPr>
          <p:nvPr/>
        </p:nvSpPr>
        <p:spPr bwMode="auto">
          <a:xfrm>
            <a:off x="7241381" y="5345758"/>
            <a:ext cx="438150" cy="36671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35</a:t>
            </a:r>
          </a:p>
        </p:txBody>
      </p:sp>
      <p:sp>
        <p:nvSpPr>
          <p:cNvPr id="52" name="Text Box 21">
            <a:extLst>
              <a:ext uri="{FF2B5EF4-FFF2-40B4-BE49-F238E27FC236}">
                <a16:creationId xmlns:a16="http://schemas.microsoft.com/office/drawing/2014/main" id="{459E8236-F2B3-4562-A4E2-BAC06C2E9DAE}"/>
              </a:ext>
            </a:extLst>
          </p:cNvPr>
          <p:cNvSpPr txBox="1">
            <a:spLocks noChangeArrowheads="1"/>
          </p:cNvSpPr>
          <p:nvPr/>
        </p:nvSpPr>
        <p:spPr bwMode="auto">
          <a:xfrm>
            <a:off x="5872956" y="5353696"/>
            <a:ext cx="438150" cy="36671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25</a:t>
            </a:r>
          </a:p>
        </p:txBody>
      </p:sp>
      <p:sp>
        <p:nvSpPr>
          <p:cNvPr id="53" name="Freeform 22">
            <a:extLst>
              <a:ext uri="{FF2B5EF4-FFF2-40B4-BE49-F238E27FC236}">
                <a16:creationId xmlns:a16="http://schemas.microsoft.com/office/drawing/2014/main" id="{7994EDD3-5DC1-44C4-985E-E213615FBDC0}"/>
              </a:ext>
            </a:extLst>
          </p:cNvPr>
          <p:cNvSpPr>
            <a:spLocks/>
          </p:cNvSpPr>
          <p:nvPr/>
        </p:nvSpPr>
        <p:spPr bwMode="auto">
          <a:xfrm>
            <a:off x="3396456" y="2637483"/>
            <a:ext cx="5372100" cy="2159000"/>
          </a:xfrm>
          <a:custGeom>
            <a:avLst/>
            <a:gdLst/>
            <a:ahLst/>
            <a:cxnLst>
              <a:cxn ang="0">
                <a:pos x="0" y="0"/>
              </a:cxn>
              <a:cxn ang="0">
                <a:pos x="317" y="363"/>
              </a:cxn>
              <a:cxn ang="0">
                <a:pos x="861" y="952"/>
              </a:cxn>
              <a:cxn ang="0">
                <a:pos x="1451" y="1270"/>
              </a:cxn>
              <a:cxn ang="0">
                <a:pos x="1995" y="1360"/>
              </a:cxn>
              <a:cxn ang="0">
                <a:pos x="2449" y="1270"/>
              </a:cxn>
              <a:cxn ang="0">
                <a:pos x="3384" y="853"/>
              </a:cxn>
            </a:cxnLst>
            <a:rect l="0" t="0" r="r" b="b"/>
            <a:pathLst>
              <a:path w="3384" h="1360">
                <a:moveTo>
                  <a:pt x="0" y="0"/>
                </a:moveTo>
                <a:cubicBezTo>
                  <a:pt x="87" y="102"/>
                  <a:pt x="174" y="204"/>
                  <a:pt x="317" y="363"/>
                </a:cubicBezTo>
                <a:cubicBezTo>
                  <a:pt x="460" y="522"/>
                  <a:pt x="672" y="801"/>
                  <a:pt x="861" y="952"/>
                </a:cubicBezTo>
                <a:cubicBezTo>
                  <a:pt x="1050" y="1103"/>
                  <a:pt x="1262" y="1202"/>
                  <a:pt x="1451" y="1270"/>
                </a:cubicBezTo>
                <a:cubicBezTo>
                  <a:pt x="1640" y="1338"/>
                  <a:pt x="1829" y="1360"/>
                  <a:pt x="1995" y="1360"/>
                </a:cubicBezTo>
                <a:cubicBezTo>
                  <a:pt x="2161" y="1360"/>
                  <a:pt x="2217" y="1355"/>
                  <a:pt x="2449" y="1270"/>
                </a:cubicBezTo>
                <a:cubicBezTo>
                  <a:pt x="2681" y="1185"/>
                  <a:pt x="3189" y="940"/>
                  <a:pt x="3384" y="853"/>
                </a:cubicBezTo>
              </a:path>
            </a:pathLst>
          </a:custGeom>
          <a:noFill/>
          <a:ln w="76200" cmpd="sng">
            <a:solidFill>
              <a:srgbClr val="333399"/>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Arial"/>
              <a:ea typeface="+mn-ea"/>
              <a:cs typeface="+mn-cs"/>
            </a:endParaRPr>
          </a:p>
        </p:txBody>
      </p:sp>
      <p:sp>
        <p:nvSpPr>
          <p:cNvPr id="54" name="Text Box 23">
            <a:extLst>
              <a:ext uri="{FF2B5EF4-FFF2-40B4-BE49-F238E27FC236}">
                <a16:creationId xmlns:a16="http://schemas.microsoft.com/office/drawing/2014/main" id="{23A683DF-B438-4119-905E-5ECAFD73433D}"/>
              </a:ext>
            </a:extLst>
          </p:cNvPr>
          <p:cNvSpPr txBox="1">
            <a:spLocks noChangeArrowheads="1"/>
          </p:cNvSpPr>
          <p:nvPr/>
        </p:nvSpPr>
        <p:spPr bwMode="auto">
          <a:xfrm>
            <a:off x="4907756" y="5615633"/>
            <a:ext cx="3549650" cy="45720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Ambient Temperature ºC</a:t>
            </a:r>
          </a:p>
        </p:txBody>
      </p:sp>
      <p:sp>
        <p:nvSpPr>
          <p:cNvPr id="55" name="Text Box 24">
            <a:extLst>
              <a:ext uri="{FF2B5EF4-FFF2-40B4-BE49-F238E27FC236}">
                <a16:creationId xmlns:a16="http://schemas.microsoft.com/office/drawing/2014/main" id="{62728C2A-29B3-467D-B550-7B91EA40351C}"/>
              </a:ext>
            </a:extLst>
          </p:cNvPr>
          <p:cNvSpPr txBox="1">
            <a:spLocks noChangeArrowheads="1"/>
          </p:cNvSpPr>
          <p:nvPr/>
        </p:nvSpPr>
        <p:spPr bwMode="auto">
          <a:xfrm rot="16200000" flipH="1">
            <a:off x="1671638" y="3670152"/>
            <a:ext cx="2084387" cy="457200"/>
          </a:xfrm>
          <a:prstGeom prst="rect">
            <a:avLst/>
          </a:prstGeom>
          <a:noFill/>
          <a:ln w="9525">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Requirements</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Text Box 25">
            <a:extLst>
              <a:ext uri="{FF2B5EF4-FFF2-40B4-BE49-F238E27FC236}">
                <a16:creationId xmlns:a16="http://schemas.microsoft.com/office/drawing/2014/main" id="{9709B8A5-203A-467B-B53A-B038321CA57A}"/>
              </a:ext>
            </a:extLst>
          </p:cNvPr>
          <p:cNvSpPr txBox="1">
            <a:spLocks noChangeArrowheads="1"/>
          </p:cNvSpPr>
          <p:nvPr/>
        </p:nvSpPr>
        <p:spPr bwMode="auto">
          <a:xfrm rot="2932225">
            <a:off x="3540125" y="2993877"/>
            <a:ext cx="1543050" cy="366712"/>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333399"/>
                </a:solidFill>
                <a:effectLst/>
                <a:uLnTx/>
                <a:uFillTx/>
                <a:latin typeface="Arial"/>
                <a:ea typeface="+mn-ea"/>
                <a:cs typeface="+mn-cs"/>
              </a:rPr>
              <a:t>energy (food)</a:t>
            </a:r>
          </a:p>
        </p:txBody>
      </p:sp>
      <p:grpSp>
        <p:nvGrpSpPr>
          <p:cNvPr id="57" name="Group 26">
            <a:extLst>
              <a:ext uri="{FF2B5EF4-FFF2-40B4-BE49-F238E27FC236}">
                <a16:creationId xmlns:a16="http://schemas.microsoft.com/office/drawing/2014/main" id="{9CB14C62-0387-41A6-A62C-3AF091C8BD17}"/>
              </a:ext>
            </a:extLst>
          </p:cNvPr>
          <p:cNvGrpSpPr>
            <a:grpSpLocks/>
          </p:cNvGrpSpPr>
          <p:nvPr/>
        </p:nvGrpSpPr>
        <p:grpSpPr bwMode="auto">
          <a:xfrm>
            <a:off x="3539331" y="2708921"/>
            <a:ext cx="5113338" cy="2111375"/>
            <a:chOff x="1020" y="1026"/>
            <a:chExt cx="3221" cy="1330"/>
          </a:xfrm>
        </p:grpSpPr>
        <p:sp>
          <p:nvSpPr>
            <p:cNvPr id="58" name="Freeform 27">
              <a:extLst>
                <a:ext uri="{FF2B5EF4-FFF2-40B4-BE49-F238E27FC236}">
                  <a16:creationId xmlns:a16="http://schemas.microsoft.com/office/drawing/2014/main" id="{1829F3D4-DF28-4C28-812B-820562DEF2DB}"/>
                </a:ext>
              </a:extLst>
            </p:cNvPr>
            <p:cNvSpPr>
              <a:spLocks/>
            </p:cNvSpPr>
            <p:nvPr/>
          </p:nvSpPr>
          <p:spPr bwMode="auto">
            <a:xfrm>
              <a:off x="1020" y="1026"/>
              <a:ext cx="3221" cy="1330"/>
            </a:xfrm>
            <a:custGeom>
              <a:avLst/>
              <a:gdLst/>
              <a:ahLst/>
              <a:cxnLst>
                <a:cxn ang="0">
                  <a:pos x="0" y="1315"/>
                </a:cxn>
                <a:cxn ang="0">
                  <a:pos x="635" y="1315"/>
                </a:cxn>
                <a:cxn ang="0">
                  <a:pos x="1270" y="1315"/>
                </a:cxn>
                <a:cxn ang="0">
                  <a:pos x="2132" y="1270"/>
                </a:cxn>
                <a:cxn ang="0">
                  <a:pos x="2540" y="953"/>
                </a:cxn>
                <a:cxn ang="0">
                  <a:pos x="3039" y="363"/>
                </a:cxn>
                <a:cxn ang="0">
                  <a:pos x="3221" y="0"/>
                </a:cxn>
              </a:cxnLst>
              <a:rect l="0" t="0" r="r" b="b"/>
              <a:pathLst>
                <a:path w="3221" h="1330">
                  <a:moveTo>
                    <a:pt x="0" y="1315"/>
                  </a:moveTo>
                  <a:cubicBezTo>
                    <a:pt x="211" y="1315"/>
                    <a:pt x="423" y="1315"/>
                    <a:pt x="635" y="1315"/>
                  </a:cubicBezTo>
                  <a:cubicBezTo>
                    <a:pt x="847" y="1315"/>
                    <a:pt x="1021" y="1322"/>
                    <a:pt x="1270" y="1315"/>
                  </a:cubicBezTo>
                  <a:cubicBezTo>
                    <a:pt x="1519" y="1308"/>
                    <a:pt x="1920" y="1330"/>
                    <a:pt x="2132" y="1270"/>
                  </a:cubicBezTo>
                  <a:cubicBezTo>
                    <a:pt x="2344" y="1210"/>
                    <a:pt x="2389" y="1104"/>
                    <a:pt x="2540" y="953"/>
                  </a:cubicBezTo>
                  <a:cubicBezTo>
                    <a:pt x="2691" y="802"/>
                    <a:pt x="2926" y="522"/>
                    <a:pt x="3039" y="363"/>
                  </a:cubicBezTo>
                  <a:cubicBezTo>
                    <a:pt x="3152" y="204"/>
                    <a:pt x="3186" y="102"/>
                    <a:pt x="3221" y="0"/>
                  </a:cubicBezTo>
                </a:path>
              </a:pathLst>
            </a:custGeom>
            <a:noFill/>
            <a:ln w="76200" cmpd="sng">
              <a:solidFill>
                <a:srgbClr val="FF33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59" name="Text Box 28">
              <a:extLst>
                <a:ext uri="{FF2B5EF4-FFF2-40B4-BE49-F238E27FC236}">
                  <a16:creationId xmlns:a16="http://schemas.microsoft.com/office/drawing/2014/main" id="{740AB5E1-75DD-4BD5-9BC1-D672045CF1A4}"/>
                </a:ext>
              </a:extLst>
            </p:cNvPr>
            <p:cNvSpPr txBox="1">
              <a:spLocks noChangeArrowheads="1"/>
            </p:cNvSpPr>
            <p:nvPr/>
          </p:nvSpPr>
          <p:spPr bwMode="auto">
            <a:xfrm rot="-46296504">
              <a:off x="3578" y="1356"/>
              <a:ext cx="468" cy="23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FF3300"/>
                  </a:solidFill>
                  <a:effectLst/>
                  <a:uLnTx/>
                  <a:uFillTx/>
                  <a:latin typeface="Arial"/>
                  <a:ea typeface="+mn-ea"/>
                  <a:cs typeface="+mn-cs"/>
                </a:rPr>
                <a:t>water</a:t>
              </a:r>
            </a:p>
          </p:txBody>
        </p:sp>
      </p:grpSp>
      <p:pic>
        <p:nvPicPr>
          <p:cNvPr id="60" name="Picture 29">
            <a:extLst>
              <a:ext uri="{FF2B5EF4-FFF2-40B4-BE49-F238E27FC236}">
                <a16:creationId xmlns:a16="http://schemas.microsoft.com/office/drawing/2014/main" id="{5F48BBC4-5454-4F81-93C6-372D6BCBBE0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33244" y="1992959"/>
            <a:ext cx="1662112" cy="1544637"/>
          </a:xfrm>
          <a:prstGeom prst="rect">
            <a:avLst/>
          </a:prstGeom>
          <a:noFill/>
          <a:ln w="9525">
            <a:noFill/>
            <a:miter lim="800000"/>
            <a:headEnd/>
            <a:tailEnd/>
          </a:ln>
          <a:effectLst/>
        </p:spPr>
      </p:pic>
      <p:grpSp>
        <p:nvGrpSpPr>
          <p:cNvPr id="61" name="Group 30">
            <a:extLst>
              <a:ext uri="{FF2B5EF4-FFF2-40B4-BE49-F238E27FC236}">
                <a16:creationId xmlns:a16="http://schemas.microsoft.com/office/drawing/2014/main" id="{881230C3-6C93-4994-AD72-94B5F433EF64}"/>
              </a:ext>
            </a:extLst>
          </p:cNvPr>
          <p:cNvGrpSpPr>
            <a:grpSpLocks/>
          </p:cNvGrpSpPr>
          <p:nvPr/>
        </p:nvGrpSpPr>
        <p:grpSpPr bwMode="auto">
          <a:xfrm>
            <a:off x="6996907" y="4782196"/>
            <a:ext cx="1890713" cy="581025"/>
            <a:chOff x="3198" y="3294"/>
            <a:chExt cx="1191" cy="366"/>
          </a:xfrm>
        </p:grpSpPr>
        <p:sp>
          <p:nvSpPr>
            <p:cNvPr id="62" name="Line 31">
              <a:extLst>
                <a:ext uri="{FF2B5EF4-FFF2-40B4-BE49-F238E27FC236}">
                  <a16:creationId xmlns:a16="http://schemas.microsoft.com/office/drawing/2014/main" id="{5C8882EB-0C07-46E6-ACDE-C59050D29A94}"/>
                </a:ext>
              </a:extLst>
            </p:cNvPr>
            <p:cNvSpPr>
              <a:spLocks noChangeShapeType="1"/>
            </p:cNvSpPr>
            <p:nvPr/>
          </p:nvSpPr>
          <p:spPr bwMode="auto">
            <a:xfrm>
              <a:off x="3198" y="3294"/>
              <a:ext cx="0" cy="363"/>
            </a:xfrm>
            <a:prstGeom prst="line">
              <a:avLst/>
            </a:prstGeom>
            <a:noFill/>
            <a:ln w="38100">
              <a:solidFill>
                <a:srgbClr val="FF3300"/>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63" name="Text Box 32">
              <a:extLst>
                <a:ext uri="{FF2B5EF4-FFF2-40B4-BE49-F238E27FC236}">
                  <a16:creationId xmlns:a16="http://schemas.microsoft.com/office/drawing/2014/main" id="{03A7FF97-348D-43BA-A628-8C7BAFB5E9FE}"/>
                </a:ext>
              </a:extLst>
            </p:cNvPr>
            <p:cNvSpPr txBox="1">
              <a:spLocks noChangeArrowheads="1"/>
            </p:cNvSpPr>
            <p:nvPr/>
          </p:nvSpPr>
          <p:spPr bwMode="auto">
            <a:xfrm>
              <a:off x="3198" y="3294"/>
              <a:ext cx="1191" cy="366"/>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FF3300"/>
                  </a:solidFill>
                  <a:effectLst/>
                  <a:uLnTx/>
                  <a:uFillTx/>
                  <a:latin typeface="Arial"/>
                  <a:ea typeface="+mn-ea"/>
                  <a:cs typeface="+mn-cs"/>
                </a:rPr>
                <a:t>Upper critical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FF3300"/>
                  </a:solidFill>
                  <a:effectLst/>
                  <a:uLnTx/>
                  <a:uFillTx/>
                  <a:latin typeface="Arial"/>
                  <a:ea typeface="+mn-ea"/>
                  <a:cs typeface="+mn-cs"/>
                </a:rPr>
                <a:t>temperature (UCT)</a:t>
              </a:r>
            </a:p>
          </p:txBody>
        </p:sp>
      </p:grpSp>
      <p:grpSp>
        <p:nvGrpSpPr>
          <p:cNvPr id="64" name="Group 33">
            <a:extLst>
              <a:ext uri="{FF2B5EF4-FFF2-40B4-BE49-F238E27FC236}">
                <a16:creationId xmlns:a16="http://schemas.microsoft.com/office/drawing/2014/main" id="{BEE3F9F0-A9E8-4AC7-B8F7-BC6BD29E4EA6}"/>
              </a:ext>
            </a:extLst>
          </p:cNvPr>
          <p:cNvGrpSpPr>
            <a:grpSpLocks/>
          </p:cNvGrpSpPr>
          <p:nvPr/>
        </p:nvGrpSpPr>
        <p:grpSpPr bwMode="auto">
          <a:xfrm>
            <a:off x="4096544" y="4777434"/>
            <a:ext cx="1890712" cy="581025"/>
            <a:chOff x="1371" y="3291"/>
            <a:chExt cx="1191" cy="366"/>
          </a:xfrm>
        </p:grpSpPr>
        <p:sp>
          <p:nvSpPr>
            <p:cNvPr id="65" name="Line 34">
              <a:extLst>
                <a:ext uri="{FF2B5EF4-FFF2-40B4-BE49-F238E27FC236}">
                  <a16:creationId xmlns:a16="http://schemas.microsoft.com/office/drawing/2014/main" id="{06F6F4AE-4D3B-4FA6-B525-40B740767F89}"/>
                </a:ext>
              </a:extLst>
            </p:cNvPr>
            <p:cNvSpPr>
              <a:spLocks noChangeShapeType="1"/>
            </p:cNvSpPr>
            <p:nvPr/>
          </p:nvSpPr>
          <p:spPr bwMode="auto">
            <a:xfrm>
              <a:off x="2562" y="3294"/>
              <a:ext cx="0" cy="363"/>
            </a:xfrm>
            <a:prstGeom prst="line">
              <a:avLst/>
            </a:prstGeom>
            <a:noFill/>
            <a:ln w="38100">
              <a:solidFill>
                <a:srgbClr val="333399"/>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Arial"/>
                <a:ea typeface="+mn-ea"/>
                <a:cs typeface="+mn-cs"/>
              </a:endParaRPr>
            </a:p>
          </p:txBody>
        </p:sp>
        <p:sp>
          <p:nvSpPr>
            <p:cNvPr id="66" name="Text Box 35">
              <a:extLst>
                <a:ext uri="{FF2B5EF4-FFF2-40B4-BE49-F238E27FC236}">
                  <a16:creationId xmlns:a16="http://schemas.microsoft.com/office/drawing/2014/main" id="{9B2D04BE-BE46-479C-A0FD-4D88EF1B9B73}"/>
                </a:ext>
              </a:extLst>
            </p:cNvPr>
            <p:cNvSpPr txBox="1">
              <a:spLocks noChangeArrowheads="1"/>
            </p:cNvSpPr>
            <p:nvPr/>
          </p:nvSpPr>
          <p:spPr bwMode="auto">
            <a:xfrm>
              <a:off x="1371" y="3291"/>
              <a:ext cx="1191" cy="366"/>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a:ln>
                    <a:noFill/>
                  </a:ln>
                  <a:solidFill>
                    <a:srgbClr val="333399"/>
                  </a:solidFill>
                  <a:effectLst/>
                  <a:uLnTx/>
                  <a:uFillTx/>
                  <a:latin typeface="Arial"/>
                  <a:ea typeface="+mn-ea"/>
                  <a:cs typeface="+mn-cs"/>
                </a:rPr>
                <a:t>Lower critical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a:ln>
                    <a:noFill/>
                  </a:ln>
                  <a:solidFill>
                    <a:srgbClr val="333399"/>
                  </a:solidFill>
                  <a:effectLst/>
                  <a:uLnTx/>
                  <a:uFillTx/>
                  <a:latin typeface="Arial"/>
                  <a:ea typeface="+mn-ea"/>
                  <a:cs typeface="+mn-cs"/>
                </a:rPr>
                <a:t>temperature (UCT)</a:t>
              </a:r>
            </a:p>
          </p:txBody>
        </p:sp>
      </p:grpSp>
      <p:sp>
        <p:nvSpPr>
          <p:cNvPr id="67" name="Text Box 36">
            <a:extLst>
              <a:ext uri="{FF2B5EF4-FFF2-40B4-BE49-F238E27FC236}">
                <a16:creationId xmlns:a16="http://schemas.microsoft.com/office/drawing/2014/main" id="{54C4CA07-A432-450D-A87F-AD72748D3467}"/>
              </a:ext>
            </a:extLst>
          </p:cNvPr>
          <p:cNvSpPr txBox="1">
            <a:spLocks noChangeArrowheads="1"/>
          </p:cNvSpPr>
          <p:nvPr/>
        </p:nvSpPr>
        <p:spPr bwMode="auto">
          <a:xfrm>
            <a:off x="5633245" y="1632596"/>
            <a:ext cx="1785937" cy="36671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000000"/>
                </a:solidFill>
                <a:effectLst/>
                <a:uLnTx/>
                <a:uFillTx/>
                <a:latin typeface="Arial"/>
                <a:ea typeface="+mn-ea"/>
                <a:cs typeface="+mn-cs"/>
              </a:rPr>
              <a:t>Tcore = 35.7 </a:t>
            </a:r>
            <a:r>
              <a:rPr kumimoji="0" lang="en-US" sz="1800" b="0" i="0" u="none" strike="noStrike" kern="1200" cap="none" spc="0" normalizeH="0" baseline="0" noProof="0">
                <a:ln>
                  <a:noFill/>
                </a:ln>
                <a:solidFill>
                  <a:srgbClr val="000000"/>
                </a:solidFill>
                <a:effectLst/>
                <a:uLnTx/>
                <a:uFillTx/>
                <a:latin typeface="Arial"/>
                <a:ea typeface="+mn-ea"/>
                <a:cs typeface="+mn-cs"/>
              </a:rPr>
              <a:t>ºC</a:t>
            </a:r>
            <a:endParaRPr kumimoji="0" lang="en-AU" sz="1800" b="0" i="0" u="none" strike="noStrike" kern="1200" cap="none" spc="0" normalizeH="0" baseline="0" noProof="0">
              <a:ln>
                <a:noFill/>
              </a:ln>
              <a:solidFill>
                <a:srgbClr val="0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BAB4E114-9E18-9DCB-4181-BA9B4C810523}"/>
              </a:ext>
            </a:extLst>
          </p:cNvPr>
          <p:cNvSpPr/>
          <p:nvPr/>
        </p:nvSpPr>
        <p:spPr>
          <a:xfrm>
            <a:off x="3719736" y="188641"/>
            <a:ext cx="445686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3200" b="1" dirty="0">
                <a:solidFill>
                  <a:prstClr val="black">
                    <a:lumMod val="95000"/>
                    <a:lumOff val="5000"/>
                  </a:prstClr>
                </a:solidFill>
                <a:latin typeface="Calibri"/>
              </a:rPr>
              <a:t>Endotherm Heat Budgets</a:t>
            </a:r>
            <a:endParaRPr kumimoji="0" lang="en-AU"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136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9FD0C9-7C7A-4E33-AB0D-BCDEEFAB35A3}"/>
              </a:ext>
            </a:extLst>
          </p:cNvPr>
          <p:cNvSpPr txBox="1"/>
          <p:nvPr/>
        </p:nvSpPr>
        <p:spPr>
          <a:xfrm>
            <a:off x="305194" y="5567615"/>
            <a:ext cx="1402435" cy="1200329"/>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micro_global</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micro_terra</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micro_ncep</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micro_era5</a:t>
            </a:r>
          </a:p>
        </p:txBody>
      </p:sp>
      <p:sp>
        <p:nvSpPr>
          <p:cNvPr id="5" name="TextBox 4">
            <a:extLst>
              <a:ext uri="{FF2B5EF4-FFF2-40B4-BE49-F238E27FC236}">
                <a16:creationId xmlns:a16="http://schemas.microsoft.com/office/drawing/2014/main" id="{5CF9B92F-8A1A-411A-ADAA-FC05A0554230}"/>
              </a:ext>
            </a:extLst>
          </p:cNvPr>
          <p:cNvSpPr txBox="1"/>
          <p:nvPr/>
        </p:nvSpPr>
        <p:spPr>
          <a:xfrm>
            <a:off x="3611512" y="4494376"/>
            <a:ext cx="1173078"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ectotherm</a:t>
            </a:r>
          </a:p>
        </p:txBody>
      </p:sp>
      <p:sp>
        <p:nvSpPr>
          <p:cNvPr id="6" name="TextBox 5">
            <a:extLst>
              <a:ext uri="{FF2B5EF4-FFF2-40B4-BE49-F238E27FC236}">
                <a16:creationId xmlns:a16="http://schemas.microsoft.com/office/drawing/2014/main" id="{F67820FA-4313-471F-AF74-C061F61BF650}"/>
              </a:ext>
            </a:extLst>
          </p:cNvPr>
          <p:cNvSpPr txBox="1"/>
          <p:nvPr/>
        </p:nvSpPr>
        <p:spPr>
          <a:xfrm>
            <a:off x="8081873" y="4547477"/>
            <a:ext cx="1412374" cy="923330"/>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ellipsoid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endoR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endoR_devel</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0F6E312-7AB2-4E38-8CD5-61139A76F467}"/>
              </a:ext>
            </a:extLst>
          </p:cNvPr>
          <p:cNvSpPr txBox="1"/>
          <p:nvPr/>
        </p:nvSpPr>
        <p:spPr>
          <a:xfrm>
            <a:off x="325097" y="5001122"/>
            <a:ext cx="973921"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plantgro</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1EA1FD5-B179-4FCB-A400-1C2AF0EBFE38}"/>
              </a:ext>
            </a:extLst>
          </p:cNvPr>
          <p:cNvSpPr txBox="1"/>
          <p:nvPr/>
        </p:nvSpPr>
        <p:spPr>
          <a:xfrm>
            <a:off x="10571544" y="4508973"/>
            <a:ext cx="1183657" cy="1200329"/>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DEB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DEB_const</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DEB_var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DEB_euler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DBCF194-0D36-44DE-9EA0-3D6BE940A8D4}"/>
              </a:ext>
            </a:extLst>
          </p:cNvPr>
          <p:cNvSpPr txBox="1"/>
          <p:nvPr/>
        </p:nvSpPr>
        <p:spPr>
          <a:xfrm>
            <a:off x="1837667" y="4531301"/>
            <a:ext cx="912045" cy="646331"/>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DRYAIR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WETAIR</a:t>
            </a:r>
          </a:p>
        </p:txBody>
      </p:sp>
      <p:pic>
        <p:nvPicPr>
          <p:cNvPr id="15" name="Picture 14">
            <a:extLst>
              <a:ext uri="{FF2B5EF4-FFF2-40B4-BE49-F238E27FC236}">
                <a16:creationId xmlns:a16="http://schemas.microsoft.com/office/drawing/2014/main" id="{D2B8C299-24BF-485F-94D0-3E40AC125C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54216" y="2283916"/>
            <a:ext cx="1707308" cy="1790640"/>
          </a:xfrm>
          <a:prstGeom prst="rect">
            <a:avLst/>
          </a:prstGeom>
        </p:spPr>
      </p:pic>
      <p:pic>
        <p:nvPicPr>
          <p:cNvPr id="16" name="Picture 15">
            <a:extLst>
              <a:ext uri="{FF2B5EF4-FFF2-40B4-BE49-F238E27FC236}">
                <a16:creationId xmlns:a16="http://schemas.microsoft.com/office/drawing/2014/main" id="{5918727E-D7BC-47D1-9506-C4866C03A43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7727779" y="2312175"/>
            <a:ext cx="1865927" cy="1790641"/>
          </a:xfrm>
          <a:prstGeom prst="rect">
            <a:avLst/>
          </a:prstGeom>
          <a:noFill/>
          <a:ln>
            <a:noFill/>
          </a:ln>
        </p:spPr>
      </p:pic>
      <p:pic>
        <p:nvPicPr>
          <p:cNvPr id="18" name="Picture 17">
            <a:extLst>
              <a:ext uri="{FF2B5EF4-FFF2-40B4-BE49-F238E27FC236}">
                <a16:creationId xmlns:a16="http://schemas.microsoft.com/office/drawing/2014/main" id="{2336BB9D-3796-4A70-BE73-9CC425BD51E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37581" y="2283915"/>
            <a:ext cx="2558647" cy="1790642"/>
          </a:xfrm>
          <a:prstGeom prst="rect">
            <a:avLst/>
          </a:prstGeom>
        </p:spPr>
      </p:pic>
      <p:pic>
        <p:nvPicPr>
          <p:cNvPr id="24" name="Picture 23">
            <a:extLst>
              <a:ext uri="{FF2B5EF4-FFF2-40B4-BE49-F238E27FC236}">
                <a16:creationId xmlns:a16="http://schemas.microsoft.com/office/drawing/2014/main" id="{1B85D088-F0AD-48DE-A3B8-45BF6CD71A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8580" y="2312175"/>
            <a:ext cx="2519942" cy="1762381"/>
          </a:xfrm>
          <a:prstGeom prst="rect">
            <a:avLst/>
          </a:prstGeom>
        </p:spPr>
      </p:pic>
      <p:pic>
        <p:nvPicPr>
          <p:cNvPr id="25" name="Picture 2">
            <a:extLst>
              <a:ext uri="{FF2B5EF4-FFF2-40B4-BE49-F238E27FC236}">
                <a16:creationId xmlns:a16="http://schemas.microsoft.com/office/drawing/2014/main" id="{F610CB7A-4BA9-400D-AA66-70A37078799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814026" y="2312175"/>
            <a:ext cx="2377974" cy="168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a:extLst>
              <a:ext uri="{FF2B5EF4-FFF2-40B4-BE49-F238E27FC236}">
                <a16:creationId xmlns:a16="http://schemas.microsoft.com/office/drawing/2014/main" id="{B7C339A1-0043-4393-9B43-330ECDE23707}"/>
              </a:ext>
            </a:extLst>
          </p:cNvPr>
          <p:cNvSpPr txBox="1"/>
          <p:nvPr/>
        </p:nvSpPr>
        <p:spPr>
          <a:xfrm>
            <a:off x="5897513" y="4521840"/>
            <a:ext cx="1189749" cy="646331"/>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get_p_wet</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egg_water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A9A2D81-2662-4B0F-BF0C-2B874ED1B9BF}"/>
              </a:ext>
            </a:extLst>
          </p:cNvPr>
          <p:cNvSpPr txBox="1"/>
          <p:nvPr/>
        </p:nvSpPr>
        <p:spPr>
          <a:xfrm>
            <a:off x="452387" y="1729758"/>
            <a:ext cx="230319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microclimate model</a:t>
            </a:r>
          </a:p>
        </p:txBody>
      </p:sp>
      <p:sp>
        <p:nvSpPr>
          <p:cNvPr id="28" name="TextBox 27">
            <a:extLst>
              <a:ext uri="{FF2B5EF4-FFF2-40B4-BE49-F238E27FC236}">
                <a16:creationId xmlns:a16="http://schemas.microsoft.com/office/drawing/2014/main" id="{E5B096F0-195F-48BD-BA52-D58C77F310FB}"/>
              </a:ext>
            </a:extLst>
          </p:cNvPr>
          <p:cNvSpPr txBox="1"/>
          <p:nvPr/>
        </p:nvSpPr>
        <p:spPr>
          <a:xfrm>
            <a:off x="3209505" y="1729758"/>
            <a:ext cx="20352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ectotherm model</a:t>
            </a:r>
          </a:p>
        </p:txBody>
      </p:sp>
      <p:sp>
        <p:nvSpPr>
          <p:cNvPr id="29" name="TextBox 28">
            <a:extLst>
              <a:ext uri="{FF2B5EF4-FFF2-40B4-BE49-F238E27FC236}">
                <a16:creationId xmlns:a16="http://schemas.microsoft.com/office/drawing/2014/main" id="{A594F1FD-EBB3-4670-96E4-A58A8FC4BCA4}"/>
              </a:ext>
            </a:extLst>
          </p:cNvPr>
          <p:cNvSpPr txBox="1"/>
          <p:nvPr/>
        </p:nvSpPr>
        <p:spPr>
          <a:xfrm>
            <a:off x="5860609" y="1729758"/>
            <a:ext cx="12944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egg model</a:t>
            </a:r>
          </a:p>
        </p:txBody>
      </p:sp>
      <p:sp>
        <p:nvSpPr>
          <p:cNvPr id="30" name="TextBox 29">
            <a:extLst>
              <a:ext uri="{FF2B5EF4-FFF2-40B4-BE49-F238E27FC236}">
                <a16:creationId xmlns:a16="http://schemas.microsoft.com/office/drawing/2014/main" id="{3799B817-484E-4EA7-A4BA-37EA1E29A438}"/>
              </a:ext>
            </a:extLst>
          </p:cNvPr>
          <p:cNvSpPr txBox="1"/>
          <p:nvPr/>
        </p:nvSpPr>
        <p:spPr>
          <a:xfrm>
            <a:off x="7662765" y="1729758"/>
            <a:ext cx="21178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endotherm model</a:t>
            </a:r>
          </a:p>
        </p:txBody>
      </p:sp>
      <p:sp>
        <p:nvSpPr>
          <p:cNvPr id="31" name="TextBox 30">
            <a:extLst>
              <a:ext uri="{FF2B5EF4-FFF2-40B4-BE49-F238E27FC236}">
                <a16:creationId xmlns:a16="http://schemas.microsoft.com/office/drawing/2014/main" id="{3788F2C4-007D-458A-B583-281669CD5250}"/>
              </a:ext>
            </a:extLst>
          </p:cNvPr>
          <p:cNvSpPr txBox="1"/>
          <p:nvPr/>
        </p:nvSpPr>
        <p:spPr>
          <a:xfrm>
            <a:off x="9964928" y="1723236"/>
            <a:ext cx="201910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002060"/>
                </a:solidFill>
                <a:effectLst/>
                <a:uLnTx/>
                <a:uFillTx/>
                <a:latin typeface="Calibri" panose="020F0502020204030204"/>
                <a:ea typeface="+mn-ea"/>
                <a:cs typeface="+mn-cs"/>
              </a:rPr>
              <a:t>dynamic energy budget model</a:t>
            </a:r>
          </a:p>
        </p:txBody>
      </p:sp>
      <p:sp>
        <p:nvSpPr>
          <p:cNvPr id="32" name="TextBox 31">
            <a:extLst>
              <a:ext uri="{FF2B5EF4-FFF2-40B4-BE49-F238E27FC236}">
                <a16:creationId xmlns:a16="http://schemas.microsoft.com/office/drawing/2014/main" id="{F12F1D47-20BB-4E6A-B1AD-D68E0F2AA9A2}"/>
              </a:ext>
            </a:extLst>
          </p:cNvPr>
          <p:cNvSpPr txBox="1"/>
          <p:nvPr/>
        </p:nvSpPr>
        <p:spPr>
          <a:xfrm>
            <a:off x="3598422" y="5470807"/>
            <a:ext cx="1431610" cy="923330"/>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onelump</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onelump_var</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twolump</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39CE69CF-CDE7-44CF-9A39-B2B7CD3390A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317782" y="183103"/>
            <a:ext cx="1204090" cy="1204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a:extLst>
              <a:ext uri="{FF2B5EF4-FFF2-40B4-BE49-F238E27FC236}">
                <a16:creationId xmlns:a16="http://schemas.microsoft.com/office/drawing/2014/main" id="{E6ADA78D-1373-413B-A8A0-42F3A645BF73}"/>
              </a:ext>
            </a:extLst>
          </p:cNvPr>
          <p:cNvSpPr txBox="1"/>
          <p:nvPr/>
        </p:nvSpPr>
        <p:spPr>
          <a:xfrm>
            <a:off x="4797502" y="461982"/>
            <a:ext cx="23631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err="1">
                <a:ln>
                  <a:noFill/>
                </a:ln>
                <a:solidFill>
                  <a:prstClr val="black"/>
                </a:solidFill>
                <a:effectLst/>
                <a:uLnTx/>
                <a:uFillTx/>
                <a:latin typeface="Calibri" panose="020F0502020204030204"/>
                <a:ea typeface="+mn-ea"/>
                <a:cs typeface="+mn-cs"/>
              </a:rPr>
              <a:t>NicheMapR</a:t>
            </a:r>
            <a:endParaRPr kumimoji="0" lang="en-AU"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F993595-9177-05F1-F41F-AB6D465E618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35059" y="135948"/>
            <a:ext cx="1411822" cy="1337389"/>
          </a:xfrm>
          <a:prstGeom prst="rect">
            <a:avLst/>
          </a:prstGeom>
        </p:spPr>
      </p:pic>
      <p:sp>
        <p:nvSpPr>
          <p:cNvPr id="9" name="TextBox 8">
            <a:extLst>
              <a:ext uri="{FF2B5EF4-FFF2-40B4-BE49-F238E27FC236}">
                <a16:creationId xmlns:a16="http://schemas.microsoft.com/office/drawing/2014/main" id="{9E0F4BD7-E35E-AEDE-6F95-03E37D32F86B}"/>
              </a:ext>
            </a:extLst>
          </p:cNvPr>
          <p:cNvSpPr txBox="1"/>
          <p:nvPr/>
        </p:nvSpPr>
        <p:spPr>
          <a:xfrm>
            <a:off x="3611512" y="4986100"/>
            <a:ext cx="1834861"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leaf_temperature</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2743DE2-AB53-8677-6679-72407F1E22D2}"/>
              </a:ext>
            </a:extLst>
          </p:cNvPr>
          <p:cNvSpPr txBox="1"/>
          <p:nvPr/>
        </p:nvSpPr>
        <p:spPr>
          <a:xfrm>
            <a:off x="305194" y="4544562"/>
            <a:ext cx="1404231"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microclimate</a:t>
            </a:r>
          </a:p>
        </p:txBody>
      </p:sp>
      <p:sp>
        <p:nvSpPr>
          <p:cNvPr id="13" name="TextBox 12">
            <a:extLst>
              <a:ext uri="{FF2B5EF4-FFF2-40B4-BE49-F238E27FC236}">
                <a16:creationId xmlns:a16="http://schemas.microsoft.com/office/drawing/2014/main" id="{099DC4F8-E89A-A9FE-3FD1-332220274788}"/>
              </a:ext>
            </a:extLst>
          </p:cNvPr>
          <p:cNvSpPr txBox="1"/>
          <p:nvPr/>
        </p:nvSpPr>
        <p:spPr>
          <a:xfrm>
            <a:off x="1707629" y="5569826"/>
            <a:ext cx="1229952" cy="1200329"/>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micro_aust</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micro_usa</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micro_uk</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micro_nz</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789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49">
            <a:extLst>
              <a:ext uri="{FF2B5EF4-FFF2-40B4-BE49-F238E27FC236}">
                <a16:creationId xmlns:a16="http://schemas.microsoft.com/office/drawing/2014/main" id="{A949ACBC-F41D-4F94-9180-ED17F5AB3274}"/>
              </a:ext>
            </a:extLst>
          </p:cNvPr>
          <p:cNvSpPr/>
          <p:nvPr/>
        </p:nvSpPr>
        <p:spPr>
          <a:xfrm>
            <a:off x="8109429" y="4714181"/>
            <a:ext cx="2433455" cy="193763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Flowchart: Process 3">
            <a:extLst>
              <a:ext uri="{FF2B5EF4-FFF2-40B4-BE49-F238E27FC236}">
                <a16:creationId xmlns:a16="http://schemas.microsoft.com/office/drawing/2014/main" id="{7873039C-DB72-4024-9DB2-597E8F327485}"/>
              </a:ext>
            </a:extLst>
          </p:cNvPr>
          <p:cNvSpPr/>
          <p:nvPr/>
        </p:nvSpPr>
        <p:spPr>
          <a:xfrm>
            <a:off x="8429985" y="5191519"/>
            <a:ext cx="804031" cy="1172265"/>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ounded Rectangle 494">
            <a:extLst>
              <a:ext uri="{FF2B5EF4-FFF2-40B4-BE49-F238E27FC236}">
                <a16:creationId xmlns:a16="http://schemas.microsoft.com/office/drawing/2014/main" id="{7C373FFE-F901-41F8-AE36-30C087A50B30}"/>
              </a:ext>
            </a:extLst>
          </p:cNvPr>
          <p:cNvSpPr/>
          <p:nvPr/>
        </p:nvSpPr>
        <p:spPr>
          <a:xfrm>
            <a:off x="7989238" y="1837604"/>
            <a:ext cx="2546026" cy="188455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483">
            <a:extLst>
              <a:ext uri="{FF2B5EF4-FFF2-40B4-BE49-F238E27FC236}">
                <a16:creationId xmlns:a16="http://schemas.microsoft.com/office/drawing/2014/main" id="{9BBBEAD2-03D1-4252-BA7A-67CBB0B93F3F}"/>
              </a:ext>
            </a:extLst>
          </p:cNvPr>
          <p:cNvSpPr/>
          <p:nvPr/>
        </p:nvSpPr>
        <p:spPr>
          <a:xfrm>
            <a:off x="4354228" y="1340769"/>
            <a:ext cx="3384375" cy="153941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prstClr val="white"/>
              </a:solidFill>
              <a:effectLst/>
              <a:uLnTx/>
              <a:uFillTx/>
              <a:latin typeface="Calibri"/>
              <a:ea typeface="+mn-ea"/>
              <a:cs typeface="+mn-cs"/>
            </a:endParaRPr>
          </a:p>
        </p:txBody>
      </p:sp>
      <p:sp>
        <p:nvSpPr>
          <p:cNvPr id="7" name="Rounded Rectangle 32">
            <a:extLst>
              <a:ext uri="{FF2B5EF4-FFF2-40B4-BE49-F238E27FC236}">
                <a16:creationId xmlns:a16="http://schemas.microsoft.com/office/drawing/2014/main" id="{915F6FEA-9B09-4279-AC43-B641BCD4BC27}"/>
              </a:ext>
            </a:extLst>
          </p:cNvPr>
          <p:cNvSpPr/>
          <p:nvPr/>
        </p:nvSpPr>
        <p:spPr>
          <a:xfrm>
            <a:off x="4290472" y="3084514"/>
            <a:ext cx="3475651" cy="193763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11">
            <a:extLst>
              <a:ext uri="{FF2B5EF4-FFF2-40B4-BE49-F238E27FC236}">
                <a16:creationId xmlns:a16="http://schemas.microsoft.com/office/drawing/2014/main" id="{AE22DD7B-787C-4FCD-8DFD-69DA369B1C47}"/>
              </a:ext>
            </a:extLst>
          </p:cNvPr>
          <p:cNvSpPr/>
          <p:nvPr/>
        </p:nvSpPr>
        <p:spPr>
          <a:xfrm>
            <a:off x="1638632" y="2372720"/>
            <a:ext cx="2441145" cy="234146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7BC8DF16-2083-4560-854C-EBE044A087CE}"/>
              </a:ext>
            </a:extLst>
          </p:cNvPr>
          <p:cNvSpPr txBox="1"/>
          <p:nvPr/>
        </p:nvSpPr>
        <p:spPr>
          <a:xfrm>
            <a:off x="8122411" y="1885605"/>
            <a:ext cx="22414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solve for balancing metabolic rate</a:t>
            </a:r>
          </a:p>
        </p:txBody>
      </p:sp>
      <p:sp>
        <p:nvSpPr>
          <p:cNvPr id="10" name="TextBox 9">
            <a:extLst>
              <a:ext uri="{FF2B5EF4-FFF2-40B4-BE49-F238E27FC236}">
                <a16:creationId xmlns:a16="http://schemas.microsoft.com/office/drawing/2014/main" id="{F34748A1-C063-4769-A85C-6AB1A6A7FE53}"/>
              </a:ext>
            </a:extLst>
          </p:cNvPr>
          <p:cNvSpPr txBox="1"/>
          <p:nvPr/>
        </p:nvSpPr>
        <p:spPr>
          <a:xfrm>
            <a:off x="1964944" y="3745425"/>
            <a:ext cx="158536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c) solve for skin and ‘fur’ temperature, physiological thermoregulation</a:t>
            </a:r>
          </a:p>
        </p:txBody>
      </p:sp>
      <p:sp>
        <p:nvSpPr>
          <p:cNvPr id="12" name="Rounded Rectangle 21">
            <a:extLst>
              <a:ext uri="{FF2B5EF4-FFF2-40B4-BE49-F238E27FC236}">
                <a16:creationId xmlns:a16="http://schemas.microsoft.com/office/drawing/2014/main" id="{98E6CB3B-541D-4738-9A80-82EA3831E8A4}"/>
              </a:ext>
            </a:extLst>
          </p:cNvPr>
          <p:cNvSpPr/>
          <p:nvPr/>
        </p:nvSpPr>
        <p:spPr>
          <a:xfrm>
            <a:off x="2023161" y="153295"/>
            <a:ext cx="4536505" cy="10405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19E3DCE9-E3D7-4507-BBE0-181DB562168C}"/>
              </a:ext>
            </a:extLst>
          </p:cNvPr>
          <p:cNvSpPr txBox="1"/>
          <p:nvPr/>
        </p:nvSpPr>
        <p:spPr>
          <a:xfrm>
            <a:off x="2229160" y="116633"/>
            <a:ext cx="25124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heat (and water) budget components</a:t>
            </a:r>
          </a:p>
        </p:txBody>
      </p:sp>
      <p:sp>
        <p:nvSpPr>
          <p:cNvPr id="14" name="Flowchart: Process 13">
            <a:extLst>
              <a:ext uri="{FF2B5EF4-FFF2-40B4-BE49-F238E27FC236}">
                <a16:creationId xmlns:a16="http://schemas.microsoft.com/office/drawing/2014/main" id="{DFAD87C2-A65C-42C0-9AE4-2A23E89036A4}"/>
              </a:ext>
            </a:extLst>
          </p:cNvPr>
          <p:cNvSpPr/>
          <p:nvPr/>
        </p:nvSpPr>
        <p:spPr>
          <a:xfrm>
            <a:off x="5216231" y="444476"/>
            <a:ext cx="1105272" cy="4686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SEVAP_ENDO</a:t>
            </a:r>
          </a:p>
        </p:txBody>
      </p:sp>
      <p:sp>
        <p:nvSpPr>
          <p:cNvPr id="15" name="Flowchart: Process 14">
            <a:extLst>
              <a:ext uri="{FF2B5EF4-FFF2-40B4-BE49-F238E27FC236}">
                <a16:creationId xmlns:a16="http://schemas.microsoft.com/office/drawing/2014/main" id="{6B556C5E-7551-4437-A77C-6C05FBE16820}"/>
              </a:ext>
            </a:extLst>
          </p:cNvPr>
          <p:cNvSpPr/>
          <p:nvPr/>
        </p:nvSpPr>
        <p:spPr>
          <a:xfrm>
            <a:off x="2309749" y="444032"/>
            <a:ext cx="1105272" cy="4686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SOLAR_ENDO</a:t>
            </a:r>
          </a:p>
        </p:txBody>
      </p:sp>
      <p:sp>
        <p:nvSpPr>
          <p:cNvPr id="16" name="Flowchart: Process 15">
            <a:extLst>
              <a:ext uri="{FF2B5EF4-FFF2-40B4-BE49-F238E27FC236}">
                <a16:creationId xmlns:a16="http://schemas.microsoft.com/office/drawing/2014/main" id="{61950187-098A-498F-9266-FCA112EFD004}"/>
              </a:ext>
            </a:extLst>
          </p:cNvPr>
          <p:cNvSpPr/>
          <p:nvPr/>
        </p:nvSpPr>
        <p:spPr>
          <a:xfrm>
            <a:off x="5442539" y="3584700"/>
            <a:ext cx="1105272" cy="4686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SOLVENDO</a:t>
            </a:r>
          </a:p>
        </p:txBody>
      </p:sp>
      <p:sp>
        <p:nvSpPr>
          <p:cNvPr id="17" name="TextBox 16">
            <a:extLst>
              <a:ext uri="{FF2B5EF4-FFF2-40B4-BE49-F238E27FC236}">
                <a16:creationId xmlns:a16="http://schemas.microsoft.com/office/drawing/2014/main" id="{EF1275C3-4421-4DB1-873D-90EDEBAE4877}"/>
              </a:ext>
            </a:extLst>
          </p:cNvPr>
          <p:cNvSpPr txBox="1"/>
          <p:nvPr/>
        </p:nvSpPr>
        <p:spPr>
          <a:xfrm>
            <a:off x="4807062" y="3076309"/>
            <a:ext cx="23762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driving subroutine and geometry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 links to R via function </a:t>
            </a:r>
            <a:r>
              <a:rPr kumimoji="0" lang="en-AU" sz="1200" b="0" i="0" u="none" strike="noStrike" kern="1200" cap="none" spc="0" normalizeH="0" baseline="0" noProof="0" dirty="0" err="1">
                <a:ln>
                  <a:noFill/>
                </a:ln>
                <a:solidFill>
                  <a:prstClr val="black"/>
                </a:solidFill>
                <a:effectLst/>
                <a:uLnTx/>
                <a:uFillTx/>
                <a:latin typeface="Calibri"/>
                <a:ea typeface="+mn-ea"/>
                <a:cs typeface="+mn-cs"/>
              </a:rPr>
              <a:t>endoR</a:t>
            </a:r>
            <a:endParaRPr kumimoji="0" lang="en-AU"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Process 17">
            <a:extLst>
              <a:ext uri="{FF2B5EF4-FFF2-40B4-BE49-F238E27FC236}">
                <a16:creationId xmlns:a16="http://schemas.microsoft.com/office/drawing/2014/main" id="{7169B6EF-9D2F-4BE4-9C8B-74D9E5663A6B}"/>
              </a:ext>
            </a:extLst>
          </p:cNvPr>
          <p:cNvSpPr/>
          <p:nvPr/>
        </p:nvSpPr>
        <p:spPr>
          <a:xfrm>
            <a:off x="3750919" y="444476"/>
            <a:ext cx="1105272" cy="4686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CONV_ENDO</a:t>
            </a:r>
          </a:p>
        </p:txBody>
      </p:sp>
      <p:sp>
        <p:nvSpPr>
          <p:cNvPr id="19" name="Flowchart: Process 18">
            <a:extLst>
              <a:ext uri="{FF2B5EF4-FFF2-40B4-BE49-F238E27FC236}">
                <a16:creationId xmlns:a16="http://schemas.microsoft.com/office/drawing/2014/main" id="{E98B9888-5626-4CFD-8143-9D5E17B81924}"/>
              </a:ext>
            </a:extLst>
          </p:cNvPr>
          <p:cNvSpPr/>
          <p:nvPr/>
        </p:nvSpPr>
        <p:spPr>
          <a:xfrm>
            <a:off x="6170157" y="1519453"/>
            <a:ext cx="1105272" cy="468632"/>
          </a:xfrm>
          <a:prstGeom prst="flowChartProcess">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WETAIR</a:t>
            </a:r>
          </a:p>
        </p:txBody>
      </p:sp>
      <p:sp>
        <p:nvSpPr>
          <p:cNvPr id="20" name="Flowchart: Process 19">
            <a:extLst>
              <a:ext uri="{FF2B5EF4-FFF2-40B4-BE49-F238E27FC236}">
                <a16:creationId xmlns:a16="http://schemas.microsoft.com/office/drawing/2014/main" id="{84332240-EC3D-4FFD-AA46-0893C74E2AD2}"/>
              </a:ext>
            </a:extLst>
          </p:cNvPr>
          <p:cNvSpPr/>
          <p:nvPr/>
        </p:nvSpPr>
        <p:spPr>
          <a:xfrm>
            <a:off x="4612641" y="1536231"/>
            <a:ext cx="1105272" cy="468632"/>
          </a:xfrm>
          <a:prstGeom prst="flowChartProcess">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DRYAIR</a:t>
            </a:r>
          </a:p>
        </p:txBody>
      </p:sp>
      <p:sp>
        <p:nvSpPr>
          <p:cNvPr id="21" name="Flowchart: Process 20">
            <a:extLst>
              <a:ext uri="{FF2B5EF4-FFF2-40B4-BE49-F238E27FC236}">
                <a16:creationId xmlns:a16="http://schemas.microsoft.com/office/drawing/2014/main" id="{1E33CDCC-10EF-47D6-8329-57D9432BD5A8}"/>
              </a:ext>
            </a:extLst>
          </p:cNvPr>
          <p:cNvSpPr/>
          <p:nvPr/>
        </p:nvSpPr>
        <p:spPr>
          <a:xfrm>
            <a:off x="6176029" y="2162851"/>
            <a:ext cx="1105272" cy="479981"/>
          </a:xfrm>
          <a:prstGeom prst="flowChartProcess">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VAPPRS</a:t>
            </a:r>
          </a:p>
        </p:txBody>
      </p:sp>
      <p:sp>
        <p:nvSpPr>
          <p:cNvPr id="22" name="Flowchart: Process 21">
            <a:extLst>
              <a:ext uri="{FF2B5EF4-FFF2-40B4-BE49-F238E27FC236}">
                <a16:creationId xmlns:a16="http://schemas.microsoft.com/office/drawing/2014/main" id="{B3392DB8-A930-4336-87A5-61C88C75B043}"/>
              </a:ext>
            </a:extLst>
          </p:cNvPr>
          <p:cNvSpPr/>
          <p:nvPr/>
        </p:nvSpPr>
        <p:spPr>
          <a:xfrm>
            <a:off x="8659069" y="3117149"/>
            <a:ext cx="1105272" cy="468632"/>
          </a:xfrm>
          <a:prstGeom prst="flowChartProcess">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ZBRENT_ENDO</a:t>
            </a:r>
          </a:p>
        </p:txBody>
      </p:sp>
      <p:sp>
        <p:nvSpPr>
          <p:cNvPr id="23" name="Flowchart: Process 22">
            <a:extLst>
              <a:ext uri="{FF2B5EF4-FFF2-40B4-BE49-F238E27FC236}">
                <a16:creationId xmlns:a16="http://schemas.microsoft.com/office/drawing/2014/main" id="{A0FEA0DF-71EF-41F8-97F2-A9A1C2440D4D}"/>
              </a:ext>
            </a:extLst>
          </p:cNvPr>
          <p:cNvSpPr/>
          <p:nvPr/>
        </p:nvSpPr>
        <p:spPr>
          <a:xfrm>
            <a:off x="8659069" y="2441375"/>
            <a:ext cx="1105272" cy="468632"/>
          </a:xfrm>
          <a:prstGeom prst="flowChart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RESPFUN</a:t>
            </a:r>
          </a:p>
        </p:txBody>
      </p:sp>
      <p:cxnSp>
        <p:nvCxnSpPr>
          <p:cNvPr id="27" name="Straight Arrow Connector 26">
            <a:extLst>
              <a:ext uri="{FF2B5EF4-FFF2-40B4-BE49-F238E27FC236}">
                <a16:creationId xmlns:a16="http://schemas.microsoft.com/office/drawing/2014/main" id="{440FE7AF-9E07-4465-B76A-B5E3C224B1E1}"/>
              </a:ext>
            </a:extLst>
          </p:cNvPr>
          <p:cNvCxnSpPr>
            <a:cxnSpLocks/>
            <a:endCxn id="20" idx="0"/>
          </p:cNvCxnSpPr>
          <p:nvPr/>
        </p:nvCxnSpPr>
        <p:spPr>
          <a:xfrm>
            <a:off x="4356485" y="913109"/>
            <a:ext cx="808792" cy="62312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DD55E9-EA87-435C-B7E4-4560F927A1A7}"/>
              </a:ext>
            </a:extLst>
          </p:cNvPr>
          <p:cNvCxnSpPr>
            <a:cxnSpLocks/>
            <a:endCxn id="19" idx="0"/>
          </p:cNvCxnSpPr>
          <p:nvPr/>
        </p:nvCxnSpPr>
        <p:spPr>
          <a:xfrm>
            <a:off x="5821797" y="913109"/>
            <a:ext cx="900996" cy="60634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5DD63A6-1056-48D5-A6B0-2EAECB73B2B1}"/>
              </a:ext>
            </a:extLst>
          </p:cNvPr>
          <p:cNvCxnSpPr>
            <a:stCxn id="19" idx="2"/>
            <a:endCxn id="21" idx="0"/>
          </p:cNvCxnSpPr>
          <p:nvPr/>
        </p:nvCxnSpPr>
        <p:spPr>
          <a:xfrm>
            <a:off x="6722793" y="1988086"/>
            <a:ext cx="5872" cy="17476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F61110B-ABFA-4EC1-8862-6F331AFEAF35}"/>
              </a:ext>
            </a:extLst>
          </p:cNvPr>
          <p:cNvCxnSpPr>
            <a:cxnSpLocks/>
            <a:stCxn id="23" idx="1"/>
            <a:endCxn id="19" idx="3"/>
          </p:cNvCxnSpPr>
          <p:nvPr/>
        </p:nvCxnSpPr>
        <p:spPr>
          <a:xfrm flipH="1" flipV="1">
            <a:off x="7275429" y="1753769"/>
            <a:ext cx="1383640" cy="92192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AEC85EB-805B-4D09-AAF4-442BA7319767}"/>
              </a:ext>
            </a:extLst>
          </p:cNvPr>
          <p:cNvCxnSpPr>
            <a:stCxn id="22" idx="0"/>
            <a:endCxn id="23" idx="2"/>
          </p:cNvCxnSpPr>
          <p:nvPr/>
        </p:nvCxnSpPr>
        <p:spPr>
          <a:xfrm flipV="1">
            <a:off x="9211705" y="2910007"/>
            <a:ext cx="0" cy="2071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B78A1C-6DFE-44A8-940C-C82D46168C92}"/>
              </a:ext>
            </a:extLst>
          </p:cNvPr>
          <p:cNvCxnSpPr>
            <a:cxnSpLocks/>
            <a:stCxn id="16" idx="3"/>
            <a:endCxn id="22" idx="1"/>
          </p:cNvCxnSpPr>
          <p:nvPr/>
        </p:nvCxnSpPr>
        <p:spPr>
          <a:xfrm flipV="1">
            <a:off x="6547811" y="3351466"/>
            <a:ext cx="2111258" cy="467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F55ED4-AB2C-4052-AA79-E19D0772F24F}"/>
              </a:ext>
            </a:extLst>
          </p:cNvPr>
          <p:cNvCxnSpPr>
            <a:cxnSpLocks/>
            <a:stCxn id="16" idx="1"/>
            <a:endCxn id="15" idx="2"/>
          </p:cNvCxnSpPr>
          <p:nvPr/>
        </p:nvCxnSpPr>
        <p:spPr>
          <a:xfrm flipH="1" flipV="1">
            <a:off x="2862385" y="912664"/>
            <a:ext cx="2580154" cy="29063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Flowchart: Process 33">
            <a:extLst>
              <a:ext uri="{FF2B5EF4-FFF2-40B4-BE49-F238E27FC236}">
                <a16:creationId xmlns:a16="http://schemas.microsoft.com/office/drawing/2014/main" id="{F5E97789-E2DD-48B2-A18B-F525E2E81D8B}"/>
              </a:ext>
            </a:extLst>
          </p:cNvPr>
          <p:cNvSpPr/>
          <p:nvPr/>
        </p:nvSpPr>
        <p:spPr>
          <a:xfrm>
            <a:off x="4590821" y="2157637"/>
            <a:ext cx="1105272" cy="46863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WATER</a:t>
            </a:r>
          </a:p>
        </p:txBody>
      </p:sp>
      <p:cxnSp>
        <p:nvCxnSpPr>
          <p:cNvPr id="35" name="Straight Arrow Connector 34">
            <a:extLst>
              <a:ext uri="{FF2B5EF4-FFF2-40B4-BE49-F238E27FC236}">
                <a16:creationId xmlns:a16="http://schemas.microsoft.com/office/drawing/2014/main" id="{2F1C99AB-5B75-4BDD-BD6D-C2A08EA80BCA}"/>
              </a:ext>
            </a:extLst>
          </p:cNvPr>
          <p:cNvCxnSpPr>
            <a:cxnSpLocks/>
            <a:endCxn id="34" idx="1"/>
          </p:cNvCxnSpPr>
          <p:nvPr/>
        </p:nvCxnSpPr>
        <p:spPr>
          <a:xfrm>
            <a:off x="4356485" y="913109"/>
            <a:ext cx="234336" cy="147884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C2A3F3E-E9BE-438F-BB47-736BFCF61D74}"/>
              </a:ext>
            </a:extLst>
          </p:cNvPr>
          <p:cNvCxnSpPr>
            <a:cxnSpLocks/>
            <a:stCxn id="16" idx="1"/>
            <a:endCxn id="42" idx="3"/>
          </p:cNvCxnSpPr>
          <p:nvPr/>
        </p:nvCxnSpPr>
        <p:spPr>
          <a:xfrm flipH="1">
            <a:off x="3785551" y="3819016"/>
            <a:ext cx="1656989" cy="212639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E187793-D84C-4901-B45D-5D7B2A68B63E}"/>
              </a:ext>
            </a:extLst>
          </p:cNvPr>
          <p:cNvCxnSpPr>
            <a:cxnSpLocks/>
            <a:stCxn id="3" idx="1"/>
            <a:endCxn id="16" idx="3"/>
          </p:cNvCxnSpPr>
          <p:nvPr/>
        </p:nvCxnSpPr>
        <p:spPr>
          <a:xfrm flipH="1" flipV="1">
            <a:off x="6547812" y="3819016"/>
            <a:ext cx="1561617" cy="186398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ounded Rectangle 149">
            <a:extLst>
              <a:ext uri="{FF2B5EF4-FFF2-40B4-BE49-F238E27FC236}">
                <a16:creationId xmlns:a16="http://schemas.microsoft.com/office/drawing/2014/main" id="{1A2E3B27-C8C4-4E7E-9241-CDD4E5E7AFB8}"/>
              </a:ext>
            </a:extLst>
          </p:cNvPr>
          <p:cNvSpPr/>
          <p:nvPr/>
        </p:nvSpPr>
        <p:spPr>
          <a:xfrm>
            <a:off x="2014556" y="5408637"/>
            <a:ext cx="1770994" cy="10735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Flowchart: Data 42">
            <a:extLst>
              <a:ext uri="{FF2B5EF4-FFF2-40B4-BE49-F238E27FC236}">
                <a16:creationId xmlns:a16="http://schemas.microsoft.com/office/drawing/2014/main" id="{E431FD7B-6076-4827-A1C8-A480A2FA839F}"/>
              </a:ext>
            </a:extLst>
          </p:cNvPr>
          <p:cNvSpPr/>
          <p:nvPr/>
        </p:nvSpPr>
        <p:spPr>
          <a:xfrm>
            <a:off x="2286901" y="5645892"/>
            <a:ext cx="914400" cy="61264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c</a:t>
            </a:r>
          </a:p>
        </p:txBody>
      </p:sp>
      <p:sp>
        <p:nvSpPr>
          <p:cNvPr id="44" name="TextBox 43">
            <a:extLst>
              <a:ext uri="{FF2B5EF4-FFF2-40B4-BE49-F238E27FC236}">
                <a16:creationId xmlns:a16="http://schemas.microsoft.com/office/drawing/2014/main" id="{35B79CE4-B1DB-49C0-9061-91DB8DDC33E3}"/>
              </a:ext>
            </a:extLst>
          </p:cNvPr>
          <p:cNvSpPr txBox="1"/>
          <p:nvPr/>
        </p:nvSpPr>
        <p:spPr>
          <a:xfrm>
            <a:off x="2539068" y="5610468"/>
            <a:ext cx="57900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err="1">
                <a:ln>
                  <a:noFill/>
                </a:ln>
                <a:solidFill>
                  <a:prstClr val="black"/>
                </a:solidFill>
                <a:effectLst/>
                <a:uLnTx/>
                <a:uFillTx/>
                <a:latin typeface="Calibri"/>
                <a:ea typeface="+mn-ea"/>
                <a:cs typeface="+mn-cs"/>
              </a:rPr>
              <a:t>endout</a:t>
            </a:r>
            <a:endParaRPr kumimoji="0" lang="en-AU"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5EA8D964-AA46-49EB-BE28-78DD3A1A8CDF}"/>
              </a:ext>
            </a:extLst>
          </p:cNvPr>
          <p:cNvSpPr txBox="1"/>
          <p:nvPr/>
        </p:nvSpPr>
        <p:spPr>
          <a:xfrm>
            <a:off x="8393068" y="5204403"/>
            <a:ext cx="846706" cy="10618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traits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morphology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behaviour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physiology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6" name="TextBox 45">
            <a:extLst>
              <a:ext uri="{FF2B5EF4-FFF2-40B4-BE49-F238E27FC236}">
                <a16:creationId xmlns:a16="http://schemas.microsoft.com/office/drawing/2014/main" id="{162EA1AF-8995-4E78-BED7-B5E5E36E1C81}"/>
              </a:ext>
            </a:extLst>
          </p:cNvPr>
          <p:cNvSpPr txBox="1"/>
          <p:nvPr/>
        </p:nvSpPr>
        <p:spPr>
          <a:xfrm>
            <a:off x="5664143" y="2645862"/>
            <a:ext cx="116801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fluid properties</a:t>
            </a:r>
          </a:p>
        </p:txBody>
      </p:sp>
      <p:sp>
        <p:nvSpPr>
          <p:cNvPr id="47" name="TextBox 46">
            <a:extLst>
              <a:ext uri="{FF2B5EF4-FFF2-40B4-BE49-F238E27FC236}">
                <a16:creationId xmlns:a16="http://schemas.microsoft.com/office/drawing/2014/main" id="{3E0A613C-539D-4368-9A0D-5173D0367B42}"/>
              </a:ext>
            </a:extLst>
          </p:cNvPr>
          <p:cNvSpPr txBox="1"/>
          <p:nvPr/>
        </p:nvSpPr>
        <p:spPr>
          <a:xfrm>
            <a:off x="8175901" y="4676289"/>
            <a:ext cx="18506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functional trait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microclimate inputs</a:t>
            </a:r>
          </a:p>
        </p:txBody>
      </p:sp>
      <p:sp>
        <p:nvSpPr>
          <p:cNvPr id="48" name="TextBox 47">
            <a:extLst>
              <a:ext uri="{FF2B5EF4-FFF2-40B4-BE49-F238E27FC236}">
                <a16:creationId xmlns:a16="http://schemas.microsoft.com/office/drawing/2014/main" id="{EB4A8B44-A353-4D8A-BBA3-151461FB1353}"/>
              </a:ext>
            </a:extLst>
          </p:cNvPr>
          <p:cNvSpPr txBox="1"/>
          <p:nvPr/>
        </p:nvSpPr>
        <p:spPr>
          <a:xfrm>
            <a:off x="2186609" y="5364164"/>
            <a:ext cx="155122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endotherm output</a:t>
            </a:r>
          </a:p>
        </p:txBody>
      </p:sp>
      <p:sp>
        <p:nvSpPr>
          <p:cNvPr id="50" name="Flowchart: Process 49">
            <a:extLst>
              <a:ext uri="{FF2B5EF4-FFF2-40B4-BE49-F238E27FC236}">
                <a16:creationId xmlns:a16="http://schemas.microsoft.com/office/drawing/2014/main" id="{F4663BA1-7055-4B1E-A5DA-6007B47FEA7E}"/>
              </a:ext>
            </a:extLst>
          </p:cNvPr>
          <p:cNvSpPr/>
          <p:nvPr/>
        </p:nvSpPr>
        <p:spPr>
          <a:xfrm>
            <a:off x="2562553" y="2900815"/>
            <a:ext cx="1105272" cy="4686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SIMULSOL</a:t>
            </a:r>
          </a:p>
        </p:txBody>
      </p:sp>
      <p:cxnSp>
        <p:nvCxnSpPr>
          <p:cNvPr id="53" name="Straight Arrow Connector 52">
            <a:extLst>
              <a:ext uri="{FF2B5EF4-FFF2-40B4-BE49-F238E27FC236}">
                <a16:creationId xmlns:a16="http://schemas.microsoft.com/office/drawing/2014/main" id="{980B15D1-13A1-43A3-912A-F9AAA134D4F9}"/>
              </a:ext>
            </a:extLst>
          </p:cNvPr>
          <p:cNvCxnSpPr>
            <a:cxnSpLocks/>
            <a:stCxn id="16" idx="1"/>
            <a:endCxn id="50" idx="2"/>
          </p:cNvCxnSpPr>
          <p:nvPr/>
        </p:nvCxnSpPr>
        <p:spPr>
          <a:xfrm flipH="1" flipV="1">
            <a:off x="3115189" y="3369448"/>
            <a:ext cx="2327350" cy="449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1BBD918-4FE6-496F-902B-AB5B6B29853F}"/>
              </a:ext>
            </a:extLst>
          </p:cNvPr>
          <p:cNvCxnSpPr>
            <a:cxnSpLocks/>
            <a:stCxn id="50" idx="0"/>
            <a:endCxn id="18" idx="2"/>
          </p:cNvCxnSpPr>
          <p:nvPr/>
        </p:nvCxnSpPr>
        <p:spPr>
          <a:xfrm flipV="1">
            <a:off x="3115189" y="913109"/>
            <a:ext cx="1188366" cy="198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04B7E41-A5B9-4009-8BAB-22594178A2E6}"/>
              </a:ext>
            </a:extLst>
          </p:cNvPr>
          <p:cNvCxnSpPr>
            <a:stCxn id="50" idx="0"/>
            <a:endCxn id="14" idx="2"/>
          </p:cNvCxnSpPr>
          <p:nvPr/>
        </p:nvCxnSpPr>
        <p:spPr>
          <a:xfrm flipV="1">
            <a:off x="3115189" y="913109"/>
            <a:ext cx="2653678" cy="198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Arc 61">
            <a:extLst>
              <a:ext uri="{FF2B5EF4-FFF2-40B4-BE49-F238E27FC236}">
                <a16:creationId xmlns:a16="http://schemas.microsoft.com/office/drawing/2014/main" id="{2D1B8A32-ADD6-41AD-B18F-D9C6C734ABE4}"/>
              </a:ext>
            </a:extLst>
          </p:cNvPr>
          <p:cNvSpPr/>
          <p:nvPr/>
        </p:nvSpPr>
        <p:spPr>
          <a:xfrm>
            <a:off x="1771284" y="2587167"/>
            <a:ext cx="1087963" cy="1059964"/>
          </a:xfrm>
          <a:prstGeom prst="arc">
            <a:avLst>
              <a:gd name="adj1" fmla="val 1717473"/>
              <a:gd name="adj2" fmla="val 1956858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TextBox 62">
            <a:extLst>
              <a:ext uri="{FF2B5EF4-FFF2-40B4-BE49-F238E27FC236}">
                <a16:creationId xmlns:a16="http://schemas.microsoft.com/office/drawing/2014/main" id="{09DA2C18-914A-481B-A095-A9B565579DF8}"/>
              </a:ext>
            </a:extLst>
          </p:cNvPr>
          <p:cNvSpPr txBox="1"/>
          <p:nvPr/>
        </p:nvSpPr>
        <p:spPr>
          <a:xfrm>
            <a:off x="1423465" y="2802523"/>
            <a:ext cx="15853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dorsal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ventral</a:t>
            </a:r>
          </a:p>
        </p:txBody>
      </p:sp>
      <p:sp>
        <p:nvSpPr>
          <p:cNvPr id="70" name="Rounded Rectangle 483">
            <a:extLst>
              <a:ext uri="{FF2B5EF4-FFF2-40B4-BE49-F238E27FC236}">
                <a16:creationId xmlns:a16="http://schemas.microsoft.com/office/drawing/2014/main" id="{750E47B8-3746-440C-9CCF-43E77E6E44DB}"/>
              </a:ext>
            </a:extLst>
          </p:cNvPr>
          <p:cNvSpPr/>
          <p:nvPr/>
        </p:nvSpPr>
        <p:spPr>
          <a:xfrm>
            <a:off x="4328265" y="5490751"/>
            <a:ext cx="3384375" cy="8131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prstClr val="white"/>
              </a:solidFill>
              <a:effectLst/>
              <a:uLnTx/>
              <a:uFillTx/>
              <a:latin typeface="Calibri"/>
              <a:ea typeface="+mn-ea"/>
              <a:cs typeface="+mn-cs"/>
            </a:endParaRPr>
          </a:p>
        </p:txBody>
      </p:sp>
      <p:sp>
        <p:nvSpPr>
          <p:cNvPr id="71" name="TextBox 70">
            <a:extLst>
              <a:ext uri="{FF2B5EF4-FFF2-40B4-BE49-F238E27FC236}">
                <a16:creationId xmlns:a16="http://schemas.microsoft.com/office/drawing/2014/main" id="{A2BB270D-5682-4F0C-97AB-2DB940B0EC5C}"/>
              </a:ext>
            </a:extLst>
          </p:cNvPr>
          <p:cNvSpPr txBox="1"/>
          <p:nvPr/>
        </p:nvSpPr>
        <p:spPr>
          <a:xfrm>
            <a:off x="5638181" y="6070147"/>
            <a:ext cx="107022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a:ea typeface="+mn-ea"/>
                <a:cs typeface="+mn-cs"/>
              </a:rPr>
              <a:t>Fur properties</a:t>
            </a:r>
          </a:p>
        </p:txBody>
      </p:sp>
      <p:sp>
        <p:nvSpPr>
          <p:cNvPr id="72" name="Flowchart: Process 71">
            <a:extLst>
              <a:ext uri="{FF2B5EF4-FFF2-40B4-BE49-F238E27FC236}">
                <a16:creationId xmlns:a16="http://schemas.microsoft.com/office/drawing/2014/main" id="{2B244B77-5958-4EE0-93C0-4FA14AEA4B33}"/>
              </a:ext>
            </a:extLst>
          </p:cNvPr>
          <p:cNvSpPr/>
          <p:nvPr/>
        </p:nvSpPr>
        <p:spPr>
          <a:xfrm>
            <a:off x="4758488" y="5624664"/>
            <a:ext cx="1105272" cy="4686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IRPROP</a:t>
            </a:r>
          </a:p>
        </p:txBody>
      </p:sp>
      <p:sp>
        <p:nvSpPr>
          <p:cNvPr id="73" name="Flowchart: Process 72">
            <a:extLst>
              <a:ext uri="{FF2B5EF4-FFF2-40B4-BE49-F238E27FC236}">
                <a16:creationId xmlns:a16="http://schemas.microsoft.com/office/drawing/2014/main" id="{F76E2113-3C65-4DE9-9352-00974E4844AF}"/>
              </a:ext>
            </a:extLst>
          </p:cNvPr>
          <p:cNvSpPr/>
          <p:nvPr/>
        </p:nvSpPr>
        <p:spPr>
          <a:xfrm>
            <a:off x="6250034" y="5624664"/>
            <a:ext cx="1105272" cy="46863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GETKFUR</a:t>
            </a:r>
          </a:p>
        </p:txBody>
      </p:sp>
      <p:cxnSp>
        <p:nvCxnSpPr>
          <p:cNvPr id="74" name="Straight Arrow Connector 73">
            <a:extLst>
              <a:ext uri="{FF2B5EF4-FFF2-40B4-BE49-F238E27FC236}">
                <a16:creationId xmlns:a16="http://schemas.microsoft.com/office/drawing/2014/main" id="{4206696B-D315-42F5-897C-A2ABC7D4E248}"/>
              </a:ext>
            </a:extLst>
          </p:cNvPr>
          <p:cNvCxnSpPr>
            <a:cxnSpLocks/>
            <a:stCxn id="72" idx="3"/>
            <a:endCxn id="73" idx="1"/>
          </p:cNvCxnSpPr>
          <p:nvPr/>
        </p:nvCxnSpPr>
        <p:spPr>
          <a:xfrm>
            <a:off x="5863760" y="5858980"/>
            <a:ext cx="386274"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Flowchart: Process 79">
            <a:extLst>
              <a:ext uri="{FF2B5EF4-FFF2-40B4-BE49-F238E27FC236}">
                <a16:creationId xmlns:a16="http://schemas.microsoft.com/office/drawing/2014/main" id="{3C26B4E6-3A42-4E7B-B69E-1C5261D9F2F7}"/>
              </a:ext>
            </a:extLst>
          </p:cNvPr>
          <p:cNvSpPr/>
          <p:nvPr/>
        </p:nvSpPr>
        <p:spPr>
          <a:xfrm>
            <a:off x="5863760" y="4468725"/>
            <a:ext cx="1105272" cy="4686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GEOM_ENDO</a:t>
            </a:r>
          </a:p>
        </p:txBody>
      </p:sp>
      <p:cxnSp>
        <p:nvCxnSpPr>
          <p:cNvPr id="81" name="Straight Arrow Connector 80">
            <a:extLst>
              <a:ext uri="{FF2B5EF4-FFF2-40B4-BE49-F238E27FC236}">
                <a16:creationId xmlns:a16="http://schemas.microsoft.com/office/drawing/2014/main" id="{610448B3-585B-405E-88B9-581234856EBC}"/>
              </a:ext>
            </a:extLst>
          </p:cNvPr>
          <p:cNvCxnSpPr>
            <a:cxnSpLocks/>
            <a:stCxn id="16" idx="2"/>
            <a:endCxn id="80" idx="0"/>
          </p:cNvCxnSpPr>
          <p:nvPr/>
        </p:nvCxnSpPr>
        <p:spPr>
          <a:xfrm>
            <a:off x="5995176" y="4053333"/>
            <a:ext cx="421221" cy="4153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E90E013-F496-4208-8222-A0BAFF9525C9}"/>
              </a:ext>
            </a:extLst>
          </p:cNvPr>
          <p:cNvCxnSpPr>
            <a:cxnSpLocks/>
            <a:stCxn id="16" idx="2"/>
            <a:endCxn id="72" idx="0"/>
          </p:cNvCxnSpPr>
          <p:nvPr/>
        </p:nvCxnSpPr>
        <p:spPr>
          <a:xfrm flipH="1">
            <a:off x="5311125" y="4053332"/>
            <a:ext cx="684051" cy="157133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6055E5A0-EB45-4CDE-B02C-B0BA9A43C447}"/>
              </a:ext>
            </a:extLst>
          </p:cNvPr>
          <p:cNvGrpSpPr/>
          <p:nvPr/>
        </p:nvGrpSpPr>
        <p:grpSpPr>
          <a:xfrm>
            <a:off x="9405368" y="5167459"/>
            <a:ext cx="1095399" cy="1218630"/>
            <a:chOff x="7881367" y="5167459"/>
            <a:chExt cx="1095399" cy="1218630"/>
          </a:xfrm>
        </p:grpSpPr>
        <p:sp>
          <p:nvSpPr>
            <p:cNvPr id="96" name="Flowchart: Data 95">
              <a:extLst>
                <a:ext uri="{FF2B5EF4-FFF2-40B4-BE49-F238E27FC236}">
                  <a16:creationId xmlns:a16="http://schemas.microsoft.com/office/drawing/2014/main" id="{4D90D115-8ABA-4BB4-B9FF-D7273B74546D}"/>
                </a:ext>
              </a:extLst>
            </p:cNvPr>
            <p:cNvSpPr/>
            <p:nvPr/>
          </p:nvSpPr>
          <p:spPr>
            <a:xfrm>
              <a:off x="7881367" y="5167459"/>
              <a:ext cx="1040890" cy="1196323"/>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c</a:t>
              </a:r>
            </a:p>
          </p:txBody>
        </p:sp>
        <p:sp>
          <p:nvSpPr>
            <p:cNvPr id="97" name="TextBox 96">
              <a:extLst>
                <a:ext uri="{FF2B5EF4-FFF2-40B4-BE49-F238E27FC236}">
                  <a16:creationId xmlns:a16="http://schemas.microsoft.com/office/drawing/2014/main" id="{7C8DE868-38D1-4BFC-B9F9-5794583A819F}"/>
                </a:ext>
              </a:extLst>
            </p:cNvPr>
            <p:cNvSpPr txBox="1"/>
            <p:nvPr/>
          </p:nvSpPr>
          <p:spPr>
            <a:xfrm>
              <a:off x="8133533" y="5335324"/>
              <a:ext cx="34657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1" u="none" strike="noStrike" kern="1200" cap="none" spc="0" normalizeH="0" baseline="0" noProof="0" dirty="0" err="1">
                  <a:ln>
                    <a:noFill/>
                  </a:ln>
                  <a:solidFill>
                    <a:prstClr val="black"/>
                  </a:solidFill>
                  <a:effectLst/>
                  <a:uLnTx/>
                  <a:uFillTx/>
                  <a:latin typeface="Calibri"/>
                  <a:ea typeface="+mn-ea"/>
                  <a:cs typeface="+mn-cs"/>
                </a:rPr>
                <a:t>T</a:t>
              </a:r>
              <a:r>
                <a:rPr kumimoji="0" lang="en-AU" sz="1050" b="0" i="0" u="none" strike="noStrike" kern="1200" cap="none" spc="0" normalizeH="0" baseline="-25000" noProof="0" dirty="0" err="1">
                  <a:ln>
                    <a:noFill/>
                  </a:ln>
                  <a:solidFill>
                    <a:prstClr val="black"/>
                  </a:solidFill>
                  <a:effectLst/>
                  <a:uLnTx/>
                  <a:uFillTx/>
                  <a:latin typeface="Calibri"/>
                  <a:ea typeface="+mn-ea"/>
                  <a:cs typeface="+mn-cs"/>
                </a:rPr>
                <a:t>air</a:t>
              </a:r>
              <a:endParaRPr kumimoji="0" lang="en-AU" sz="1050" b="0" i="1" u="none" strike="noStrike" kern="1200" cap="none" spc="0" normalizeH="0" baseline="0" noProof="0" dirty="0">
                <a:ln>
                  <a:noFill/>
                </a:ln>
                <a:solidFill>
                  <a:prstClr val="black"/>
                </a:solidFill>
                <a:effectLst/>
                <a:uLnTx/>
                <a:uFillTx/>
                <a:latin typeface="Calibri"/>
                <a:ea typeface="+mn-ea"/>
                <a:cs typeface="+mn-cs"/>
              </a:endParaRPr>
            </a:p>
          </p:txBody>
        </p:sp>
        <p:sp>
          <p:nvSpPr>
            <p:cNvPr id="98" name="TextBox 97">
              <a:extLst>
                <a:ext uri="{FF2B5EF4-FFF2-40B4-BE49-F238E27FC236}">
                  <a16:creationId xmlns:a16="http://schemas.microsoft.com/office/drawing/2014/main" id="{95E6B817-3209-48C1-90DF-6060AF665E9A}"/>
                </a:ext>
              </a:extLst>
            </p:cNvPr>
            <p:cNvSpPr txBox="1"/>
            <p:nvPr/>
          </p:nvSpPr>
          <p:spPr>
            <a:xfrm>
              <a:off x="8123915" y="5517232"/>
              <a:ext cx="36580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1" u="none" strike="noStrike" kern="1200" cap="none" spc="0" normalizeH="0" baseline="0" noProof="0" dirty="0" err="1">
                  <a:ln>
                    <a:noFill/>
                  </a:ln>
                  <a:solidFill>
                    <a:prstClr val="black"/>
                  </a:solidFill>
                  <a:effectLst/>
                  <a:uLnTx/>
                  <a:uFillTx/>
                  <a:latin typeface="Calibri"/>
                  <a:ea typeface="+mn-ea"/>
                  <a:cs typeface="+mn-cs"/>
                </a:rPr>
                <a:t>T</a:t>
              </a:r>
              <a:r>
                <a:rPr kumimoji="0" lang="en-AU" sz="1050" b="0" i="0" u="none" strike="noStrike" kern="1200" cap="none" spc="0" normalizeH="0" baseline="-25000" noProof="0" dirty="0" err="1">
                  <a:ln>
                    <a:noFill/>
                  </a:ln>
                  <a:solidFill>
                    <a:prstClr val="black"/>
                  </a:solidFill>
                  <a:effectLst/>
                  <a:uLnTx/>
                  <a:uFillTx/>
                  <a:latin typeface="Calibri"/>
                  <a:ea typeface="+mn-ea"/>
                  <a:cs typeface="+mn-cs"/>
                </a:rPr>
                <a:t>sky</a:t>
              </a:r>
              <a:endParaRPr kumimoji="0" lang="en-AU" sz="1050" b="0" i="1" u="none" strike="noStrike" kern="1200" cap="none" spc="0" normalizeH="0" baseline="0" noProof="0" dirty="0">
                <a:ln>
                  <a:noFill/>
                </a:ln>
                <a:solidFill>
                  <a:prstClr val="black"/>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2BA0EE11-1B57-445C-9BA7-06FB8292A770}"/>
                </a:ext>
              </a:extLst>
            </p:cNvPr>
            <p:cNvSpPr txBox="1"/>
            <p:nvPr/>
          </p:nvSpPr>
          <p:spPr>
            <a:xfrm>
              <a:off x="8123915" y="5696739"/>
              <a:ext cx="59503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1" u="none" strike="noStrike" kern="1200" cap="none" spc="0" normalizeH="0" baseline="0" noProof="0" dirty="0" err="1">
                  <a:ln>
                    <a:noFill/>
                  </a:ln>
                  <a:solidFill>
                    <a:prstClr val="black"/>
                  </a:solidFill>
                  <a:effectLst/>
                  <a:uLnTx/>
                  <a:uFillTx/>
                  <a:latin typeface="Calibri"/>
                  <a:ea typeface="+mn-ea"/>
                  <a:cs typeface="+mn-cs"/>
                </a:rPr>
                <a:t>T</a:t>
              </a:r>
              <a:r>
                <a:rPr kumimoji="0" lang="en-AU" sz="1050" b="0" i="0" u="none" strike="noStrike" kern="1200" cap="none" spc="0" normalizeH="0" baseline="-25000" noProof="0" dirty="0" err="1">
                  <a:ln>
                    <a:noFill/>
                  </a:ln>
                  <a:solidFill>
                    <a:prstClr val="black"/>
                  </a:solidFill>
                  <a:effectLst/>
                  <a:uLnTx/>
                  <a:uFillTx/>
                  <a:latin typeface="Calibri"/>
                  <a:ea typeface="+mn-ea"/>
                  <a:cs typeface="+mn-cs"/>
                </a:rPr>
                <a:t>substrate</a:t>
              </a:r>
              <a:endParaRPr kumimoji="0" lang="en-AU" sz="1050" b="0" i="1" u="none" strike="noStrike" kern="1200" cap="none" spc="0" normalizeH="0" baseline="0" noProof="0" dirty="0">
                <a:ln>
                  <a:noFill/>
                </a:ln>
                <a:solidFill>
                  <a:prstClr val="black"/>
                </a:solidFill>
                <a:effectLst/>
                <a:uLnTx/>
                <a:uFillTx/>
                <a:latin typeface="Calibri"/>
                <a:ea typeface="+mn-ea"/>
                <a:cs typeface="+mn-cs"/>
              </a:endParaRPr>
            </a:p>
          </p:txBody>
        </p:sp>
        <p:sp>
          <p:nvSpPr>
            <p:cNvPr id="100" name="TextBox 99">
              <a:extLst>
                <a:ext uri="{FF2B5EF4-FFF2-40B4-BE49-F238E27FC236}">
                  <a16:creationId xmlns:a16="http://schemas.microsoft.com/office/drawing/2014/main" id="{72DB2B12-E912-4B95-BEB4-A41C0002A5EF}"/>
                </a:ext>
              </a:extLst>
            </p:cNvPr>
            <p:cNvSpPr txBox="1"/>
            <p:nvPr/>
          </p:nvSpPr>
          <p:spPr>
            <a:xfrm>
              <a:off x="8111177" y="5868062"/>
              <a:ext cx="34176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1" u="none" strike="noStrike" kern="1200" cap="none" spc="0" normalizeH="0" baseline="0" noProof="0" dirty="0">
                  <a:ln>
                    <a:noFill/>
                  </a:ln>
                  <a:solidFill>
                    <a:prstClr val="black"/>
                  </a:solidFill>
                  <a:effectLst/>
                  <a:uLnTx/>
                  <a:uFillTx/>
                  <a:latin typeface="Calibri"/>
                  <a:ea typeface="+mn-ea"/>
                  <a:cs typeface="+mn-cs"/>
                </a:rPr>
                <a:t>RH</a:t>
              </a:r>
            </a:p>
          </p:txBody>
        </p:sp>
        <p:sp>
          <p:nvSpPr>
            <p:cNvPr id="101" name="TextBox 100">
              <a:extLst>
                <a:ext uri="{FF2B5EF4-FFF2-40B4-BE49-F238E27FC236}">
                  <a16:creationId xmlns:a16="http://schemas.microsoft.com/office/drawing/2014/main" id="{5E17C4FC-119E-45C7-A96F-EE225573F054}"/>
                </a:ext>
              </a:extLst>
            </p:cNvPr>
            <p:cNvSpPr txBox="1"/>
            <p:nvPr/>
          </p:nvSpPr>
          <p:spPr>
            <a:xfrm>
              <a:off x="8110657" y="6017758"/>
              <a:ext cx="45397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1" u="none" strike="noStrike" kern="1200" cap="none" spc="0" normalizeH="0" baseline="0" noProof="0" dirty="0" err="1">
                  <a:ln>
                    <a:noFill/>
                  </a:ln>
                  <a:solidFill>
                    <a:prstClr val="black"/>
                  </a:solidFill>
                  <a:effectLst/>
                  <a:uLnTx/>
                  <a:uFillTx/>
                  <a:latin typeface="Calibri"/>
                  <a:ea typeface="+mn-ea"/>
                  <a:cs typeface="+mn-cs"/>
                </a:rPr>
                <a:t>Q</a:t>
              </a:r>
              <a:r>
                <a:rPr kumimoji="0" lang="en-AU" sz="1050" b="0" i="0" u="none" strike="noStrike" kern="1200" cap="none" spc="0" normalizeH="0" baseline="-25000" noProof="0" dirty="0" err="1">
                  <a:ln>
                    <a:noFill/>
                  </a:ln>
                  <a:solidFill>
                    <a:prstClr val="black"/>
                  </a:solidFill>
                  <a:effectLst/>
                  <a:uLnTx/>
                  <a:uFillTx/>
                  <a:latin typeface="Calibri"/>
                  <a:ea typeface="+mn-ea"/>
                  <a:cs typeface="+mn-cs"/>
                </a:rPr>
                <a:t>solar</a:t>
              </a:r>
              <a:endParaRPr kumimoji="0" lang="en-AU" sz="1050" b="0" i="1" u="none" strike="noStrike" kern="1200" cap="none" spc="0" normalizeH="0" baseline="0" noProof="0" dirty="0">
                <a:ln>
                  <a:noFill/>
                </a:ln>
                <a:solidFill>
                  <a:prstClr val="black"/>
                </a:solidFill>
                <a:effectLst/>
                <a:uLnTx/>
                <a:uFillTx/>
                <a:latin typeface="Calibri"/>
                <a:ea typeface="+mn-ea"/>
                <a:cs typeface="+mn-cs"/>
              </a:endParaRPr>
            </a:p>
          </p:txBody>
        </p:sp>
        <p:sp>
          <p:nvSpPr>
            <p:cNvPr id="102" name="TextBox 101">
              <a:extLst>
                <a:ext uri="{FF2B5EF4-FFF2-40B4-BE49-F238E27FC236}">
                  <a16:creationId xmlns:a16="http://schemas.microsoft.com/office/drawing/2014/main" id="{4654B504-02F5-48B7-8D4C-8F9908EA0808}"/>
                </a:ext>
              </a:extLst>
            </p:cNvPr>
            <p:cNvSpPr txBox="1"/>
            <p:nvPr/>
          </p:nvSpPr>
          <p:spPr>
            <a:xfrm>
              <a:off x="8101571" y="6132173"/>
              <a:ext cx="28565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1" u="none" strike="noStrike" kern="1200" cap="none" spc="0" normalizeH="0" baseline="0" noProof="0" dirty="0">
                  <a:ln>
                    <a:noFill/>
                  </a:ln>
                  <a:solidFill>
                    <a:prstClr val="black"/>
                  </a:solidFill>
                  <a:effectLst/>
                  <a:uLnTx/>
                  <a:uFillTx/>
                  <a:latin typeface="Calibri"/>
                  <a:ea typeface="+mn-ea"/>
                  <a:cs typeface="+mn-cs"/>
                </a:rPr>
                <a:t>…</a:t>
              </a:r>
            </a:p>
          </p:txBody>
        </p:sp>
        <p:sp>
          <p:nvSpPr>
            <p:cNvPr id="103" name="TextBox 102">
              <a:extLst>
                <a:ext uri="{FF2B5EF4-FFF2-40B4-BE49-F238E27FC236}">
                  <a16:creationId xmlns:a16="http://schemas.microsoft.com/office/drawing/2014/main" id="{405A374B-3C29-47F7-B8CC-1B7C5305989F}"/>
                </a:ext>
              </a:extLst>
            </p:cNvPr>
            <p:cNvSpPr txBox="1"/>
            <p:nvPr/>
          </p:nvSpPr>
          <p:spPr>
            <a:xfrm>
              <a:off x="8077161" y="5194842"/>
              <a:ext cx="89960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prstClr val="black"/>
                  </a:solidFill>
                  <a:effectLst/>
                  <a:uLnTx/>
                  <a:uFillTx/>
                  <a:latin typeface="Calibri"/>
                  <a:ea typeface="+mn-ea"/>
                  <a:cs typeface="+mn-cs"/>
                </a:rPr>
                <a:t>microclimate</a:t>
              </a:r>
            </a:p>
          </p:txBody>
        </p:sp>
      </p:grpSp>
    </p:spTree>
    <p:extLst>
      <p:ext uri="{BB962C8B-B14F-4D97-AF65-F5344CB8AC3E}">
        <p14:creationId xmlns:p14="http://schemas.microsoft.com/office/powerpoint/2010/main" val="2566856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DF1D85-C163-4A41-9E32-AF2366F457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1753" y="2897994"/>
            <a:ext cx="4048671" cy="2907271"/>
          </a:xfrm>
          <a:prstGeom prst="rect">
            <a:avLst/>
          </a:prstGeom>
          <a:noFill/>
          <a:ln w="19050">
            <a:solidFill>
              <a:srgbClr val="002060"/>
            </a:solidFill>
          </a:ln>
        </p:spPr>
      </p:pic>
      <p:sp>
        <p:nvSpPr>
          <p:cNvPr id="65" name="TextBox 64">
            <a:extLst>
              <a:ext uri="{FF2B5EF4-FFF2-40B4-BE49-F238E27FC236}">
                <a16:creationId xmlns:a16="http://schemas.microsoft.com/office/drawing/2014/main" id="{B7E06786-0A77-470F-BA35-CF0B6ED88FF7}"/>
              </a:ext>
            </a:extLst>
          </p:cNvPr>
          <p:cNvSpPr txBox="1"/>
          <p:nvPr/>
        </p:nvSpPr>
        <p:spPr>
          <a:xfrm>
            <a:off x="5519936" y="696494"/>
            <a:ext cx="2076274" cy="1754326"/>
          </a:xfrm>
          <a:prstGeom prst="rect">
            <a:avLst/>
          </a:prstGeom>
          <a:solidFill>
            <a:schemeClr val="accent3">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shade/depth/height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posture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flesh conductivity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core temperature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panting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skin wetness</a:t>
            </a:r>
          </a:p>
        </p:txBody>
      </p:sp>
      <p:sp>
        <p:nvSpPr>
          <p:cNvPr id="66" name="Left Brace 65">
            <a:extLst>
              <a:ext uri="{FF2B5EF4-FFF2-40B4-BE49-F238E27FC236}">
                <a16:creationId xmlns:a16="http://schemas.microsoft.com/office/drawing/2014/main" id="{B40C8466-A640-4F50-9558-C519CB10B9C4}"/>
              </a:ext>
            </a:extLst>
          </p:cNvPr>
          <p:cNvSpPr/>
          <p:nvPr/>
        </p:nvSpPr>
        <p:spPr>
          <a:xfrm>
            <a:off x="4943872" y="747284"/>
            <a:ext cx="432048" cy="1703536"/>
          </a:xfrm>
          <a:prstGeom prst="leftBrace">
            <a:avLst>
              <a:gd name="adj1" fmla="val 4474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TextBox 66">
            <a:extLst>
              <a:ext uri="{FF2B5EF4-FFF2-40B4-BE49-F238E27FC236}">
                <a16:creationId xmlns:a16="http://schemas.microsoft.com/office/drawing/2014/main" id="{20B8816C-BF29-4B2F-BDA6-CFB379F2F0D4}"/>
              </a:ext>
            </a:extLst>
          </p:cNvPr>
          <p:cNvSpPr txBox="1"/>
          <p:nvPr/>
        </p:nvSpPr>
        <p:spPr>
          <a:xfrm>
            <a:off x="4079776" y="1246694"/>
            <a:ext cx="859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change</a:t>
            </a:r>
          </a:p>
        </p:txBody>
      </p:sp>
      <p:cxnSp>
        <p:nvCxnSpPr>
          <p:cNvPr id="69" name="Straight Arrow Connector 68">
            <a:extLst>
              <a:ext uri="{FF2B5EF4-FFF2-40B4-BE49-F238E27FC236}">
                <a16:creationId xmlns:a16="http://schemas.microsoft.com/office/drawing/2014/main" id="{02BF49DE-80FB-4EA8-AB9F-4A6EABC7EA3C}"/>
              </a:ext>
            </a:extLst>
          </p:cNvPr>
          <p:cNvCxnSpPr>
            <a:cxnSpLocks/>
          </p:cNvCxnSpPr>
          <p:nvPr/>
        </p:nvCxnSpPr>
        <p:spPr>
          <a:xfrm flipH="1">
            <a:off x="6456090" y="2458056"/>
            <a:ext cx="1" cy="3948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689F935-D936-41F0-8A78-D44241A9A7A9}"/>
              </a:ext>
            </a:extLst>
          </p:cNvPr>
          <p:cNvSpPr txBox="1"/>
          <p:nvPr/>
        </p:nvSpPr>
        <p:spPr>
          <a:xfrm>
            <a:off x="5663953" y="6250126"/>
            <a:ext cx="1322093" cy="369332"/>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&gt;= QBASAL?</a:t>
            </a:r>
          </a:p>
        </p:txBody>
      </p:sp>
      <p:cxnSp>
        <p:nvCxnSpPr>
          <p:cNvPr id="132" name="Straight Arrow Connector 131">
            <a:extLst>
              <a:ext uri="{FF2B5EF4-FFF2-40B4-BE49-F238E27FC236}">
                <a16:creationId xmlns:a16="http://schemas.microsoft.com/office/drawing/2014/main" id="{08F1900B-372A-4354-BF2C-547D14F3A5CD}"/>
              </a:ext>
            </a:extLst>
          </p:cNvPr>
          <p:cNvCxnSpPr/>
          <p:nvPr/>
        </p:nvCxnSpPr>
        <p:spPr>
          <a:xfrm flipH="1">
            <a:off x="6456089" y="5809626"/>
            <a:ext cx="1" cy="3948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CFC7B314-A3AF-4BAC-985D-A9A588A82C59}"/>
              </a:ext>
            </a:extLst>
          </p:cNvPr>
          <p:cNvSpPr/>
          <p:nvPr/>
        </p:nvSpPr>
        <p:spPr>
          <a:xfrm>
            <a:off x="2787866" y="1524001"/>
            <a:ext cx="2737863" cy="5017599"/>
          </a:xfrm>
          <a:custGeom>
            <a:avLst/>
            <a:gdLst>
              <a:gd name="connsiteX0" fmla="*/ 2729220 w 2729220"/>
              <a:gd name="connsiteY0" fmla="*/ 5093110 h 5155251"/>
              <a:gd name="connsiteX1" fmla="*/ 369478 w 2729220"/>
              <a:gd name="connsiteY1" fmla="*/ 4640826 h 5155251"/>
              <a:gd name="connsiteX2" fmla="*/ 84343 w 2729220"/>
              <a:gd name="connsiteY2" fmla="*/ 1317523 h 5155251"/>
              <a:gd name="connsiteX3" fmla="*/ 1165891 w 2729220"/>
              <a:gd name="connsiteY3" fmla="*/ 0 h 5155251"/>
              <a:gd name="connsiteX0" fmla="*/ 2737863 w 2737863"/>
              <a:gd name="connsiteY0" fmla="*/ 4955458 h 5017599"/>
              <a:gd name="connsiteX1" fmla="*/ 378121 w 2737863"/>
              <a:gd name="connsiteY1" fmla="*/ 4503174 h 5017599"/>
              <a:gd name="connsiteX2" fmla="*/ 92986 w 2737863"/>
              <a:gd name="connsiteY2" fmla="*/ 1179871 h 5017599"/>
              <a:gd name="connsiteX3" fmla="*/ 1292521 w 2737863"/>
              <a:gd name="connsiteY3" fmla="*/ 0 h 5017599"/>
            </a:gdLst>
            <a:ahLst/>
            <a:cxnLst>
              <a:cxn ang="0">
                <a:pos x="connsiteX0" y="connsiteY0"/>
              </a:cxn>
              <a:cxn ang="0">
                <a:pos x="connsiteX1" y="connsiteY1"/>
              </a:cxn>
              <a:cxn ang="0">
                <a:pos x="connsiteX2" y="connsiteY2"/>
              </a:cxn>
              <a:cxn ang="0">
                <a:pos x="connsiteX3" y="connsiteY3"/>
              </a:cxn>
            </a:cxnLst>
            <a:rect l="l" t="t" r="r" b="b"/>
            <a:pathLst>
              <a:path w="2737863" h="5017599">
                <a:moveTo>
                  <a:pt x="2737863" y="4955458"/>
                </a:moveTo>
                <a:cubicBezTo>
                  <a:pt x="1778398" y="5043948"/>
                  <a:pt x="818934" y="5132438"/>
                  <a:pt x="378121" y="4503174"/>
                </a:cubicBezTo>
                <a:cubicBezTo>
                  <a:pt x="-62692" y="3873910"/>
                  <a:pt x="-59414" y="1930400"/>
                  <a:pt x="92986" y="1179871"/>
                </a:cubicBezTo>
                <a:cubicBezTo>
                  <a:pt x="245386" y="429342"/>
                  <a:pt x="818114" y="272026"/>
                  <a:pt x="1292521" y="0"/>
                </a:cubicBezTo>
              </a:path>
            </a:pathLst>
          </a:cu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TextBox 134">
            <a:extLst>
              <a:ext uri="{FF2B5EF4-FFF2-40B4-BE49-F238E27FC236}">
                <a16:creationId xmlns:a16="http://schemas.microsoft.com/office/drawing/2014/main" id="{C63EE826-36E6-4E55-B91C-94C225D115C7}"/>
              </a:ext>
            </a:extLst>
          </p:cNvPr>
          <p:cNvSpPr txBox="1"/>
          <p:nvPr/>
        </p:nvSpPr>
        <p:spPr>
          <a:xfrm>
            <a:off x="4079777" y="116632"/>
            <a:ext cx="41256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prstClr val="black"/>
                </a:solidFill>
                <a:effectLst/>
                <a:uLnTx/>
                <a:uFillTx/>
                <a:latin typeface="Calibri"/>
                <a:ea typeface="+mn-ea"/>
                <a:cs typeface="+mn-cs"/>
              </a:rPr>
              <a:t>Thermoregulation Routine</a:t>
            </a:r>
          </a:p>
        </p:txBody>
      </p:sp>
    </p:spTree>
    <p:extLst>
      <p:ext uri="{BB962C8B-B14F-4D97-AF65-F5344CB8AC3E}">
        <p14:creationId xmlns:p14="http://schemas.microsoft.com/office/powerpoint/2010/main" val="348756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FACAD5-FB3C-4FB9-AB5C-BD691791EDE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497544" y="908721"/>
            <a:ext cx="2669370" cy="2040065"/>
          </a:xfrm>
          <a:prstGeom prst="rect">
            <a:avLst/>
          </a:prstGeom>
          <a:noFill/>
          <a:ln w="9525">
            <a:noFill/>
            <a:miter lim="800000"/>
            <a:headEnd/>
            <a:tailEnd/>
          </a:ln>
          <a:effectLst>
            <a:softEdge rad="31750"/>
          </a:effectLst>
        </p:spPr>
      </p:pic>
      <p:pic>
        <p:nvPicPr>
          <p:cNvPr id="3" name="Picture 2">
            <a:extLst>
              <a:ext uri="{FF2B5EF4-FFF2-40B4-BE49-F238E27FC236}">
                <a16:creationId xmlns:a16="http://schemas.microsoft.com/office/drawing/2014/main" id="{CE15DB75-F1C1-45BB-8D0D-22C8BF36A72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497544" y="908720"/>
            <a:ext cx="2669370" cy="2040065"/>
          </a:xfrm>
          <a:prstGeom prst="rect">
            <a:avLst/>
          </a:prstGeom>
          <a:noFill/>
          <a:ln w="9525">
            <a:noFill/>
            <a:miter lim="800000"/>
            <a:headEnd/>
            <a:tailEnd/>
          </a:ln>
          <a:effectLst>
            <a:softEdge rad="31750"/>
          </a:effectLst>
        </p:spPr>
      </p:pic>
      <p:sp>
        <p:nvSpPr>
          <p:cNvPr id="5" name="Freeform 47">
            <a:extLst>
              <a:ext uri="{FF2B5EF4-FFF2-40B4-BE49-F238E27FC236}">
                <a16:creationId xmlns:a16="http://schemas.microsoft.com/office/drawing/2014/main" id="{03AF6372-70FF-4918-9A00-CD508A04AAFF}"/>
              </a:ext>
            </a:extLst>
          </p:cNvPr>
          <p:cNvSpPr/>
          <p:nvPr/>
        </p:nvSpPr>
        <p:spPr>
          <a:xfrm>
            <a:off x="6110338" y="1863794"/>
            <a:ext cx="1610751" cy="640080"/>
          </a:xfrm>
          <a:custGeom>
            <a:avLst/>
            <a:gdLst>
              <a:gd name="connsiteX0" fmla="*/ 63304 w 1610751"/>
              <a:gd name="connsiteY0" fmla="*/ 7034 h 640080"/>
              <a:gd name="connsiteX1" fmla="*/ 126609 w 1610751"/>
              <a:gd name="connsiteY1" fmla="*/ 0 h 640080"/>
              <a:gd name="connsiteX2" fmla="*/ 218049 w 1610751"/>
              <a:gd name="connsiteY2" fmla="*/ 42203 h 640080"/>
              <a:gd name="connsiteX3" fmla="*/ 281354 w 1610751"/>
              <a:gd name="connsiteY3" fmla="*/ 77372 h 640080"/>
              <a:gd name="connsiteX4" fmla="*/ 407963 w 1610751"/>
              <a:gd name="connsiteY4" fmla="*/ 98474 h 640080"/>
              <a:gd name="connsiteX5" fmla="*/ 527538 w 1610751"/>
              <a:gd name="connsiteY5" fmla="*/ 126609 h 640080"/>
              <a:gd name="connsiteX6" fmla="*/ 618978 w 1610751"/>
              <a:gd name="connsiteY6" fmla="*/ 161778 h 640080"/>
              <a:gd name="connsiteX7" fmla="*/ 618978 w 1610751"/>
              <a:gd name="connsiteY7" fmla="*/ 161778 h 640080"/>
              <a:gd name="connsiteX8" fmla="*/ 682283 w 1610751"/>
              <a:gd name="connsiteY8" fmla="*/ 126609 h 640080"/>
              <a:gd name="connsiteX9" fmla="*/ 738554 w 1610751"/>
              <a:gd name="connsiteY9" fmla="*/ 119575 h 640080"/>
              <a:gd name="connsiteX10" fmla="*/ 773723 w 1610751"/>
              <a:gd name="connsiteY10" fmla="*/ 147711 h 640080"/>
              <a:gd name="connsiteX11" fmla="*/ 815926 w 1610751"/>
              <a:gd name="connsiteY11" fmla="*/ 182880 h 640080"/>
              <a:gd name="connsiteX12" fmla="*/ 837028 w 1610751"/>
              <a:gd name="connsiteY12" fmla="*/ 133643 h 640080"/>
              <a:gd name="connsiteX13" fmla="*/ 837028 w 1610751"/>
              <a:gd name="connsiteY13" fmla="*/ 133643 h 640080"/>
              <a:gd name="connsiteX14" fmla="*/ 907366 w 1610751"/>
              <a:gd name="connsiteY14" fmla="*/ 211015 h 640080"/>
              <a:gd name="connsiteX15" fmla="*/ 893298 w 1610751"/>
              <a:gd name="connsiteY15" fmla="*/ 274320 h 640080"/>
              <a:gd name="connsiteX16" fmla="*/ 893298 w 1610751"/>
              <a:gd name="connsiteY16" fmla="*/ 274320 h 640080"/>
              <a:gd name="connsiteX17" fmla="*/ 1076178 w 1610751"/>
              <a:gd name="connsiteY17" fmla="*/ 414997 h 640080"/>
              <a:gd name="connsiteX18" fmla="*/ 1181686 w 1610751"/>
              <a:gd name="connsiteY18" fmla="*/ 478301 h 640080"/>
              <a:gd name="connsiteX19" fmla="*/ 1287194 w 1610751"/>
              <a:gd name="connsiteY19" fmla="*/ 541606 h 640080"/>
              <a:gd name="connsiteX20" fmla="*/ 1434904 w 1610751"/>
              <a:gd name="connsiteY20" fmla="*/ 611944 h 640080"/>
              <a:gd name="connsiteX21" fmla="*/ 1610751 w 1610751"/>
              <a:gd name="connsiteY21" fmla="*/ 640080 h 640080"/>
              <a:gd name="connsiteX22" fmla="*/ 1371600 w 1610751"/>
              <a:gd name="connsiteY22" fmla="*/ 626012 h 640080"/>
              <a:gd name="connsiteX23" fmla="*/ 1195754 w 1610751"/>
              <a:gd name="connsiteY23" fmla="*/ 576775 h 640080"/>
              <a:gd name="connsiteX24" fmla="*/ 1012874 w 1610751"/>
              <a:gd name="connsiteY24" fmla="*/ 485335 h 640080"/>
              <a:gd name="connsiteX25" fmla="*/ 837028 w 1610751"/>
              <a:gd name="connsiteY25" fmla="*/ 400929 h 640080"/>
              <a:gd name="connsiteX26" fmla="*/ 745588 w 1610751"/>
              <a:gd name="connsiteY26" fmla="*/ 358726 h 640080"/>
              <a:gd name="connsiteX27" fmla="*/ 780757 w 1610751"/>
              <a:gd name="connsiteY27" fmla="*/ 414997 h 640080"/>
              <a:gd name="connsiteX28" fmla="*/ 682283 w 1610751"/>
              <a:gd name="connsiteY28" fmla="*/ 485335 h 640080"/>
              <a:gd name="connsiteX29" fmla="*/ 654148 w 1610751"/>
              <a:gd name="connsiteY29" fmla="*/ 485335 h 640080"/>
              <a:gd name="connsiteX30" fmla="*/ 583809 w 1610751"/>
              <a:gd name="connsiteY30" fmla="*/ 527538 h 640080"/>
              <a:gd name="connsiteX31" fmla="*/ 611944 w 1610751"/>
              <a:gd name="connsiteY31" fmla="*/ 429064 h 640080"/>
              <a:gd name="connsiteX32" fmla="*/ 626012 w 1610751"/>
              <a:gd name="connsiteY32" fmla="*/ 414997 h 640080"/>
              <a:gd name="connsiteX33" fmla="*/ 513471 w 1610751"/>
              <a:gd name="connsiteY33" fmla="*/ 393895 h 640080"/>
              <a:gd name="connsiteX34" fmla="*/ 499403 w 1610751"/>
              <a:gd name="connsiteY34" fmla="*/ 358726 h 640080"/>
              <a:gd name="connsiteX35" fmla="*/ 513471 w 1610751"/>
              <a:gd name="connsiteY35" fmla="*/ 302455 h 640080"/>
              <a:gd name="connsiteX36" fmla="*/ 358726 w 1610751"/>
              <a:gd name="connsiteY36" fmla="*/ 288388 h 640080"/>
              <a:gd name="connsiteX37" fmla="*/ 330591 w 1610751"/>
              <a:gd name="connsiteY37" fmla="*/ 267286 h 640080"/>
              <a:gd name="connsiteX38" fmla="*/ 316523 w 1610751"/>
              <a:gd name="connsiteY38" fmla="*/ 351692 h 640080"/>
              <a:gd name="connsiteX39" fmla="*/ 316523 w 1610751"/>
              <a:gd name="connsiteY39" fmla="*/ 414997 h 640080"/>
              <a:gd name="connsiteX40" fmla="*/ 316523 w 1610751"/>
              <a:gd name="connsiteY40" fmla="*/ 414997 h 640080"/>
              <a:gd name="connsiteX41" fmla="*/ 232117 w 1610751"/>
              <a:gd name="connsiteY41" fmla="*/ 414997 h 640080"/>
              <a:gd name="connsiteX42" fmla="*/ 232117 w 1610751"/>
              <a:gd name="connsiteY42" fmla="*/ 414997 h 640080"/>
              <a:gd name="connsiteX43" fmla="*/ 281354 w 1610751"/>
              <a:gd name="connsiteY43" fmla="*/ 309489 h 640080"/>
              <a:gd name="connsiteX44" fmla="*/ 281354 w 1610751"/>
              <a:gd name="connsiteY44" fmla="*/ 260252 h 640080"/>
              <a:gd name="connsiteX45" fmla="*/ 218049 w 1610751"/>
              <a:gd name="connsiteY45" fmla="*/ 175846 h 640080"/>
              <a:gd name="connsiteX46" fmla="*/ 218049 w 1610751"/>
              <a:gd name="connsiteY46" fmla="*/ 175846 h 640080"/>
              <a:gd name="connsiteX47" fmla="*/ 133643 w 1610751"/>
              <a:gd name="connsiteY47" fmla="*/ 147711 h 640080"/>
              <a:gd name="connsiteX48" fmla="*/ 70338 w 1610751"/>
              <a:gd name="connsiteY48" fmla="*/ 126609 h 640080"/>
              <a:gd name="connsiteX49" fmla="*/ 42203 w 1610751"/>
              <a:gd name="connsiteY49" fmla="*/ 126609 h 640080"/>
              <a:gd name="connsiteX50" fmla="*/ 0 w 1610751"/>
              <a:gd name="connsiteY50" fmla="*/ 91440 h 640080"/>
              <a:gd name="connsiteX51" fmla="*/ 0 w 1610751"/>
              <a:gd name="connsiteY51" fmla="*/ 21101 h 640080"/>
              <a:gd name="connsiteX52" fmla="*/ 63304 w 1610751"/>
              <a:gd name="connsiteY52" fmla="*/ 7034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10751" h="640080">
                <a:moveTo>
                  <a:pt x="63304" y="7034"/>
                </a:moveTo>
                <a:lnTo>
                  <a:pt x="126609" y="0"/>
                </a:lnTo>
                <a:lnTo>
                  <a:pt x="218049" y="42203"/>
                </a:lnTo>
                <a:lnTo>
                  <a:pt x="281354" y="77372"/>
                </a:lnTo>
                <a:lnTo>
                  <a:pt x="407963" y="98474"/>
                </a:lnTo>
                <a:lnTo>
                  <a:pt x="527538" y="126609"/>
                </a:lnTo>
                <a:lnTo>
                  <a:pt x="618978" y="161778"/>
                </a:lnTo>
                <a:lnTo>
                  <a:pt x="618978" y="161778"/>
                </a:lnTo>
                <a:lnTo>
                  <a:pt x="682283" y="126609"/>
                </a:lnTo>
                <a:lnTo>
                  <a:pt x="738554" y="119575"/>
                </a:lnTo>
                <a:lnTo>
                  <a:pt x="773723" y="147711"/>
                </a:lnTo>
                <a:lnTo>
                  <a:pt x="815926" y="182880"/>
                </a:lnTo>
                <a:lnTo>
                  <a:pt x="837028" y="133643"/>
                </a:lnTo>
                <a:lnTo>
                  <a:pt x="837028" y="133643"/>
                </a:lnTo>
                <a:lnTo>
                  <a:pt x="907366" y="211015"/>
                </a:lnTo>
                <a:lnTo>
                  <a:pt x="893298" y="274320"/>
                </a:lnTo>
                <a:lnTo>
                  <a:pt x="893298" y="274320"/>
                </a:lnTo>
                <a:lnTo>
                  <a:pt x="1076178" y="414997"/>
                </a:lnTo>
                <a:lnTo>
                  <a:pt x="1181686" y="478301"/>
                </a:lnTo>
                <a:lnTo>
                  <a:pt x="1287194" y="541606"/>
                </a:lnTo>
                <a:lnTo>
                  <a:pt x="1434904" y="611944"/>
                </a:lnTo>
                <a:lnTo>
                  <a:pt x="1610751" y="640080"/>
                </a:lnTo>
                <a:lnTo>
                  <a:pt x="1371600" y="626012"/>
                </a:lnTo>
                <a:lnTo>
                  <a:pt x="1195754" y="576775"/>
                </a:lnTo>
                <a:lnTo>
                  <a:pt x="1012874" y="485335"/>
                </a:lnTo>
                <a:lnTo>
                  <a:pt x="837028" y="400929"/>
                </a:lnTo>
                <a:lnTo>
                  <a:pt x="745588" y="358726"/>
                </a:lnTo>
                <a:lnTo>
                  <a:pt x="780757" y="414997"/>
                </a:lnTo>
                <a:lnTo>
                  <a:pt x="682283" y="485335"/>
                </a:lnTo>
                <a:lnTo>
                  <a:pt x="654148" y="485335"/>
                </a:lnTo>
                <a:lnTo>
                  <a:pt x="583809" y="527538"/>
                </a:lnTo>
                <a:lnTo>
                  <a:pt x="611944" y="429064"/>
                </a:lnTo>
                <a:lnTo>
                  <a:pt x="626012" y="414997"/>
                </a:lnTo>
                <a:lnTo>
                  <a:pt x="513471" y="393895"/>
                </a:lnTo>
                <a:lnTo>
                  <a:pt x="499403" y="358726"/>
                </a:lnTo>
                <a:lnTo>
                  <a:pt x="513471" y="302455"/>
                </a:lnTo>
                <a:lnTo>
                  <a:pt x="358726" y="288388"/>
                </a:lnTo>
                <a:lnTo>
                  <a:pt x="330591" y="267286"/>
                </a:lnTo>
                <a:lnTo>
                  <a:pt x="316523" y="351692"/>
                </a:lnTo>
                <a:lnTo>
                  <a:pt x="316523" y="414997"/>
                </a:lnTo>
                <a:lnTo>
                  <a:pt x="316523" y="414997"/>
                </a:lnTo>
                <a:lnTo>
                  <a:pt x="232117" y="414997"/>
                </a:lnTo>
                <a:lnTo>
                  <a:pt x="232117" y="414997"/>
                </a:lnTo>
                <a:lnTo>
                  <a:pt x="281354" y="309489"/>
                </a:lnTo>
                <a:lnTo>
                  <a:pt x="281354" y="260252"/>
                </a:lnTo>
                <a:lnTo>
                  <a:pt x="218049" y="175846"/>
                </a:lnTo>
                <a:lnTo>
                  <a:pt x="218049" y="175846"/>
                </a:lnTo>
                <a:lnTo>
                  <a:pt x="133643" y="147711"/>
                </a:lnTo>
                <a:lnTo>
                  <a:pt x="70338" y="126609"/>
                </a:lnTo>
                <a:lnTo>
                  <a:pt x="42203" y="126609"/>
                </a:lnTo>
                <a:lnTo>
                  <a:pt x="0" y="91440"/>
                </a:lnTo>
                <a:lnTo>
                  <a:pt x="0" y="21101"/>
                </a:lnTo>
                <a:lnTo>
                  <a:pt x="63304" y="7034"/>
                </a:lnTo>
                <a:close/>
              </a:path>
            </a:pathLst>
          </a:custGeom>
          <a:noFill/>
          <a:ln w="19050">
            <a:solidFill>
              <a:srgbClr val="00206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8">
            <a:extLst>
              <a:ext uri="{FF2B5EF4-FFF2-40B4-BE49-F238E27FC236}">
                <a16:creationId xmlns:a16="http://schemas.microsoft.com/office/drawing/2014/main" id="{A269A8FB-C9B7-41C9-AD56-BC61B5625C65}"/>
              </a:ext>
            </a:extLst>
          </p:cNvPr>
          <p:cNvSpPr>
            <a:spLocks noChangeArrowheads="1"/>
          </p:cNvSpPr>
          <p:nvPr/>
        </p:nvSpPr>
        <p:spPr bwMode="auto">
          <a:xfrm>
            <a:off x="6116764" y="2554466"/>
            <a:ext cx="138281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3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BOUNDARY</a:t>
            </a:r>
          </a:p>
        </p:txBody>
      </p:sp>
      <p:sp>
        <p:nvSpPr>
          <p:cNvPr id="7" name="Freeform 9">
            <a:extLst>
              <a:ext uri="{FF2B5EF4-FFF2-40B4-BE49-F238E27FC236}">
                <a16:creationId xmlns:a16="http://schemas.microsoft.com/office/drawing/2014/main" id="{CAFE6CE0-8E39-4781-BB1A-3660CC265F51}"/>
              </a:ext>
            </a:extLst>
          </p:cNvPr>
          <p:cNvSpPr>
            <a:spLocks noEditPoints="1"/>
          </p:cNvSpPr>
          <p:nvPr/>
        </p:nvSpPr>
        <p:spPr bwMode="auto">
          <a:xfrm>
            <a:off x="5694489" y="2053756"/>
            <a:ext cx="595313" cy="717404"/>
          </a:xfrm>
          <a:custGeom>
            <a:avLst/>
            <a:gdLst>
              <a:gd name="T0" fmla="*/ 2725 w 5459"/>
              <a:gd name="T1" fmla="*/ 7205 h 7511"/>
              <a:gd name="T2" fmla="*/ 1946 w 5459"/>
              <a:gd name="T3" fmla="*/ 6863 h 7511"/>
              <a:gd name="T4" fmla="*/ 1290 w 5459"/>
              <a:gd name="T5" fmla="*/ 6443 h 7511"/>
              <a:gd name="T6" fmla="*/ 772 w 5459"/>
              <a:gd name="T7" fmla="*/ 6038 h 7511"/>
              <a:gd name="T8" fmla="*/ 403 w 5459"/>
              <a:gd name="T9" fmla="*/ 5731 h 7511"/>
              <a:gd name="T10" fmla="*/ 156 w 5459"/>
              <a:gd name="T11" fmla="*/ 5464 h 7511"/>
              <a:gd name="T12" fmla="*/ 23 w 5459"/>
              <a:gd name="T13" fmla="*/ 5219 h 7511"/>
              <a:gd name="T14" fmla="*/ 6 w 5459"/>
              <a:gd name="T15" fmla="*/ 4964 h 7511"/>
              <a:gd name="T16" fmla="*/ 113 w 5459"/>
              <a:gd name="T17" fmla="*/ 4662 h 7511"/>
              <a:gd name="T18" fmla="*/ 284 w 5459"/>
              <a:gd name="T19" fmla="*/ 4397 h 7511"/>
              <a:gd name="T20" fmla="*/ 336 w 5459"/>
              <a:gd name="T21" fmla="*/ 4344 h 7511"/>
              <a:gd name="T22" fmla="*/ 497 w 5459"/>
              <a:gd name="T23" fmla="*/ 4418 h 7511"/>
              <a:gd name="T24" fmla="*/ 463 w 5459"/>
              <a:gd name="T25" fmla="*/ 4363 h 7511"/>
              <a:gd name="T26" fmla="*/ 384 w 5459"/>
              <a:gd name="T27" fmla="*/ 4351 h 7511"/>
              <a:gd name="T28" fmla="*/ 436 w 5459"/>
              <a:gd name="T29" fmla="*/ 4323 h 7511"/>
              <a:gd name="T30" fmla="*/ 529 w 5459"/>
              <a:gd name="T31" fmla="*/ 4254 h 7511"/>
              <a:gd name="T32" fmla="*/ 684 w 5459"/>
              <a:gd name="T33" fmla="*/ 4125 h 7511"/>
              <a:gd name="T34" fmla="*/ 942 w 5459"/>
              <a:gd name="T35" fmla="*/ 3900 h 7511"/>
              <a:gd name="T36" fmla="*/ 1311 w 5459"/>
              <a:gd name="T37" fmla="*/ 3574 h 7511"/>
              <a:gd name="T38" fmla="*/ 1972 w 5459"/>
              <a:gd name="T39" fmla="*/ 2987 h 7511"/>
              <a:gd name="T40" fmla="*/ 2631 w 5459"/>
              <a:gd name="T41" fmla="*/ 2400 h 7511"/>
              <a:gd name="T42" fmla="*/ 2994 w 5459"/>
              <a:gd name="T43" fmla="*/ 2076 h 7511"/>
              <a:gd name="T44" fmla="*/ 3244 w 5459"/>
              <a:gd name="T45" fmla="*/ 1853 h 7511"/>
              <a:gd name="T46" fmla="*/ 3332 w 5459"/>
              <a:gd name="T47" fmla="*/ 1774 h 7511"/>
              <a:gd name="T48" fmla="*/ 5020 w 5459"/>
              <a:gd name="T49" fmla="*/ 260 h 7511"/>
              <a:gd name="T50" fmla="*/ 3458 w 5459"/>
              <a:gd name="T51" fmla="*/ 1928 h 7511"/>
              <a:gd name="T52" fmla="*/ 3417 w 5459"/>
              <a:gd name="T53" fmla="*/ 1966 h 7511"/>
              <a:gd name="T54" fmla="*/ 3202 w 5459"/>
              <a:gd name="T55" fmla="*/ 2158 h 7511"/>
              <a:gd name="T56" fmla="*/ 2863 w 5459"/>
              <a:gd name="T57" fmla="*/ 2462 h 7511"/>
              <a:gd name="T58" fmla="*/ 2333 w 5459"/>
              <a:gd name="T59" fmla="*/ 2934 h 7511"/>
              <a:gd name="T60" fmla="*/ 1548 w 5459"/>
              <a:gd name="T61" fmla="*/ 3632 h 7511"/>
              <a:gd name="T62" fmla="*/ 1158 w 5459"/>
              <a:gd name="T63" fmla="*/ 3977 h 7511"/>
              <a:gd name="T64" fmla="*/ 866 w 5459"/>
              <a:gd name="T65" fmla="*/ 4232 h 7511"/>
              <a:gd name="T66" fmla="*/ 687 w 5459"/>
              <a:gd name="T67" fmla="*/ 4383 h 7511"/>
              <a:gd name="T68" fmla="*/ 566 w 5459"/>
              <a:gd name="T69" fmla="*/ 4477 h 7511"/>
              <a:gd name="T70" fmla="*/ 464 w 5459"/>
              <a:gd name="T71" fmla="*/ 4535 h 7511"/>
              <a:gd name="T72" fmla="*/ 343 w 5459"/>
              <a:gd name="T73" fmla="*/ 4524 h 7511"/>
              <a:gd name="T74" fmla="*/ 299 w 5459"/>
              <a:gd name="T75" fmla="*/ 4444 h 7511"/>
              <a:gd name="T76" fmla="*/ 358 w 5459"/>
              <a:gd name="T77" fmla="*/ 4518 h 7511"/>
              <a:gd name="T78" fmla="*/ 456 w 5459"/>
              <a:gd name="T79" fmla="*/ 4504 h 7511"/>
              <a:gd name="T80" fmla="*/ 328 w 5459"/>
              <a:gd name="T81" fmla="*/ 4685 h 7511"/>
              <a:gd name="T82" fmla="*/ 217 w 5459"/>
              <a:gd name="T83" fmla="*/ 4932 h 7511"/>
              <a:gd name="T84" fmla="*/ 203 w 5459"/>
              <a:gd name="T85" fmla="*/ 5112 h 7511"/>
              <a:gd name="T86" fmla="*/ 276 w 5459"/>
              <a:gd name="T87" fmla="*/ 5286 h 7511"/>
              <a:gd name="T88" fmla="*/ 469 w 5459"/>
              <a:gd name="T89" fmla="*/ 5518 h 7511"/>
              <a:gd name="T90" fmla="*/ 791 w 5459"/>
              <a:gd name="T91" fmla="*/ 5798 h 7511"/>
              <a:gd name="T92" fmla="*/ 1267 w 5459"/>
              <a:gd name="T93" fmla="*/ 6174 h 7511"/>
              <a:gd name="T94" fmla="*/ 1868 w 5459"/>
              <a:gd name="T95" fmla="*/ 6591 h 7511"/>
              <a:gd name="T96" fmla="*/ 2592 w 5459"/>
              <a:gd name="T97" fmla="*/ 6938 h 7511"/>
              <a:gd name="T98" fmla="*/ 3651 w 5459"/>
              <a:gd name="T99" fmla="*/ 7322 h 7511"/>
              <a:gd name="T100" fmla="*/ 5213 w 5459"/>
              <a:gd name="T101" fmla="*/ 624 h 7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59" h="7511">
                <a:moveTo>
                  <a:pt x="3585" y="7511"/>
                </a:moveTo>
                <a:lnTo>
                  <a:pt x="3151" y="7360"/>
                </a:lnTo>
                <a:lnTo>
                  <a:pt x="2936" y="7283"/>
                </a:lnTo>
                <a:lnTo>
                  <a:pt x="2725" y="7205"/>
                </a:lnTo>
                <a:lnTo>
                  <a:pt x="2519" y="7124"/>
                </a:lnTo>
                <a:lnTo>
                  <a:pt x="2320" y="7041"/>
                </a:lnTo>
                <a:lnTo>
                  <a:pt x="2129" y="6953"/>
                </a:lnTo>
                <a:lnTo>
                  <a:pt x="1946" y="6863"/>
                </a:lnTo>
                <a:lnTo>
                  <a:pt x="1771" y="6766"/>
                </a:lnTo>
                <a:lnTo>
                  <a:pt x="1602" y="6661"/>
                </a:lnTo>
                <a:lnTo>
                  <a:pt x="1442" y="6552"/>
                </a:lnTo>
                <a:lnTo>
                  <a:pt x="1290" y="6443"/>
                </a:lnTo>
                <a:lnTo>
                  <a:pt x="1146" y="6333"/>
                </a:lnTo>
                <a:lnTo>
                  <a:pt x="1012" y="6228"/>
                </a:lnTo>
                <a:lnTo>
                  <a:pt x="887" y="6128"/>
                </a:lnTo>
                <a:lnTo>
                  <a:pt x="772" y="6038"/>
                </a:lnTo>
                <a:lnTo>
                  <a:pt x="667" y="5955"/>
                </a:lnTo>
                <a:lnTo>
                  <a:pt x="571" y="5877"/>
                </a:lnTo>
                <a:lnTo>
                  <a:pt x="483" y="5802"/>
                </a:lnTo>
                <a:lnTo>
                  <a:pt x="403" y="5731"/>
                </a:lnTo>
                <a:lnTo>
                  <a:pt x="332" y="5663"/>
                </a:lnTo>
                <a:lnTo>
                  <a:pt x="267" y="5596"/>
                </a:lnTo>
                <a:lnTo>
                  <a:pt x="208" y="5530"/>
                </a:lnTo>
                <a:lnTo>
                  <a:pt x="156" y="5464"/>
                </a:lnTo>
                <a:lnTo>
                  <a:pt x="111" y="5400"/>
                </a:lnTo>
                <a:lnTo>
                  <a:pt x="75" y="5339"/>
                </a:lnTo>
                <a:lnTo>
                  <a:pt x="45" y="5279"/>
                </a:lnTo>
                <a:lnTo>
                  <a:pt x="23" y="5219"/>
                </a:lnTo>
                <a:lnTo>
                  <a:pt x="8" y="5157"/>
                </a:lnTo>
                <a:lnTo>
                  <a:pt x="1" y="5094"/>
                </a:lnTo>
                <a:lnTo>
                  <a:pt x="0" y="5029"/>
                </a:lnTo>
                <a:lnTo>
                  <a:pt x="6" y="4964"/>
                </a:lnTo>
                <a:lnTo>
                  <a:pt x="21" y="4891"/>
                </a:lnTo>
                <a:lnTo>
                  <a:pt x="45" y="4815"/>
                </a:lnTo>
                <a:lnTo>
                  <a:pt x="76" y="4737"/>
                </a:lnTo>
                <a:lnTo>
                  <a:pt x="113" y="4662"/>
                </a:lnTo>
                <a:lnTo>
                  <a:pt x="153" y="4588"/>
                </a:lnTo>
                <a:lnTo>
                  <a:pt x="195" y="4519"/>
                </a:lnTo>
                <a:lnTo>
                  <a:pt x="240" y="4455"/>
                </a:lnTo>
                <a:lnTo>
                  <a:pt x="284" y="4397"/>
                </a:lnTo>
                <a:lnTo>
                  <a:pt x="303" y="4375"/>
                </a:lnTo>
                <a:lnTo>
                  <a:pt x="317" y="4360"/>
                </a:lnTo>
                <a:cubicBezTo>
                  <a:pt x="321" y="4356"/>
                  <a:pt x="326" y="4352"/>
                  <a:pt x="331" y="4348"/>
                </a:cubicBezTo>
                <a:lnTo>
                  <a:pt x="336" y="4344"/>
                </a:lnTo>
                <a:cubicBezTo>
                  <a:pt x="364" y="4324"/>
                  <a:pt x="400" y="4319"/>
                  <a:pt x="432" y="4332"/>
                </a:cubicBezTo>
                <a:lnTo>
                  <a:pt x="435" y="4333"/>
                </a:lnTo>
                <a:cubicBezTo>
                  <a:pt x="468" y="4347"/>
                  <a:pt x="492" y="4377"/>
                  <a:pt x="497" y="4414"/>
                </a:cubicBezTo>
                <a:lnTo>
                  <a:pt x="497" y="4418"/>
                </a:lnTo>
                <a:lnTo>
                  <a:pt x="498" y="4428"/>
                </a:lnTo>
                <a:lnTo>
                  <a:pt x="490" y="4395"/>
                </a:lnTo>
                <a:lnTo>
                  <a:pt x="492" y="4400"/>
                </a:lnTo>
                <a:lnTo>
                  <a:pt x="463" y="4363"/>
                </a:lnTo>
                <a:lnTo>
                  <a:pt x="468" y="4367"/>
                </a:lnTo>
                <a:lnTo>
                  <a:pt x="411" y="4346"/>
                </a:lnTo>
                <a:lnTo>
                  <a:pt x="421" y="4346"/>
                </a:lnTo>
                <a:lnTo>
                  <a:pt x="384" y="4351"/>
                </a:lnTo>
                <a:lnTo>
                  <a:pt x="401" y="4346"/>
                </a:lnTo>
                <a:lnTo>
                  <a:pt x="388" y="4351"/>
                </a:lnTo>
                <a:lnTo>
                  <a:pt x="412" y="4339"/>
                </a:lnTo>
                <a:lnTo>
                  <a:pt x="436" y="4323"/>
                </a:lnTo>
                <a:lnTo>
                  <a:pt x="455" y="4310"/>
                </a:lnTo>
                <a:lnTo>
                  <a:pt x="474" y="4296"/>
                </a:lnTo>
                <a:lnTo>
                  <a:pt x="501" y="4276"/>
                </a:lnTo>
                <a:lnTo>
                  <a:pt x="529" y="4254"/>
                </a:lnTo>
                <a:lnTo>
                  <a:pt x="562" y="4228"/>
                </a:lnTo>
                <a:lnTo>
                  <a:pt x="599" y="4197"/>
                </a:lnTo>
                <a:lnTo>
                  <a:pt x="638" y="4164"/>
                </a:lnTo>
                <a:lnTo>
                  <a:pt x="684" y="4125"/>
                </a:lnTo>
                <a:lnTo>
                  <a:pt x="735" y="4081"/>
                </a:lnTo>
                <a:lnTo>
                  <a:pt x="797" y="4028"/>
                </a:lnTo>
                <a:lnTo>
                  <a:pt x="866" y="3967"/>
                </a:lnTo>
                <a:lnTo>
                  <a:pt x="942" y="3900"/>
                </a:lnTo>
                <a:lnTo>
                  <a:pt x="1026" y="3826"/>
                </a:lnTo>
                <a:lnTo>
                  <a:pt x="1116" y="3747"/>
                </a:lnTo>
                <a:lnTo>
                  <a:pt x="1211" y="3663"/>
                </a:lnTo>
                <a:lnTo>
                  <a:pt x="1311" y="3574"/>
                </a:lnTo>
                <a:lnTo>
                  <a:pt x="1415" y="3482"/>
                </a:lnTo>
                <a:lnTo>
                  <a:pt x="1523" y="3387"/>
                </a:lnTo>
                <a:lnTo>
                  <a:pt x="1745" y="3189"/>
                </a:lnTo>
                <a:lnTo>
                  <a:pt x="1972" y="2987"/>
                </a:lnTo>
                <a:lnTo>
                  <a:pt x="2200" y="2785"/>
                </a:lnTo>
                <a:lnTo>
                  <a:pt x="2421" y="2587"/>
                </a:lnTo>
                <a:lnTo>
                  <a:pt x="2528" y="2492"/>
                </a:lnTo>
                <a:lnTo>
                  <a:pt x="2631" y="2400"/>
                </a:lnTo>
                <a:lnTo>
                  <a:pt x="2730" y="2312"/>
                </a:lnTo>
                <a:lnTo>
                  <a:pt x="2823" y="2229"/>
                </a:lnTo>
                <a:lnTo>
                  <a:pt x="2912" y="2149"/>
                </a:lnTo>
                <a:lnTo>
                  <a:pt x="2994" y="2076"/>
                </a:lnTo>
                <a:lnTo>
                  <a:pt x="3068" y="2010"/>
                </a:lnTo>
                <a:lnTo>
                  <a:pt x="3136" y="1949"/>
                </a:lnTo>
                <a:lnTo>
                  <a:pt x="3194" y="1897"/>
                </a:lnTo>
                <a:lnTo>
                  <a:pt x="3244" y="1853"/>
                </a:lnTo>
                <a:lnTo>
                  <a:pt x="3284" y="1817"/>
                </a:lnTo>
                <a:lnTo>
                  <a:pt x="3313" y="1791"/>
                </a:lnTo>
                <a:lnTo>
                  <a:pt x="3333" y="1774"/>
                </a:lnTo>
                <a:lnTo>
                  <a:pt x="3332" y="1774"/>
                </a:lnTo>
                <a:cubicBezTo>
                  <a:pt x="3336" y="1770"/>
                  <a:pt x="3342" y="1765"/>
                  <a:pt x="3347" y="1762"/>
                </a:cubicBezTo>
                <a:lnTo>
                  <a:pt x="3348" y="1761"/>
                </a:lnTo>
                <a:lnTo>
                  <a:pt x="3337" y="1770"/>
                </a:lnTo>
                <a:lnTo>
                  <a:pt x="5020" y="260"/>
                </a:lnTo>
                <a:lnTo>
                  <a:pt x="5154" y="409"/>
                </a:lnTo>
                <a:lnTo>
                  <a:pt x="3471" y="1918"/>
                </a:lnTo>
                <a:cubicBezTo>
                  <a:pt x="3467" y="1922"/>
                  <a:pt x="3463" y="1925"/>
                  <a:pt x="3459" y="1927"/>
                </a:cubicBezTo>
                <a:lnTo>
                  <a:pt x="3458" y="1928"/>
                </a:lnTo>
                <a:lnTo>
                  <a:pt x="3473" y="1916"/>
                </a:lnTo>
                <a:lnTo>
                  <a:pt x="3463" y="1925"/>
                </a:lnTo>
                <a:lnTo>
                  <a:pt x="3446" y="1940"/>
                </a:lnTo>
                <a:lnTo>
                  <a:pt x="3417" y="1966"/>
                </a:lnTo>
                <a:lnTo>
                  <a:pt x="3377" y="2002"/>
                </a:lnTo>
                <a:lnTo>
                  <a:pt x="3328" y="2046"/>
                </a:lnTo>
                <a:lnTo>
                  <a:pt x="3269" y="2099"/>
                </a:lnTo>
                <a:lnTo>
                  <a:pt x="3202" y="2158"/>
                </a:lnTo>
                <a:lnTo>
                  <a:pt x="3127" y="2226"/>
                </a:lnTo>
                <a:lnTo>
                  <a:pt x="3045" y="2299"/>
                </a:lnTo>
                <a:lnTo>
                  <a:pt x="2957" y="2377"/>
                </a:lnTo>
                <a:lnTo>
                  <a:pt x="2863" y="2462"/>
                </a:lnTo>
                <a:lnTo>
                  <a:pt x="2764" y="2550"/>
                </a:lnTo>
                <a:lnTo>
                  <a:pt x="2661" y="2642"/>
                </a:lnTo>
                <a:lnTo>
                  <a:pt x="2554" y="2737"/>
                </a:lnTo>
                <a:lnTo>
                  <a:pt x="2333" y="2934"/>
                </a:lnTo>
                <a:lnTo>
                  <a:pt x="2105" y="3136"/>
                </a:lnTo>
                <a:lnTo>
                  <a:pt x="1878" y="3339"/>
                </a:lnTo>
                <a:lnTo>
                  <a:pt x="1655" y="3536"/>
                </a:lnTo>
                <a:lnTo>
                  <a:pt x="1548" y="3632"/>
                </a:lnTo>
                <a:lnTo>
                  <a:pt x="1444" y="3725"/>
                </a:lnTo>
                <a:lnTo>
                  <a:pt x="1343" y="3813"/>
                </a:lnTo>
                <a:lnTo>
                  <a:pt x="1248" y="3897"/>
                </a:lnTo>
                <a:lnTo>
                  <a:pt x="1158" y="3977"/>
                </a:lnTo>
                <a:lnTo>
                  <a:pt x="1074" y="4050"/>
                </a:lnTo>
                <a:lnTo>
                  <a:pt x="997" y="4118"/>
                </a:lnTo>
                <a:lnTo>
                  <a:pt x="927" y="4179"/>
                </a:lnTo>
                <a:lnTo>
                  <a:pt x="866" y="4232"/>
                </a:lnTo>
                <a:lnTo>
                  <a:pt x="813" y="4278"/>
                </a:lnTo>
                <a:lnTo>
                  <a:pt x="768" y="4316"/>
                </a:lnTo>
                <a:lnTo>
                  <a:pt x="725" y="4353"/>
                </a:lnTo>
                <a:lnTo>
                  <a:pt x="687" y="4383"/>
                </a:lnTo>
                <a:lnTo>
                  <a:pt x="653" y="4411"/>
                </a:lnTo>
                <a:lnTo>
                  <a:pt x="620" y="4436"/>
                </a:lnTo>
                <a:lnTo>
                  <a:pt x="594" y="4456"/>
                </a:lnTo>
                <a:lnTo>
                  <a:pt x="566" y="4477"/>
                </a:lnTo>
                <a:lnTo>
                  <a:pt x="543" y="4492"/>
                </a:lnTo>
                <a:lnTo>
                  <a:pt x="501" y="4518"/>
                </a:lnTo>
                <a:lnTo>
                  <a:pt x="477" y="4530"/>
                </a:lnTo>
                <a:cubicBezTo>
                  <a:pt x="473" y="4532"/>
                  <a:pt x="469" y="4534"/>
                  <a:pt x="464" y="4535"/>
                </a:cubicBezTo>
                <a:lnTo>
                  <a:pt x="448" y="4541"/>
                </a:lnTo>
                <a:cubicBezTo>
                  <a:pt x="436" y="4545"/>
                  <a:pt x="423" y="4546"/>
                  <a:pt x="411" y="4546"/>
                </a:cubicBezTo>
                <a:lnTo>
                  <a:pt x="401" y="4545"/>
                </a:lnTo>
                <a:cubicBezTo>
                  <a:pt x="380" y="4544"/>
                  <a:pt x="360" y="4537"/>
                  <a:pt x="343" y="4524"/>
                </a:cubicBezTo>
                <a:lnTo>
                  <a:pt x="338" y="4520"/>
                </a:lnTo>
                <a:cubicBezTo>
                  <a:pt x="326" y="4510"/>
                  <a:pt x="316" y="4497"/>
                  <a:pt x="310" y="4483"/>
                </a:cubicBezTo>
                <a:lnTo>
                  <a:pt x="307" y="4477"/>
                </a:lnTo>
                <a:cubicBezTo>
                  <a:pt x="303" y="4467"/>
                  <a:pt x="300" y="4456"/>
                  <a:pt x="299" y="4444"/>
                </a:cubicBezTo>
                <a:lnTo>
                  <a:pt x="299" y="4442"/>
                </a:lnTo>
                <a:lnTo>
                  <a:pt x="298" y="4438"/>
                </a:lnTo>
                <a:lnTo>
                  <a:pt x="360" y="4519"/>
                </a:lnTo>
                <a:lnTo>
                  <a:pt x="358" y="4518"/>
                </a:lnTo>
                <a:lnTo>
                  <a:pt x="454" y="4506"/>
                </a:lnTo>
                <a:lnTo>
                  <a:pt x="448" y="4510"/>
                </a:lnTo>
                <a:lnTo>
                  <a:pt x="462" y="4498"/>
                </a:lnTo>
                <a:lnTo>
                  <a:pt x="456" y="4504"/>
                </a:lnTo>
                <a:lnTo>
                  <a:pt x="442" y="4521"/>
                </a:lnTo>
                <a:lnTo>
                  <a:pt x="404" y="4568"/>
                </a:lnTo>
                <a:lnTo>
                  <a:pt x="366" y="4624"/>
                </a:lnTo>
                <a:lnTo>
                  <a:pt x="328" y="4685"/>
                </a:lnTo>
                <a:lnTo>
                  <a:pt x="292" y="4749"/>
                </a:lnTo>
                <a:lnTo>
                  <a:pt x="261" y="4814"/>
                </a:lnTo>
                <a:lnTo>
                  <a:pt x="235" y="4874"/>
                </a:lnTo>
                <a:lnTo>
                  <a:pt x="217" y="4932"/>
                </a:lnTo>
                <a:lnTo>
                  <a:pt x="205" y="4983"/>
                </a:lnTo>
                <a:lnTo>
                  <a:pt x="200" y="5031"/>
                </a:lnTo>
                <a:lnTo>
                  <a:pt x="199" y="5073"/>
                </a:lnTo>
                <a:lnTo>
                  <a:pt x="203" y="5112"/>
                </a:lnTo>
                <a:lnTo>
                  <a:pt x="211" y="5151"/>
                </a:lnTo>
                <a:lnTo>
                  <a:pt x="225" y="5191"/>
                </a:lnTo>
                <a:lnTo>
                  <a:pt x="246" y="5236"/>
                </a:lnTo>
                <a:lnTo>
                  <a:pt x="276" y="5286"/>
                </a:lnTo>
                <a:lnTo>
                  <a:pt x="313" y="5340"/>
                </a:lnTo>
                <a:lnTo>
                  <a:pt x="358" y="5398"/>
                </a:lnTo>
                <a:lnTo>
                  <a:pt x="410" y="5457"/>
                </a:lnTo>
                <a:lnTo>
                  <a:pt x="469" y="5518"/>
                </a:lnTo>
                <a:lnTo>
                  <a:pt x="536" y="5582"/>
                </a:lnTo>
                <a:lnTo>
                  <a:pt x="613" y="5650"/>
                </a:lnTo>
                <a:lnTo>
                  <a:pt x="697" y="5721"/>
                </a:lnTo>
                <a:lnTo>
                  <a:pt x="791" y="5798"/>
                </a:lnTo>
                <a:lnTo>
                  <a:pt x="896" y="5881"/>
                </a:lnTo>
                <a:lnTo>
                  <a:pt x="1011" y="5972"/>
                </a:lnTo>
                <a:lnTo>
                  <a:pt x="1135" y="6070"/>
                </a:lnTo>
                <a:lnTo>
                  <a:pt x="1267" y="6174"/>
                </a:lnTo>
                <a:lnTo>
                  <a:pt x="1406" y="6280"/>
                </a:lnTo>
                <a:lnTo>
                  <a:pt x="1554" y="6387"/>
                </a:lnTo>
                <a:lnTo>
                  <a:pt x="1708" y="6491"/>
                </a:lnTo>
                <a:lnTo>
                  <a:pt x="1868" y="6591"/>
                </a:lnTo>
                <a:lnTo>
                  <a:pt x="2035" y="6684"/>
                </a:lnTo>
                <a:lnTo>
                  <a:pt x="2211" y="6771"/>
                </a:lnTo>
                <a:lnTo>
                  <a:pt x="2398" y="6856"/>
                </a:lnTo>
                <a:lnTo>
                  <a:pt x="2592" y="6938"/>
                </a:lnTo>
                <a:lnTo>
                  <a:pt x="2795" y="7017"/>
                </a:lnTo>
                <a:lnTo>
                  <a:pt x="3004" y="7095"/>
                </a:lnTo>
                <a:lnTo>
                  <a:pt x="3216" y="7171"/>
                </a:lnTo>
                <a:lnTo>
                  <a:pt x="3651" y="7322"/>
                </a:lnTo>
                <a:lnTo>
                  <a:pt x="3585" y="7511"/>
                </a:lnTo>
                <a:close/>
                <a:moveTo>
                  <a:pt x="4812" y="178"/>
                </a:moveTo>
                <a:lnTo>
                  <a:pt x="5459" y="0"/>
                </a:lnTo>
                <a:lnTo>
                  <a:pt x="5213" y="624"/>
                </a:lnTo>
                <a:lnTo>
                  <a:pt x="4812" y="178"/>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AED306-D017-456F-BE24-36836199680B}"/>
              </a:ext>
            </a:extLst>
          </p:cNvPr>
          <p:cNvSpPr txBox="1"/>
          <p:nvPr/>
        </p:nvSpPr>
        <p:spPr>
          <a:xfrm>
            <a:off x="6686640" y="1543237"/>
            <a:ext cx="924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SYSTEM</a:t>
            </a:r>
          </a:p>
        </p:txBody>
      </p:sp>
      <p:sp>
        <p:nvSpPr>
          <p:cNvPr id="9" name="Freeform 51">
            <a:extLst>
              <a:ext uri="{FF2B5EF4-FFF2-40B4-BE49-F238E27FC236}">
                <a16:creationId xmlns:a16="http://schemas.microsoft.com/office/drawing/2014/main" id="{5D776152-2914-4D71-866C-E5679B37665A}"/>
              </a:ext>
            </a:extLst>
          </p:cNvPr>
          <p:cNvSpPr/>
          <p:nvPr/>
        </p:nvSpPr>
        <p:spPr>
          <a:xfrm>
            <a:off x="6539402" y="1716083"/>
            <a:ext cx="225084" cy="351692"/>
          </a:xfrm>
          <a:custGeom>
            <a:avLst/>
            <a:gdLst>
              <a:gd name="connsiteX0" fmla="*/ 225084 w 225084"/>
              <a:gd name="connsiteY0" fmla="*/ 0 h 351692"/>
              <a:gd name="connsiteX1" fmla="*/ 84407 w 225084"/>
              <a:gd name="connsiteY1" fmla="*/ 84406 h 351692"/>
              <a:gd name="connsiteX2" fmla="*/ 0 w 225084"/>
              <a:gd name="connsiteY2" fmla="*/ 351692 h 351692"/>
            </a:gdLst>
            <a:ahLst/>
            <a:cxnLst>
              <a:cxn ang="0">
                <a:pos x="connsiteX0" y="connsiteY0"/>
              </a:cxn>
              <a:cxn ang="0">
                <a:pos x="connsiteX1" y="connsiteY1"/>
              </a:cxn>
              <a:cxn ang="0">
                <a:pos x="connsiteX2" y="connsiteY2"/>
              </a:cxn>
            </a:cxnLst>
            <a:rect l="l" t="t" r="r" b="b"/>
            <a:pathLst>
              <a:path w="225084" h="351692">
                <a:moveTo>
                  <a:pt x="225084" y="0"/>
                </a:moveTo>
                <a:cubicBezTo>
                  <a:pt x="173502" y="12895"/>
                  <a:pt x="121921" y="25791"/>
                  <a:pt x="84407" y="84406"/>
                </a:cubicBezTo>
                <a:cubicBezTo>
                  <a:pt x="46893" y="143021"/>
                  <a:pt x="23446" y="247356"/>
                  <a:pt x="0" y="351692"/>
                </a:cubicBezTo>
              </a:path>
            </a:pathLst>
          </a:custGeom>
          <a:noFill/>
          <a:ln w="127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A2526F1B-1A5D-4D4B-A8F6-5E6EC399FD39}"/>
              </a:ext>
            </a:extLst>
          </p:cNvPr>
          <p:cNvSpPr>
            <a:spLocks noChangeArrowheads="1"/>
          </p:cNvSpPr>
          <p:nvPr/>
        </p:nvSpPr>
        <p:spPr bwMode="auto">
          <a:xfrm>
            <a:off x="5770985" y="979996"/>
            <a:ext cx="21224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3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SURROUNDINGS</a:t>
            </a:r>
            <a:endParaRPr kumimoji="0" lang="en-US" alt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1" name="Straight Arrow Connector 10">
            <a:extLst>
              <a:ext uri="{FF2B5EF4-FFF2-40B4-BE49-F238E27FC236}">
                <a16:creationId xmlns:a16="http://schemas.microsoft.com/office/drawing/2014/main" id="{8B727938-8B7C-4CB1-9FBC-1E0F657E0EF6}"/>
              </a:ext>
            </a:extLst>
          </p:cNvPr>
          <p:cNvCxnSpPr/>
          <p:nvPr/>
        </p:nvCxnSpPr>
        <p:spPr>
          <a:xfrm flipV="1">
            <a:off x="6881939" y="1978983"/>
            <a:ext cx="324939" cy="149546"/>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5D3A527-A68D-43B6-A480-5F19C5E9EAD4}"/>
              </a:ext>
            </a:extLst>
          </p:cNvPr>
          <p:cNvSpPr txBox="1"/>
          <p:nvPr/>
        </p:nvSpPr>
        <p:spPr>
          <a:xfrm>
            <a:off x="6177447" y="1344274"/>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0000"/>
                </a:solidFill>
                <a:effectLst/>
                <a:uLnTx/>
                <a:uFillTx/>
                <a:latin typeface="Calibri" panose="020F0502020204030204"/>
                <a:ea typeface="+mn-ea"/>
                <a:cs typeface="+mn-cs"/>
              </a:rPr>
              <a:t>in</a:t>
            </a:r>
          </a:p>
        </p:txBody>
      </p:sp>
      <p:sp>
        <p:nvSpPr>
          <p:cNvPr id="13" name="TextBox 12">
            <a:extLst>
              <a:ext uri="{FF2B5EF4-FFF2-40B4-BE49-F238E27FC236}">
                <a16:creationId xmlns:a16="http://schemas.microsoft.com/office/drawing/2014/main" id="{0C417ED5-A8E4-4D78-8962-02DF7777512D}"/>
              </a:ext>
            </a:extLst>
          </p:cNvPr>
          <p:cNvSpPr txBox="1"/>
          <p:nvPr/>
        </p:nvSpPr>
        <p:spPr>
          <a:xfrm>
            <a:off x="7143572" y="1773215"/>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B0F0"/>
                </a:solidFill>
                <a:effectLst/>
                <a:uLnTx/>
                <a:uFillTx/>
                <a:latin typeface="Calibri" panose="020F0502020204030204"/>
                <a:ea typeface="+mn-ea"/>
                <a:cs typeface="+mn-cs"/>
              </a:rPr>
              <a:t>out</a:t>
            </a:r>
          </a:p>
        </p:txBody>
      </p:sp>
      <p:cxnSp>
        <p:nvCxnSpPr>
          <p:cNvPr id="14" name="Straight Arrow Connector 13">
            <a:extLst>
              <a:ext uri="{FF2B5EF4-FFF2-40B4-BE49-F238E27FC236}">
                <a16:creationId xmlns:a16="http://schemas.microsoft.com/office/drawing/2014/main" id="{17EC200E-7CB6-4120-9E92-F895E7B56EF8}"/>
              </a:ext>
            </a:extLst>
          </p:cNvPr>
          <p:cNvCxnSpPr/>
          <p:nvPr/>
        </p:nvCxnSpPr>
        <p:spPr>
          <a:xfrm>
            <a:off x="6357144" y="1660471"/>
            <a:ext cx="81235" cy="3645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Text Box 10">
            <a:extLst>
              <a:ext uri="{FF2B5EF4-FFF2-40B4-BE49-F238E27FC236}">
                <a16:creationId xmlns:a16="http://schemas.microsoft.com/office/drawing/2014/main" id="{EC3011BA-B8AC-48CD-BC1D-39A1F80F8699}"/>
              </a:ext>
            </a:extLst>
          </p:cNvPr>
          <p:cNvSpPr txBox="1">
            <a:spLocks noChangeArrowheads="1"/>
          </p:cNvSpPr>
          <p:nvPr/>
        </p:nvSpPr>
        <p:spPr bwMode="auto">
          <a:xfrm>
            <a:off x="1739525" y="1019389"/>
            <a:ext cx="3614003" cy="83099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energy in</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energy out + energy stored</a:t>
            </a:r>
          </a:p>
        </p:txBody>
      </p:sp>
      <p:sp>
        <p:nvSpPr>
          <p:cNvPr id="16" name="TextBox 15">
            <a:extLst>
              <a:ext uri="{FF2B5EF4-FFF2-40B4-BE49-F238E27FC236}">
                <a16:creationId xmlns:a16="http://schemas.microsoft.com/office/drawing/2014/main" id="{62BC2F86-9702-4AE3-BC3E-76F33F344788}"/>
              </a:ext>
            </a:extLst>
          </p:cNvPr>
          <p:cNvSpPr txBox="1"/>
          <p:nvPr/>
        </p:nvSpPr>
        <p:spPr>
          <a:xfrm>
            <a:off x="5557686" y="166572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a:ea typeface="+mn-ea"/>
                <a:cs typeface="+mn-cs"/>
              </a:rPr>
              <a:t>in</a:t>
            </a:r>
          </a:p>
        </p:txBody>
      </p:sp>
      <p:cxnSp>
        <p:nvCxnSpPr>
          <p:cNvPr id="17" name="Straight Arrow Connector 16">
            <a:extLst>
              <a:ext uri="{FF2B5EF4-FFF2-40B4-BE49-F238E27FC236}">
                <a16:creationId xmlns:a16="http://schemas.microsoft.com/office/drawing/2014/main" id="{8101248C-4715-4505-80FD-654E35EDBC02}"/>
              </a:ext>
            </a:extLst>
          </p:cNvPr>
          <p:cNvCxnSpPr>
            <a:stCxn id="16" idx="3"/>
          </p:cNvCxnSpPr>
          <p:nvPr/>
        </p:nvCxnSpPr>
        <p:spPr>
          <a:xfrm>
            <a:off x="5917080" y="1850386"/>
            <a:ext cx="260932" cy="94087"/>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5BB3591-3925-4EC0-80AD-C15216D3988F}"/>
              </a:ext>
            </a:extLst>
          </p:cNvPr>
          <p:cNvCxnSpPr/>
          <p:nvPr/>
        </p:nvCxnSpPr>
        <p:spPr>
          <a:xfrm>
            <a:off x="6832229" y="2221981"/>
            <a:ext cx="261633" cy="268485"/>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F4E7C43-68B2-40AC-B668-D905AE8CB663}"/>
              </a:ext>
            </a:extLst>
          </p:cNvPr>
          <p:cNvSpPr txBox="1"/>
          <p:nvPr/>
        </p:nvSpPr>
        <p:spPr>
          <a:xfrm>
            <a:off x="7004117" y="234097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rPr>
              <a:t>out</a:t>
            </a:r>
          </a:p>
        </p:txBody>
      </p:sp>
      <p:sp>
        <p:nvSpPr>
          <p:cNvPr id="20" name="Text Box 11">
            <a:extLst>
              <a:ext uri="{FF2B5EF4-FFF2-40B4-BE49-F238E27FC236}">
                <a16:creationId xmlns:a16="http://schemas.microsoft.com/office/drawing/2014/main" id="{25172FCA-8C9D-4A8F-AB59-48BB117D3A9B}"/>
              </a:ext>
            </a:extLst>
          </p:cNvPr>
          <p:cNvSpPr txBox="1">
            <a:spLocks noChangeArrowheads="1"/>
          </p:cNvSpPr>
          <p:nvPr/>
        </p:nvSpPr>
        <p:spPr bwMode="auto">
          <a:xfrm>
            <a:off x="1745117" y="1916832"/>
            <a:ext cx="3165931" cy="83099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mn-cs"/>
              </a:rPr>
              <a:t>mass in</a:t>
            </a:r>
            <a:r>
              <a:rPr kumimoji="0" lang="en-US" sz="24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mass out + mass stored</a:t>
            </a:r>
          </a:p>
        </p:txBody>
      </p:sp>
      <p:sp>
        <p:nvSpPr>
          <p:cNvPr id="21" name="Rectangle 20">
            <a:extLst>
              <a:ext uri="{FF2B5EF4-FFF2-40B4-BE49-F238E27FC236}">
                <a16:creationId xmlns:a16="http://schemas.microsoft.com/office/drawing/2014/main" id="{E87FAC82-651E-481F-9FBD-D4C98144353C}"/>
              </a:ext>
            </a:extLst>
          </p:cNvPr>
          <p:cNvSpPr/>
          <p:nvPr/>
        </p:nvSpPr>
        <p:spPr>
          <a:xfrm>
            <a:off x="2352451" y="188640"/>
            <a:ext cx="7457491"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The organism as a thermodynamic system</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Tree>
    <p:extLst>
      <p:ext uri="{BB962C8B-B14F-4D97-AF65-F5344CB8AC3E}">
        <p14:creationId xmlns:p14="http://schemas.microsoft.com/office/powerpoint/2010/main" val="345492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2" grpId="0"/>
      <p:bldP spid="13" grpId="0"/>
      <p:bldP spid="15" grpId="0"/>
      <p:bldP spid="16"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79689-DBC9-4DC0-9CD5-DBEEB5A75A8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497544" y="908721"/>
            <a:ext cx="2669370" cy="2040065"/>
          </a:xfrm>
          <a:prstGeom prst="rect">
            <a:avLst/>
          </a:prstGeom>
          <a:noFill/>
          <a:ln w="9525">
            <a:noFill/>
            <a:miter lim="800000"/>
            <a:headEnd/>
            <a:tailEnd/>
          </a:ln>
          <a:effectLst>
            <a:softEdge rad="31750"/>
          </a:effectLst>
        </p:spPr>
      </p:pic>
      <p:pic>
        <p:nvPicPr>
          <p:cNvPr id="3" name="Picture 2">
            <a:extLst>
              <a:ext uri="{FF2B5EF4-FFF2-40B4-BE49-F238E27FC236}">
                <a16:creationId xmlns:a16="http://schemas.microsoft.com/office/drawing/2014/main" id="{60A5B6AB-D4A1-470A-9658-B113F062F9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331" y="3818657"/>
            <a:ext cx="3194035" cy="2909374"/>
          </a:xfrm>
          <a:prstGeom prst="rect">
            <a:avLst/>
          </a:prstGeom>
          <a:effectLst>
            <a:softEdge rad="76200"/>
          </a:effectLst>
        </p:spPr>
      </p:pic>
      <p:sp>
        <p:nvSpPr>
          <p:cNvPr id="4" name="TextBox 3">
            <a:extLst>
              <a:ext uri="{FF2B5EF4-FFF2-40B4-BE49-F238E27FC236}">
                <a16:creationId xmlns:a16="http://schemas.microsoft.com/office/drawing/2014/main" id="{05035EAF-9D39-4317-B13F-F333A5A0CF43}"/>
              </a:ext>
            </a:extLst>
          </p:cNvPr>
          <p:cNvSpPr txBox="1"/>
          <p:nvPr/>
        </p:nvSpPr>
        <p:spPr>
          <a:xfrm>
            <a:off x="2580339" y="6415139"/>
            <a:ext cx="964480" cy="221632"/>
          </a:xfrm>
          <a:prstGeom prst="rect">
            <a:avLst/>
          </a:prstGeom>
          <a:noFill/>
          <a:effectLst>
            <a:softEdge rad="762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Calibri" panose="020F0502020204030204"/>
                <a:ea typeface="+mn-ea"/>
                <a:cs typeface="+mn-cs"/>
              </a:rPr>
              <a:t>Credit: Elia Pirtle</a:t>
            </a:r>
          </a:p>
        </p:txBody>
      </p:sp>
      <p:sp>
        <p:nvSpPr>
          <p:cNvPr id="5" name="Freeform 47">
            <a:extLst>
              <a:ext uri="{FF2B5EF4-FFF2-40B4-BE49-F238E27FC236}">
                <a16:creationId xmlns:a16="http://schemas.microsoft.com/office/drawing/2014/main" id="{5405D870-1079-4553-ACF7-046E88769829}"/>
              </a:ext>
            </a:extLst>
          </p:cNvPr>
          <p:cNvSpPr/>
          <p:nvPr/>
        </p:nvSpPr>
        <p:spPr>
          <a:xfrm>
            <a:off x="6110338" y="1863794"/>
            <a:ext cx="1610751" cy="640080"/>
          </a:xfrm>
          <a:custGeom>
            <a:avLst/>
            <a:gdLst>
              <a:gd name="connsiteX0" fmla="*/ 63304 w 1610751"/>
              <a:gd name="connsiteY0" fmla="*/ 7034 h 640080"/>
              <a:gd name="connsiteX1" fmla="*/ 126609 w 1610751"/>
              <a:gd name="connsiteY1" fmla="*/ 0 h 640080"/>
              <a:gd name="connsiteX2" fmla="*/ 218049 w 1610751"/>
              <a:gd name="connsiteY2" fmla="*/ 42203 h 640080"/>
              <a:gd name="connsiteX3" fmla="*/ 281354 w 1610751"/>
              <a:gd name="connsiteY3" fmla="*/ 77372 h 640080"/>
              <a:gd name="connsiteX4" fmla="*/ 407963 w 1610751"/>
              <a:gd name="connsiteY4" fmla="*/ 98474 h 640080"/>
              <a:gd name="connsiteX5" fmla="*/ 527538 w 1610751"/>
              <a:gd name="connsiteY5" fmla="*/ 126609 h 640080"/>
              <a:gd name="connsiteX6" fmla="*/ 618978 w 1610751"/>
              <a:gd name="connsiteY6" fmla="*/ 161778 h 640080"/>
              <a:gd name="connsiteX7" fmla="*/ 618978 w 1610751"/>
              <a:gd name="connsiteY7" fmla="*/ 161778 h 640080"/>
              <a:gd name="connsiteX8" fmla="*/ 682283 w 1610751"/>
              <a:gd name="connsiteY8" fmla="*/ 126609 h 640080"/>
              <a:gd name="connsiteX9" fmla="*/ 738554 w 1610751"/>
              <a:gd name="connsiteY9" fmla="*/ 119575 h 640080"/>
              <a:gd name="connsiteX10" fmla="*/ 773723 w 1610751"/>
              <a:gd name="connsiteY10" fmla="*/ 147711 h 640080"/>
              <a:gd name="connsiteX11" fmla="*/ 815926 w 1610751"/>
              <a:gd name="connsiteY11" fmla="*/ 182880 h 640080"/>
              <a:gd name="connsiteX12" fmla="*/ 837028 w 1610751"/>
              <a:gd name="connsiteY12" fmla="*/ 133643 h 640080"/>
              <a:gd name="connsiteX13" fmla="*/ 837028 w 1610751"/>
              <a:gd name="connsiteY13" fmla="*/ 133643 h 640080"/>
              <a:gd name="connsiteX14" fmla="*/ 907366 w 1610751"/>
              <a:gd name="connsiteY14" fmla="*/ 211015 h 640080"/>
              <a:gd name="connsiteX15" fmla="*/ 893298 w 1610751"/>
              <a:gd name="connsiteY15" fmla="*/ 274320 h 640080"/>
              <a:gd name="connsiteX16" fmla="*/ 893298 w 1610751"/>
              <a:gd name="connsiteY16" fmla="*/ 274320 h 640080"/>
              <a:gd name="connsiteX17" fmla="*/ 1076178 w 1610751"/>
              <a:gd name="connsiteY17" fmla="*/ 414997 h 640080"/>
              <a:gd name="connsiteX18" fmla="*/ 1181686 w 1610751"/>
              <a:gd name="connsiteY18" fmla="*/ 478301 h 640080"/>
              <a:gd name="connsiteX19" fmla="*/ 1287194 w 1610751"/>
              <a:gd name="connsiteY19" fmla="*/ 541606 h 640080"/>
              <a:gd name="connsiteX20" fmla="*/ 1434904 w 1610751"/>
              <a:gd name="connsiteY20" fmla="*/ 611944 h 640080"/>
              <a:gd name="connsiteX21" fmla="*/ 1610751 w 1610751"/>
              <a:gd name="connsiteY21" fmla="*/ 640080 h 640080"/>
              <a:gd name="connsiteX22" fmla="*/ 1371600 w 1610751"/>
              <a:gd name="connsiteY22" fmla="*/ 626012 h 640080"/>
              <a:gd name="connsiteX23" fmla="*/ 1195754 w 1610751"/>
              <a:gd name="connsiteY23" fmla="*/ 576775 h 640080"/>
              <a:gd name="connsiteX24" fmla="*/ 1012874 w 1610751"/>
              <a:gd name="connsiteY24" fmla="*/ 485335 h 640080"/>
              <a:gd name="connsiteX25" fmla="*/ 837028 w 1610751"/>
              <a:gd name="connsiteY25" fmla="*/ 400929 h 640080"/>
              <a:gd name="connsiteX26" fmla="*/ 745588 w 1610751"/>
              <a:gd name="connsiteY26" fmla="*/ 358726 h 640080"/>
              <a:gd name="connsiteX27" fmla="*/ 780757 w 1610751"/>
              <a:gd name="connsiteY27" fmla="*/ 414997 h 640080"/>
              <a:gd name="connsiteX28" fmla="*/ 682283 w 1610751"/>
              <a:gd name="connsiteY28" fmla="*/ 485335 h 640080"/>
              <a:gd name="connsiteX29" fmla="*/ 654148 w 1610751"/>
              <a:gd name="connsiteY29" fmla="*/ 485335 h 640080"/>
              <a:gd name="connsiteX30" fmla="*/ 583809 w 1610751"/>
              <a:gd name="connsiteY30" fmla="*/ 527538 h 640080"/>
              <a:gd name="connsiteX31" fmla="*/ 611944 w 1610751"/>
              <a:gd name="connsiteY31" fmla="*/ 429064 h 640080"/>
              <a:gd name="connsiteX32" fmla="*/ 626012 w 1610751"/>
              <a:gd name="connsiteY32" fmla="*/ 414997 h 640080"/>
              <a:gd name="connsiteX33" fmla="*/ 513471 w 1610751"/>
              <a:gd name="connsiteY33" fmla="*/ 393895 h 640080"/>
              <a:gd name="connsiteX34" fmla="*/ 499403 w 1610751"/>
              <a:gd name="connsiteY34" fmla="*/ 358726 h 640080"/>
              <a:gd name="connsiteX35" fmla="*/ 513471 w 1610751"/>
              <a:gd name="connsiteY35" fmla="*/ 302455 h 640080"/>
              <a:gd name="connsiteX36" fmla="*/ 358726 w 1610751"/>
              <a:gd name="connsiteY36" fmla="*/ 288388 h 640080"/>
              <a:gd name="connsiteX37" fmla="*/ 330591 w 1610751"/>
              <a:gd name="connsiteY37" fmla="*/ 267286 h 640080"/>
              <a:gd name="connsiteX38" fmla="*/ 316523 w 1610751"/>
              <a:gd name="connsiteY38" fmla="*/ 351692 h 640080"/>
              <a:gd name="connsiteX39" fmla="*/ 316523 w 1610751"/>
              <a:gd name="connsiteY39" fmla="*/ 414997 h 640080"/>
              <a:gd name="connsiteX40" fmla="*/ 316523 w 1610751"/>
              <a:gd name="connsiteY40" fmla="*/ 414997 h 640080"/>
              <a:gd name="connsiteX41" fmla="*/ 232117 w 1610751"/>
              <a:gd name="connsiteY41" fmla="*/ 414997 h 640080"/>
              <a:gd name="connsiteX42" fmla="*/ 232117 w 1610751"/>
              <a:gd name="connsiteY42" fmla="*/ 414997 h 640080"/>
              <a:gd name="connsiteX43" fmla="*/ 281354 w 1610751"/>
              <a:gd name="connsiteY43" fmla="*/ 309489 h 640080"/>
              <a:gd name="connsiteX44" fmla="*/ 281354 w 1610751"/>
              <a:gd name="connsiteY44" fmla="*/ 260252 h 640080"/>
              <a:gd name="connsiteX45" fmla="*/ 218049 w 1610751"/>
              <a:gd name="connsiteY45" fmla="*/ 175846 h 640080"/>
              <a:gd name="connsiteX46" fmla="*/ 218049 w 1610751"/>
              <a:gd name="connsiteY46" fmla="*/ 175846 h 640080"/>
              <a:gd name="connsiteX47" fmla="*/ 133643 w 1610751"/>
              <a:gd name="connsiteY47" fmla="*/ 147711 h 640080"/>
              <a:gd name="connsiteX48" fmla="*/ 70338 w 1610751"/>
              <a:gd name="connsiteY48" fmla="*/ 126609 h 640080"/>
              <a:gd name="connsiteX49" fmla="*/ 42203 w 1610751"/>
              <a:gd name="connsiteY49" fmla="*/ 126609 h 640080"/>
              <a:gd name="connsiteX50" fmla="*/ 0 w 1610751"/>
              <a:gd name="connsiteY50" fmla="*/ 91440 h 640080"/>
              <a:gd name="connsiteX51" fmla="*/ 0 w 1610751"/>
              <a:gd name="connsiteY51" fmla="*/ 21101 h 640080"/>
              <a:gd name="connsiteX52" fmla="*/ 63304 w 1610751"/>
              <a:gd name="connsiteY52" fmla="*/ 7034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10751" h="640080">
                <a:moveTo>
                  <a:pt x="63304" y="7034"/>
                </a:moveTo>
                <a:lnTo>
                  <a:pt x="126609" y="0"/>
                </a:lnTo>
                <a:lnTo>
                  <a:pt x="218049" y="42203"/>
                </a:lnTo>
                <a:lnTo>
                  <a:pt x="281354" y="77372"/>
                </a:lnTo>
                <a:lnTo>
                  <a:pt x="407963" y="98474"/>
                </a:lnTo>
                <a:lnTo>
                  <a:pt x="527538" y="126609"/>
                </a:lnTo>
                <a:lnTo>
                  <a:pt x="618978" y="161778"/>
                </a:lnTo>
                <a:lnTo>
                  <a:pt x="618978" y="161778"/>
                </a:lnTo>
                <a:lnTo>
                  <a:pt x="682283" y="126609"/>
                </a:lnTo>
                <a:lnTo>
                  <a:pt x="738554" y="119575"/>
                </a:lnTo>
                <a:lnTo>
                  <a:pt x="773723" y="147711"/>
                </a:lnTo>
                <a:lnTo>
                  <a:pt x="815926" y="182880"/>
                </a:lnTo>
                <a:lnTo>
                  <a:pt x="837028" y="133643"/>
                </a:lnTo>
                <a:lnTo>
                  <a:pt x="837028" y="133643"/>
                </a:lnTo>
                <a:lnTo>
                  <a:pt x="907366" y="211015"/>
                </a:lnTo>
                <a:lnTo>
                  <a:pt x="893298" y="274320"/>
                </a:lnTo>
                <a:lnTo>
                  <a:pt x="893298" y="274320"/>
                </a:lnTo>
                <a:lnTo>
                  <a:pt x="1076178" y="414997"/>
                </a:lnTo>
                <a:lnTo>
                  <a:pt x="1181686" y="478301"/>
                </a:lnTo>
                <a:lnTo>
                  <a:pt x="1287194" y="541606"/>
                </a:lnTo>
                <a:lnTo>
                  <a:pt x="1434904" y="611944"/>
                </a:lnTo>
                <a:lnTo>
                  <a:pt x="1610751" y="640080"/>
                </a:lnTo>
                <a:lnTo>
                  <a:pt x="1371600" y="626012"/>
                </a:lnTo>
                <a:lnTo>
                  <a:pt x="1195754" y="576775"/>
                </a:lnTo>
                <a:lnTo>
                  <a:pt x="1012874" y="485335"/>
                </a:lnTo>
                <a:lnTo>
                  <a:pt x="837028" y="400929"/>
                </a:lnTo>
                <a:lnTo>
                  <a:pt x="745588" y="358726"/>
                </a:lnTo>
                <a:lnTo>
                  <a:pt x="780757" y="414997"/>
                </a:lnTo>
                <a:lnTo>
                  <a:pt x="682283" y="485335"/>
                </a:lnTo>
                <a:lnTo>
                  <a:pt x="654148" y="485335"/>
                </a:lnTo>
                <a:lnTo>
                  <a:pt x="583809" y="527538"/>
                </a:lnTo>
                <a:lnTo>
                  <a:pt x="611944" y="429064"/>
                </a:lnTo>
                <a:lnTo>
                  <a:pt x="626012" y="414997"/>
                </a:lnTo>
                <a:lnTo>
                  <a:pt x="513471" y="393895"/>
                </a:lnTo>
                <a:lnTo>
                  <a:pt x="499403" y="358726"/>
                </a:lnTo>
                <a:lnTo>
                  <a:pt x="513471" y="302455"/>
                </a:lnTo>
                <a:lnTo>
                  <a:pt x="358726" y="288388"/>
                </a:lnTo>
                <a:lnTo>
                  <a:pt x="330591" y="267286"/>
                </a:lnTo>
                <a:lnTo>
                  <a:pt x="316523" y="351692"/>
                </a:lnTo>
                <a:lnTo>
                  <a:pt x="316523" y="414997"/>
                </a:lnTo>
                <a:lnTo>
                  <a:pt x="316523" y="414997"/>
                </a:lnTo>
                <a:lnTo>
                  <a:pt x="232117" y="414997"/>
                </a:lnTo>
                <a:lnTo>
                  <a:pt x="232117" y="414997"/>
                </a:lnTo>
                <a:lnTo>
                  <a:pt x="281354" y="309489"/>
                </a:lnTo>
                <a:lnTo>
                  <a:pt x="281354" y="260252"/>
                </a:lnTo>
                <a:lnTo>
                  <a:pt x="218049" y="175846"/>
                </a:lnTo>
                <a:lnTo>
                  <a:pt x="218049" y="175846"/>
                </a:lnTo>
                <a:lnTo>
                  <a:pt x="133643" y="147711"/>
                </a:lnTo>
                <a:lnTo>
                  <a:pt x="70338" y="126609"/>
                </a:lnTo>
                <a:lnTo>
                  <a:pt x="42203" y="126609"/>
                </a:lnTo>
                <a:lnTo>
                  <a:pt x="0" y="91440"/>
                </a:lnTo>
                <a:lnTo>
                  <a:pt x="0" y="21101"/>
                </a:lnTo>
                <a:lnTo>
                  <a:pt x="63304" y="7034"/>
                </a:lnTo>
                <a:close/>
              </a:path>
            </a:pathLst>
          </a:custGeom>
          <a:noFill/>
          <a:ln w="19050">
            <a:solidFill>
              <a:srgbClr val="00206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8">
            <a:extLst>
              <a:ext uri="{FF2B5EF4-FFF2-40B4-BE49-F238E27FC236}">
                <a16:creationId xmlns:a16="http://schemas.microsoft.com/office/drawing/2014/main" id="{AAE0C800-8B6A-496A-81F1-F0A94A92F9BC}"/>
              </a:ext>
            </a:extLst>
          </p:cNvPr>
          <p:cNvSpPr>
            <a:spLocks noChangeArrowheads="1"/>
          </p:cNvSpPr>
          <p:nvPr/>
        </p:nvSpPr>
        <p:spPr bwMode="auto">
          <a:xfrm>
            <a:off x="6116764" y="2554466"/>
            <a:ext cx="138281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3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BOUNDARY</a:t>
            </a:r>
          </a:p>
        </p:txBody>
      </p:sp>
      <p:sp>
        <p:nvSpPr>
          <p:cNvPr id="7" name="Freeform 9">
            <a:extLst>
              <a:ext uri="{FF2B5EF4-FFF2-40B4-BE49-F238E27FC236}">
                <a16:creationId xmlns:a16="http://schemas.microsoft.com/office/drawing/2014/main" id="{271ED707-FEE9-4FD9-9F8C-1C32552308E9}"/>
              </a:ext>
            </a:extLst>
          </p:cNvPr>
          <p:cNvSpPr>
            <a:spLocks noEditPoints="1"/>
          </p:cNvSpPr>
          <p:nvPr/>
        </p:nvSpPr>
        <p:spPr bwMode="auto">
          <a:xfrm>
            <a:off x="5694489" y="2053756"/>
            <a:ext cx="595313" cy="717404"/>
          </a:xfrm>
          <a:custGeom>
            <a:avLst/>
            <a:gdLst>
              <a:gd name="T0" fmla="*/ 2725 w 5459"/>
              <a:gd name="T1" fmla="*/ 7205 h 7511"/>
              <a:gd name="T2" fmla="*/ 1946 w 5459"/>
              <a:gd name="T3" fmla="*/ 6863 h 7511"/>
              <a:gd name="T4" fmla="*/ 1290 w 5459"/>
              <a:gd name="T5" fmla="*/ 6443 h 7511"/>
              <a:gd name="T6" fmla="*/ 772 w 5459"/>
              <a:gd name="T7" fmla="*/ 6038 h 7511"/>
              <a:gd name="T8" fmla="*/ 403 w 5459"/>
              <a:gd name="T9" fmla="*/ 5731 h 7511"/>
              <a:gd name="T10" fmla="*/ 156 w 5459"/>
              <a:gd name="T11" fmla="*/ 5464 h 7511"/>
              <a:gd name="T12" fmla="*/ 23 w 5459"/>
              <a:gd name="T13" fmla="*/ 5219 h 7511"/>
              <a:gd name="T14" fmla="*/ 6 w 5459"/>
              <a:gd name="T15" fmla="*/ 4964 h 7511"/>
              <a:gd name="T16" fmla="*/ 113 w 5459"/>
              <a:gd name="T17" fmla="*/ 4662 h 7511"/>
              <a:gd name="T18" fmla="*/ 284 w 5459"/>
              <a:gd name="T19" fmla="*/ 4397 h 7511"/>
              <a:gd name="T20" fmla="*/ 336 w 5459"/>
              <a:gd name="T21" fmla="*/ 4344 h 7511"/>
              <a:gd name="T22" fmla="*/ 497 w 5459"/>
              <a:gd name="T23" fmla="*/ 4418 h 7511"/>
              <a:gd name="T24" fmla="*/ 463 w 5459"/>
              <a:gd name="T25" fmla="*/ 4363 h 7511"/>
              <a:gd name="T26" fmla="*/ 384 w 5459"/>
              <a:gd name="T27" fmla="*/ 4351 h 7511"/>
              <a:gd name="T28" fmla="*/ 436 w 5459"/>
              <a:gd name="T29" fmla="*/ 4323 h 7511"/>
              <a:gd name="T30" fmla="*/ 529 w 5459"/>
              <a:gd name="T31" fmla="*/ 4254 h 7511"/>
              <a:gd name="T32" fmla="*/ 684 w 5459"/>
              <a:gd name="T33" fmla="*/ 4125 h 7511"/>
              <a:gd name="T34" fmla="*/ 942 w 5459"/>
              <a:gd name="T35" fmla="*/ 3900 h 7511"/>
              <a:gd name="T36" fmla="*/ 1311 w 5459"/>
              <a:gd name="T37" fmla="*/ 3574 h 7511"/>
              <a:gd name="T38" fmla="*/ 1972 w 5459"/>
              <a:gd name="T39" fmla="*/ 2987 h 7511"/>
              <a:gd name="T40" fmla="*/ 2631 w 5459"/>
              <a:gd name="T41" fmla="*/ 2400 h 7511"/>
              <a:gd name="T42" fmla="*/ 2994 w 5459"/>
              <a:gd name="T43" fmla="*/ 2076 h 7511"/>
              <a:gd name="T44" fmla="*/ 3244 w 5459"/>
              <a:gd name="T45" fmla="*/ 1853 h 7511"/>
              <a:gd name="T46" fmla="*/ 3332 w 5459"/>
              <a:gd name="T47" fmla="*/ 1774 h 7511"/>
              <a:gd name="T48" fmla="*/ 5020 w 5459"/>
              <a:gd name="T49" fmla="*/ 260 h 7511"/>
              <a:gd name="T50" fmla="*/ 3458 w 5459"/>
              <a:gd name="T51" fmla="*/ 1928 h 7511"/>
              <a:gd name="T52" fmla="*/ 3417 w 5459"/>
              <a:gd name="T53" fmla="*/ 1966 h 7511"/>
              <a:gd name="T54" fmla="*/ 3202 w 5459"/>
              <a:gd name="T55" fmla="*/ 2158 h 7511"/>
              <a:gd name="T56" fmla="*/ 2863 w 5459"/>
              <a:gd name="T57" fmla="*/ 2462 h 7511"/>
              <a:gd name="T58" fmla="*/ 2333 w 5459"/>
              <a:gd name="T59" fmla="*/ 2934 h 7511"/>
              <a:gd name="T60" fmla="*/ 1548 w 5459"/>
              <a:gd name="T61" fmla="*/ 3632 h 7511"/>
              <a:gd name="T62" fmla="*/ 1158 w 5459"/>
              <a:gd name="T63" fmla="*/ 3977 h 7511"/>
              <a:gd name="T64" fmla="*/ 866 w 5459"/>
              <a:gd name="T65" fmla="*/ 4232 h 7511"/>
              <a:gd name="T66" fmla="*/ 687 w 5459"/>
              <a:gd name="T67" fmla="*/ 4383 h 7511"/>
              <a:gd name="T68" fmla="*/ 566 w 5459"/>
              <a:gd name="T69" fmla="*/ 4477 h 7511"/>
              <a:gd name="T70" fmla="*/ 464 w 5459"/>
              <a:gd name="T71" fmla="*/ 4535 h 7511"/>
              <a:gd name="T72" fmla="*/ 343 w 5459"/>
              <a:gd name="T73" fmla="*/ 4524 h 7511"/>
              <a:gd name="T74" fmla="*/ 299 w 5459"/>
              <a:gd name="T75" fmla="*/ 4444 h 7511"/>
              <a:gd name="T76" fmla="*/ 358 w 5459"/>
              <a:gd name="T77" fmla="*/ 4518 h 7511"/>
              <a:gd name="T78" fmla="*/ 456 w 5459"/>
              <a:gd name="T79" fmla="*/ 4504 h 7511"/>
              <a:gd name="T80" fmla="*/ 328 w 5459"/>
              <a:gd name="T81" fmla="*/ 4685 h 7511"/>
              <a:gd name="T82" fmla="*/ 217 w 5459"/>
              <a:gd name="T83" fmla="*/ 4932 h 7511"/>
              <a:gd name="T84" fmla="*/ 203 w 5459"/>
              <a:gd name="T85" fmla="*/ 5112 h 7511"/>
              <a:gd name="T86" fmla="*/ 276 w 5459"/>
              <a:gd name="T87" fmla="*/ 5286 h 7511"/>
              <a:gd name="T88" fmla="*/ 469 w 5459"/>
              <a:gd name="T89" fmla="*/ 5518 h 7511"/>
              <a:gd name="T90" fmla="*/ 791 w 5459"/>
              <a:gd name="T91" fmla="*/ 5798 h 7511"/>
              <a:gd name="T92" fmla="*/ 1267 w 5459"/>
              <a:gd name="T93" fmla="*/ 6174 h 7511"/>
              <a:gd name="T94" fmla="*/ 1868 w 5459"/>
              <a:gd name="T95" fmla="*/ 6591 h 7511"/>
              <a:gd name="T96" fmla="*/ 2592 w 5459"/>
              <a:gd name="T97" fmla="*/ 6938 h 7511"/>
              <a:gd name="T98" fmla="*/ 3651 w 5459"/>
              <a:gd name="T99" fmla="*/ 7322 h 7511"/>
              <a:gd name="T100" fmla="*/ 5213 w 5459"/>
              <a:gd name="T101" fmla="*/ 624 h 7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59" h="7511">
                <a:moveTo>
                  <a:pt x="3585" y="7511"/>
                </a:moveTo>
                <a:lnTo>
                  <a:pt x="3151" y="7360"/>
                </a:lnTo>
                <a:lnTo>
                  <a:pt x="2936" y="7283"/>
                </a:lnTo>
                <a:lnTo>
                  <a:pt x="2725" y="7205"/>
                </a:lnTo>
                <a:lnTo>
                  <a:pt x="2519" y="7124"/>
                </a:lnTo>
                <a:lnTo>
                  <a:pt x="2320" y="7041"/>
                </a:lnTo>
                <a:lnTo>
                  <a:pt x="2129" y="6953"/>
                </a:lnTo>
                <a:lnTo>
                  <a:pt x="1946" y="6863"/>
                </a:lnTo>
                <a:lnTo>
                  <a:pt x="1771" y="6766"/>
                </a:lnTo>
                <a:lnTo>
                  <a:pt x="1602" y="6661"/>
                </a:lnTo>
                <a:lnTo>
                  <a:pt x="1442" y="6552"/>
                </a:lnTo>
                <a:lnTo>
                  <a:pt x="1290" y="6443"/>
                </a:lnTo>
                <a:lnTo>
                  <a:pt x="1146" y="6333"/>
                </a:lnTo>
                <a:lnTo>
                  <a:pt x="1012" y="6228"/>
                </a:lnTo>
                <a:lnTo>
                  <a:pt x="887" y="6128"/>
                </a:lnTo>
                <a:lnTo>
                  <a:pt x="772" y="6038"/>
                </a:lnTo>
                <a:lnTo>
                  <a:pt x="667" y="5955"/>
                </a:lnTo>
                <a:lnTo>
                  <a:pt x="571" y="5877"/>
                </a:lnTo>
                <a:lnTo>
                  <a:pt x="483" y="5802"/>
                </a:lnTo>
                <a:lnTo>
                  <a:pt x="403" y="5731"/>
                </a:lnTo>
                <a:lnTo>
                  <a:pt x="332" y="5663"/>
                </a:lnTo>
                <a:lnTo>
                  <a:pt x="267" y="5596"/>
                </a:lnTo>
                <a:lnTo>
                  <a:pt x="208" y="5530"/>
                </a:lnTo>
                <a:lnTo>
                  <a:pt x="156" y="5464"/>
                </a:lnTo>
                <a:lnTo>
                  <a:pt x="111" y="5400"/>
                </a:lnTo>
                <a:lnTo>
                  <a:pt x="75" y="5339"/>
                </a:lnTo>
                <a:lnTo>
                  <a:pt x="45" y="5279"/>
                </a:lnTo>
                <a:lnTo>
                  <a:pt x="23" y="5219"/>
                </a:lnTo>
                <a:lnTo>
                  <a:pt x="8" y="5157"/>
                </a:lnTo>
                <a:lnTo>
                  <a:pt x="1" y="5094"/>
                </a:lnTo>
                <a:lnTo>
                  <a:pt x="0" y="5029"/>
                </a:lnTo>
                <a:lnTo>
                  <a:pt x="6" y="4964"/>
                </a:lnTo>
                <a:lnTo>
                  <a:pt x="21" y="4891"/>
                </a:lnTo>
                <a:lnTo>
                  <a:pt x="45" y="4815"/>
                </a:lnTo>
                <a:lnTo>
                  <a:pt x="76" y="4737"/>
                </a:lnTo>
                <a:lnTo>
                  <a:pt x="113" y="4662"/>
                </a:lnTo>
                <a:lnTo>
                  <a:pt x="153" y="4588"/>
                </a:lnTo>
                <a:lnTo>
                  <a:pt x="195" y="4519"/>
                </a:lnTo>
                <a:lnTo>
                  <a:pt x="240" y="4455"/>
                </a:lnTo>
                <a:lnTo>
                  <a:pt x="284" y="4397"/>
                </a:lnTo>
                <a:lnTo>
                  <a:pt x="303" y="4375"/>
                </a:lnTo>
                <a:lnTo>
                  <a:pt x="317" y="4360"/>
                </a:lnTo>
                <a:cubicBezTo>
                  <a:pt x="321" y="4356"/>
                  <a:pt x="326" y="4352"/>
                  <a:pt x="331" y="4348"/>
                </a:cubicBezTo>
                <a:lnTo>
                  <a:pt x="336" y="4344"/>
                </a:lnTo>
                <a:cubicBezTo>
                  <a:pt x="364" y="4324"/>
                  <a:pt x="400" y="4319"/>
                  <a:pt x="432" y="4332"/>
                </a:cubicBezTo>
                <a:lnTo>
                  <a:pt x="435" y="4333"/>
                </a:lnTo>
                <a:cubicBezTo>
                  <a:pt x="468" y="4347"/>
                  <a:pt x="492" y="4377"/>
                  <a:pt x="497" y="4414"/>
                </a:cubicBezTo>
                <a:lnTo>
                  <a:pt x="497" y="4418"/>
                </a:lnTo>
                <a:lnTo>
                  <a:pt x="498" y="4428"/>
                </a:lnTo>
                <a:lnTo>
                  <a:pt x="490" y="4395"/>
                </a:lnTo>
                <a:lnTo>
                  <a:pt x="492" y="4400"/>
                </a:lnTo>
                <a:lnTo>
                  <a:pt x="463" y="4363"/>
                </a:lnTo>
                <a:lnTo>
                  <a:pt x="468" y="4367"/>
                </a:lnTo>
                <a:lnTo>
                  <a:pt x="411" y="4346"/>
                </a:lnTo>
                <a:lnTo>
                  <a:pt x="421" y="4346"/>
                </a:lnTo>
                <a:lnTo>
                  <a:pt x="384" y="4351"/>
                </a:lnTo>
                <a:lnTo>
                  <a:pt x="401" y="4346"/>
                </a:lnTo>
                <a:lnTo>
                  <a:pt x="388" y="4351"/>
                </a:lnTo>
                <a:lnTo>
                  <a:pt x="412" y="4339"/>
                </a:lnTo>
                <a:lnTo>
                  <a:pt x="436" y="4323"/>
                </a:lnTo>
                <a:lnTo>
                  <a:pt x="455" y="4310"/>
                </a:lnTo>
                <a:lnTo>
                  <a:pt x="474" y="4296"/>
                </a:lnTo>
                <a:lnTo>
                  <a:pt x="501" y="4276"/>
                </a:lnTo>
                <a:lnTo>
                  <a:pt x="529" y="4254"/>
                </a:lnTo>
                <a:lnTo>
                  <a:pt x="562" y="4228"/>
                </a:lnTo>
                <a:lnTo>
                  <a:pt x="599" y="4197"/>
                </a:lnTo>
                <a:lnTo>
                  <a:pt x="638" y="4164"/>
                </a:lnTo>
                <a:lnTo>
                  <a:pt x="684" y="4125"/>
                </a:lnTo>
                <a:lnTo>
                  <a:pt x="735" y="4081"/>
                </a:lnTo>
                <a:lnTo>
                  <a:pt x="797" y="4028"/>
                </a:lnTo>
                <a:lnTo>
                  <a:pt x="866" y="3967"/>
                </a:lnTo>
                <a:lnTo>
                  <a:pt x="942" y="3900"/>
                </a:lnTo>
                <a:lnTo>
                  <a:pt x="1026" y="3826"/>
                </a:lnTo>
                <a:lnTo>
                  <a:pt x="1116" y="3747"/>
                </a:lnTo>
                <a:lnTo>
                  <a:pt x="1211" y="3663"/>
                </a:lnTo>
                <a:lnTo>
                  <a:pt x="1311" y="3574"/>
                </a:lnTo>
                <a:lnTo>
                  <a:pt x="1415" y="3482"/>
                </a:lnTo>
                <a:lnTo>
                  <a:pt x="1523" y="3387"/>
                </a:lnTo>
                <a:lnTo>
                  <a:pt x="1745" y="3189"/>
                </a:lnTo>
                <a:lnTo>
                  <a:pt x="1972" y="2987"/>
                </a:lnTo>
                <a:lnTo>
                  <a:pt x="2200" y="2785"/>
                </a:lnTo>
                <a:lnTo>
                  <a:pt x="2421" y="2587"/>
                </a:lnTo>
                <a:lnTo>
                  <a:pt x="2528" y="2492"/>
                </a:lnTo>
                <a:lnTo>
                  <a:pt x="2631" y="2400"/>
                </a:lnTo>
                <a:lnTo>
                  <a:pt x="2730" y="2312"/>
                </a:lnTo>
                <a:lnTo>
                  <a:pt x="2823" y="2229"/>
                </a:lnTo>
                <a:lnTo>
                  <a:pt x="2912" y="2149"/>
                </a:lnTo>
                <a:lnTo>
                  <a:pt x="2994" y="2076"/>
                </a:lnTo>
                <a:lnTo>
                  <a:pt x="3068" y="2010"/>
                </a:lnTo>
                <a:lnTo>
                  <a:pt x="3136" y="1949"/>
                </a:lnTo>
                <a:lnTo>
                  <a:pt x="3194" y="1897"/>
                </a:lnTo>
                <a:lnTo>
                  <a:pt x="3244" y="1853"/>
                </a:lnTo>
                <a:lnTo>
                  <a:pt x="3284" y="1817"/>
                </a:lnTo>
                <a:lnTo>
                  <a:pt x="3313" y="1791"/>
                </a:lnTo>
                <a:lnTo>
                  <a:pt x="3333" y="1774"/>
                </a:lnTo>
                <a:lnTo>
                  <a:pt x="3332" y="1774"/>
                </a:lnTo>
                <a:cubicBezTo>
                  <a:pt x="3336" y="1770"/>
                  <a:pt x="3342" y="1765"/>
                  <a:pt x="3347" y="1762"/>
                </a:cubicBezTo>
                <a:lnTo>
                  <a:pt x="3348" y="1761"/>
                </a:lnTo>
                <a:lnTo>
                  <a:pt x="3337" y="1770"/>
                </a:lnTo>
                <a:lnTo>
                  <a:pt x="5020" y="260"/>
                </a:lnTo>
                <a:lnTo>
                  <a:pt x="5154" y="409"/>
                </a:lnTo>
                <a:lnTo>
                  <a:pt x="3471" y="1918"/>
                </a:lnTo>
                <a:cubicBezTo>
                  <a:pt x="3467" y="1922"/>
                  <a:pt x="3463" y="1925"/>
                  <a:pt x="3459" y="1927"/>
                </a:cubicBezTo>
                <a:lnTo>
                  <a:pt x="3458" y="1928"/>
                </a:lnTo>
                <a:lnTo>
                  <a:pt x="3473" y="1916"/>
                </a:lnTo>
                <a:lnTo>
                  <a:pt x="3463" y="1925"/>
                </a:lnTo>
                <a:lnTo>
                  <a:pt x="3446" y="1940"/>
                </a:lnTo>
                <a:lnTo>
                  <a:pt x="3417" y="1966"/>
                </a:lnTo>
                <a:lnTo>
                  <a:pt x="3377" y="2002"/>
                </a:lnTo>
                <a:lnTo>
                  <a:pt x="3328" y="2046"/>
                </a:lnTo>
                <a:lnTo>
                  <a:pt x="3269" y="2099"/>
                </a:lnTo>
                <a:lnTo>
                  <a:pt x="3202" y="2158"/>
                </a:lnTo>
                <a:lnTo>
                  <a:pt x="3127" y="2226"/>
                </a:lnTo>
                <a:lnTo>
                  <a:pt x="3045" y="2299"/>
                </a:lnTo>
                <a:lnTo>
                  <a:pt x="2957" y="2377"/>
                </a:lnTo>
                <a:lnTo>
                  <a:pt x="2863" y="2462"/>
                </a:lnTo>
                <a:lnTo>
                  <a:pt x="2764" y="2550"/>
                </a:lnTo>
                <a:lnTo>
                  <a:pt x="2661" y="2642"/>
                </a:lnTo>
                <a:lnTo>
                  <a:pt x="2554" y="2737"/>
                </a:lnTo>
                <a:lnTo>
                  <a:pt x="2333" y="2934"/>
                </a:lnTo>
                <a:lnTo>
                  <a:pt x="2105" y="3136"/>
                </a:lnTo>
                <a:lnTo>
                  <a:pt x="1878" y="3339"/>
                </a:lnTo>
                <a:lnTo>
                  <a:pt x="1655" y="3536"/>
                </a:lnTo>
                <a:lnTo>
                  <a:pt x="1548" y="3632"/>
                </a:lnTo>
                <a:lnTo>
                  <a:pt x="1444" y="3725"/>
                </a:lnTo>
                <a:lnTo>
                  <a:pt x="1343" y="3813"/>
                </a:lnTo>
                <a:lnTo>
                  <a:pt x="1248" y="3897"/>
                </a:lnTo>
                <a:lnTo>
                  <a:pt x="1158" y="3977"/>
                </a:lnTo>
                <a:lnTo>
                  <a:pt x="1074" y="4050"/>
                </a:lnTo>
                <a:lnTo>
                  <a:pt x="997" y="4118"/>
                </a:lnTo>
                <a:lnTo>
                  <a:pt x="927" y="4179"/>
                </a:lnTo>
                <a:lnTo>
                  <a:pt x="866" y="4232"/>
                </a:lnTo>
                <a:lnTo>
                  <a:pt x="813" y="4278"/>
                </a:lnTo>
                <a:lnTo>
                  <a:pt x="768" y="4316"/>
                </a:lnTo>
                <a:lnTo>
                  <a:pt x="725" y="4353"/>
                </a:lnTo>
                <a:lnTo>
                  <a:pt x="687" y="4383"/>
                </a:lnTo>
                <a:lnTo>
                  <a:pt x="653" y="4411"/>
                </a:lnTo>
                <a:lnTo>
                  <a:pt x="620" y="4436"/>
                </a:lnTo>
                <a:lnTo>
                  <a:pt x="594" y="4456"/>
                </a:lnTo>
                <a:lnTo>
                  <a:pt x="566" y="4477"/>
                </a:lnTo>
                <a:lnTo>
                  <a:pt x="543" y="4492"/>
                </a:lnTo>
                <a:lnTo>
                  <a:pt x="501" y="4518"/>
                </a:lnTo>
                <a:lnTo>
                  <a:pt x="477" y="4530"/>
                </a:lnTo>
                <a:cubicBezTo>
                  <a:pt x="473" y="4532"/>
                  <a:pt x="469" y="4534"/>
                  <a:pt x="464" y="4535"/>
                </a:cubicBezTo>
                <a:lnTo>
                  <a:pt x="448" y="4541"/>
                </a:lnTo>
                <a:cubicBezTo>
                  <a:pt x="436" y="4545"/>
                  <a:pt x="423" y="4546"/>
                  <a:pt x="411" y="4546"/>
                </a:cubicBezTo>
                <a:lnTo>
                  <a:pt x="401" y="4545"/>
                </a:lnTo>
                <a:cubicBezTo>
                  <a:pt x="380" y="4544"/>
                  <a:pt x="360" y="4537"/>
                  <a:pt x="343" y="4524"/>
                </a:cubicBezTo>
                <a:lnTo>
                  <a:pt x="338" y="4520"/>
                </a:lnTo>
                <a:cubicBezTo>
                  <a:pt x="326" y="4510"/>
                  <a:pt x="316" y="4497"/>
                  <a:pt x="310" y="4483"/>
                </a:cubicBezTo>
                <a:lnTo>
                  <a:pt x="307" y="4477"/>
                </a:lnTo>
                <a:cubicBezTo>
                  <a:pt x="303" y="4467"/>
                  <a:pt x="300" y="4456"/>
                  <a:pt x="299" y="4444"/>
                </a:cubicBezTo>
                <a:lnTo>
                  <a:pt x="299" y="4442"/>
                </a:lnTo>
                <a:lnTo>
                  <a:pt x="298" y="4438"/>
                </a:lnTo>
                <a:lnTo>
                  <a:pt x="360" y="4519"/>
                </a:lnTo>
                <a:lnTo>
                  <a:pt x="358" y="4518"/>
                </a:lnTo>
                <a:lnTo>
                  <a:pt x="454" y="4506"/>
                </a:lnTo>
                <a:lnTo>
                  <a:pt x="448" y="4510"/>
                </a:lnTo>
                <a:lnTo>
                  <a:pt x="462" y="4498"/>
                </a:lnTo>
                <a:lnTo>
                  <a:pt x="456" y="4504"/>
                </a:lnTo>
                <a:lnTo>
                  <a:pt x="442" y="4521"/>
                </a:lnTo>
                <a:lnTo>
                  <a:pt x="404" y="4568"/>
                </a:lnTo>
                <a:lnTo>
                  <a:pt x="366" y="4624"/>
                </a:lnTo>
                <a:lnTo>
                  <a:pt x="328" y="4685"/>
                </a:lnTo>
                <a:lnTo>
                  <a:pt x="292" y="4749"/>
                </a:lnTo>
                <a:lnTo>
                  <a:pt x="261" y="4814"/>
                </a:lnTo>
                <a:lnTo>
                  <a:pt x="235" y="4874"/>
                </a:lnTo>
                <a:lnTo>
                  <a:pt x="217" y="4932"/>
                </a:lnTo>
                <a:lnTo>
                  <a:pt x="205" y="4983"/>
                </a:lnTo>
                <a:lnTo>
                  <a:pt x="200" y="5031"/>
                </a:lnTo>
                <a:lnTo>
                  <a:pt x="199" y="5073"/>
                </a:lnTo>
                <a:lnTo>
                  <a:pt x="203" y="5112"/>
                </a:lnTo>
                <a:lnTo>
                  <a:pt x="211" y="5151"/>
                </a:lnTo>
                <a:lnTo>
                  <a:pt x="225" y="5191"/>
                </a:lnTo>
                <a:lnTo>
                  <a:pt x="246" y="5236"/>
                </a:lnTo>
                <a:lnTo>
                  <a:pt x="276" y="5286"/>
                </a:lnTo>
                <a:lnTo>
                  <a:pt x="313" y="5340"/>
                </a:lnTo>
                <a:lnTo>
                  <a:pt x="358" y="5398"/>
                </a:lnTo>
                <a:lnTo>
                  <a:pt x="410" y="5457"/>
                </a:lnTo>
                <a:lnTo>
                  <a:pt x="469" y="5518"/>
                </a:lnTo>
                <a:lnTo>
                  <a:pt x="536" y="5582"/>
                </a:lnTo>
                <a:lnTo>
                  <a:pt x="613" y="5650"/>
                </a:lnTo>
                <a:lnTo>
                  <a:pt x="697" y="5721"/>
                </a:lnTo>
                <a:lnTo>
                  <a:pt x="791" y="5798"/>
                </a:lnTo>
                <a:lnTo>
                  <a:pt x="896" y="5881"/>
                </a:lnTo>
                <a:lnTo>
                  <a:pt x="1011" y="5972"/>
                </a:lnTo>
                <a:lnTo>
                  <a:pt x="1135" y="6070"/>
                </a:lnTo>
                <a:lnTo>
                  <a:pt x="1267" y="6174"/>
                </a:lnTo>
                <a:lnTo>
                  <a:pt x="1406" y="6280"/>
                </a:lnTo>
                <a:lnTo>
                  <a:pt x="1554" y="6387"/>
                </a:lnTo>
                <a:lnTo>
                  <a:pt x="1708" y="6491"/>
                </a:lnTo>
                <a:lnTo>
                  <a:pt x="1868" y="6591"/>
                </a:lnTo>
                <a:lnTo>
                  <a:pt x="2035" y="6684"/>
                </a:lnTo>
                <a:lnTo>
                  <a:pt x="2211" y="6771"/>
                </a:lnTo>
                <a:lnTo>
                  <a:pt x="2398" y="6856"/>
                </a:lnTo>
                <a:lnTo>
                  <a:pt x="2592" y="6938"/>
                </a:lnTo>
                <a:lnTo>
                  <a:pt x="2795" y="7017"/>
                </a:lnTo>
                <a:lnTo>
                  <a:pt x="3004" y="7095"/>
                </a:lnTo>
                <a:lnTo>
                  <a:pt x="3216" y="7171"/>
                </a:lnTo>
                <a:lnTo>
                  <a:pt x="3651" y="7322"/>
                </a:lnTo>
                <a:lnTo>
                  <a:pt x="3585" y="7511"/>
                </a:lnTo>
                <a:close/>
                <a:moveTo>
                  <a:pt x="4812" y="178"/>
                </a:moveTo>
                <a:lnTo>
                  <a:pt x="5459" y="0"/>
                </a:lnTo>
                <a:lnTo>
                  <a:pt x="5213" y="624"/>
                </a:lnTo>
                <a:lnTo>
                  <a:pt x="4812" y="178"/>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9730651-5A7C-4EA9-9A0A-C52FF1686E8B}"/>
              </a:ext>
            </a:extLst>
          </p:cNvPr>
          <p:cNvSpPr txBox="1"/>
          <p:nvPr/>
        </p:nvSpPr>
        <p:spPr>
          <a:xfrm>
            <a:off x="6686640" y="1543237"/>
            <a:ext cx="924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SYSTEM</a:t>
            </a:r>
          </a:p>
        </p:txBody>
      </p:sp>
      <p:sp>
        <p:nvSpPr>
          <p:cNvPr id="9" name="Freeform 51">
            <a:extLst>
              <a:ext uri="{FF2B5EF4-FFF2-40B4-BE49-F238E27FC236}">
                <a16:creationId xmlns:a16="http://schemas.microsoft.com/office/drawing/2014/main" id="{56000729-4B97-4A8B-BA93-D47DF11289D0}"/>
              </a:ext>
            </a:extLst>
          </p:cNvPr>
          <p:cNvSpPr/>
          <p:nvPr/>
        </p:nvSpPr>
        <p:spPr>
          <a:xfrm>
            <a:off x="6539402" y="1716083"/>
            <a:ext cx="225084" cy="351692"/>
          </a:xfrm>
          <a:custGeom>
            <a:avLst/>
            <a:gdLst>
              <a:gd name="connsiteX0" fmla="*/ 225084 w 225084"/>
              <a:gd name="connsiteY0" fmla="*/ 0 h 351692"/>
              <a:gd name="connsiteX1" fmla="*/ 84407 w 225084"/>
              <a:gd name="connsiteY1" fmla="*/ 84406 h 351692"/>
              <a:gd name="connsiteX2" fmla="*/ 0 w 225084"/>
              <a:gd name="connsiteY2" fmla="*/ 351692 h 351692"/>
            </a:gdLst>
            <a:ahLst/>
            <a:cxnLst>
              <a:cxn ang="0">
                <a:pos x="connsiteX0" y="connsiteY0"/>
              </a:cxn>
              <a:cxn ang="0">
                <a:pos x="connsiteX1" y="connsiteY1"/>
              </a:cxn>
              <a:cxn ang="0">
                <a:pos x="connsiteX2" y="connsiteY2"/>
              </a:cxn>
            </a:cxnLst>
            <a:rect l="l" t="t" r="r" b="b"/>
            <a:pathLst>
              <a:path w="225084" h="351692">
                <a:moveTo>
                  <a:pt x="225084" y="0"/>
                </a:moveTo>
                <a:cubicBezTo>
                  <a:pt x="173502" y="12895"/>
                  <a:pt x="121921" y="25791"/>
                  <a:pt x="84407" y="84406"/>
                </a:cubicBezTo>
                <a:cubicBezTo>
                  <a:pt x="46893" y="143021"/>
                  <a:pt x="23446" y="247356"/>
                  <a:pt x="0" y="351692"/>
                </a:cubicBezTo>
              </a:path>
            </a:pathLst>
          </a:custGeom>
          <a:noFill/>
          <a:ln w="127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6BE3C2AB-94D8-4E5C-AAA0-BBCB30400C5E}"/>
              </a:ext>
            </a:extLst>
          </p:cNvPr>
          <p:cNvSpPr>
            <a:spLocks noChangeArrowheads="1"/>
          </p:cNvSpPr>
          <p:nvPr/>
        </p:nvSpPr>
        <p:spPr bwMode="auto">
          <a:xfrm>
            <a:off x="5770985" y="979996"/>
            <a:ext cx="21224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300" b="0" i="0" u="none" strike="noStrike" kern="1200" cap="none" spc="0" normalizeH="0" baseline="0" noProof="0" dirty="0">
                <a:ln>
                  <a:noFill/>
                </a:ln>
                <a:solidFill>
                  <a:srgbClr val="000000"/>
                </a:solidFill>
                <a:effectLst/>
                <a:uLnTx/>
                <a:uFillTx/>
                <a:latin typeface="Calibri" pitchFamily="34" charset="0"/>
                <a:ea typeface="+mn-ea"/>
                <a:cs typeface="Arial" pitchFamily="34" charset="0"/>
              </a:rPr>
              <a:t>SURROUNDINGS</a:t>
            </a:r>
            <a:endParaRPr kumimoji="0" lang="en-US" alt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1" name="Straight Arrow Connector 10">
            <a:extLst>
              <a:ext uri="{FF2B5EF4-FFF2-40B4-BE49-F238E27FC236}">
                <a16:creationId xmlns:a16="http://schemas.microsoft.com/office/drawing/2014/main" id="{64A557DA-509C-4835-9B96-7DCE2F66BF82}"/>
              </a:ext>
            </a:extLst>
          </p:cNvPr>
          <p:cNvCxnSpPr/>
          <p:nvPr/>
        </p:nvCxnSpPr>
        <p:spPr>
          <a:xfrm flipV="1">
            <a:off x="6881939" y="1978983"/>
            <a:ext cx="324939" cy="149546"/>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AC911EA-BEA7-4503-89E6-46C440B02DC0}"/>
              </a:ext>
            </a:extLst>
          </p:cNvPr>
          <p:cNvSpPr txBox="1"/>
          <p:nvPr/>
        </p:nvSpPr>
        <p:spPr>
          <a:xfrm>
            <a:off x="6177447" y="1344274"/>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0000"/>
                </a:solidFill>
                <a:effectLst/>
                <a:uLnTx/>
                <a:uFillTx/>
                <a:latin typeface="Calibri" panose="020F0502020204030204"/>
                <a:ea typeface="+mn-ea"/>
                <a:cs typeface="+mn-cs"/>
              </a:rPr>
              <a:t>in</a:t>
            </a:r>
          </a:p>
        </p:txBody>
      </p:sp>
      <p:sp>
        <p:nvSpPr>
          <p:cNvPr id="13" name="TextBox 12">
            <a:extLst>
              <a:ext uri="{FF2B5EF4-FFF2-40B4-BE49-F238E27FC236}">
                <a16:creationId xmlns:a16="http://schemas.microsoft.com/office/drawing/2014/main" id="{77073D7F-DB03-4B26-BE12-B9A96FD513F6}"/>
              </a:ext>
            </a:extLst>
          </p:cNvPr>
          <p:cNvSpPr txBox="1"/>
          <p:nvPr/>
        </p:nvSpPr>
        <p:spPr>
          <a:xfrm>
            <a:off x="7143572" y="1773215"/>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B0F0"/>
                </a:solidFill>
                <a:effectLst/>
                <a:uLnTx/>
                <a:uFillTx/>
                <a:latin typeface="Calibri" panose="020F0502020204030204"/>
                <a:ea typeface="+mn-ea"/>
                <a:cs typeface="+mn-cs"/>
              </a:rPr>
              <a:t>out</a:t>
            </a:r>
          </a:p>
        </p:txBody>
      </p:sp>
      <p:cxnSp>
        <p:nvCxnSpPr>
          <p:cNvPr id="14" name="Straight Arrow Connector 13">
            <a:extLst>
              <a:ext uri="{FF2B5EF4-FFF2-40B4-BE49-F238E27FC236}">
                <a16:creationId xmlns:a16="http://schemas.microsoft.com/office/drawing/2014/main" id="{AE1BF33A-55B2-4B07-922C-08851AA31F86}"/>
              </a:ext>
            </a:extLst>
          </p:cNvPr>
          <p:cNvCxnSpPr/>
          <p:nvPr/>
        </p:nvCxnSpPr>
        <p:spPr>
          <a:xfrm>
            <a:off x="6357144" y="1660471"/>
            <a:ext cx="81235" cy="3645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Text Box 10">
            <a:extLst>
              <a:ext uri="{FF2B5EF4-FFF2-40B4-BE49-F238E27FC236}">
                <a16:creationId xmlns:a16="http://schemas.microsoft.com/office/drawing/2014/main" id="{E3878D35-BB01-42F0-815F-AC956C3E1158}"/>
              </a:ext>
            </a:extLst>
          </p:cNvPr>
          <p:cNvSpPr txBox="1">
            <a:spLocks noChangeArrowheads="1"/>
          </p:cNvSpPr>
          <p:nvPr/>
        </p:nvSpPr>
        <p:spPr bwMode="auto">
          <a:xfrm>
            <a:off x="1739525" y="1019389"/>
            <a:ext cx="3614003" cy="83099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energy in</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energy out + energy stored</a:t>
            </a:r>
          </a:p>
        </p:txBody>
      </p:sp>
      <p:sp>
        <p:nvSpPr>
          <p:cNvPr id="16" name="TextBox 15">
            <a:extLst>
              <a:ext uri="{FF2B5EF4-FFF2-40B4-BE49-F238E27FC236}">
                <a16:creationId xmlns:a16="http://schemas.microsoft.com/office/drawing/2014/main" id="{BB4E9A81-2BA0-497E-83B4-1FFAC6579B15}"/>
              </a:ext>
            </a:extLst>
          </p:cNvPr>
          <p:cNvSpPr txBox="1"/>
          <p:nvPr/>
        </p:nvSpPr>
        <p:spPr>
          <a:xfrm>
            <a:off x="5557686" y="166572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a:ea typeface="+mn-ea"/>
                <a:cs typeface="+mn-cs"/>
              </a:rPr>
              <a:t>in</a:t>
            </a:r>
          </a:p>
        </p:txBody>
      </p:sp>
      <p:cxnSp>
        <p:nvCxnSpPr>
          <p:cNvPr id="17" name="Straight Arrow Connector 16">
            <a:extLst>
              <a:ext uri="{FF2B5EF4-FFF2-40B4-BE49-F238E27FC236}">
                <a16:creationId xmlns:a16="http://schemas.microsoft.com/office/drawing/2014/main" id="{80FAD6FF-2519-4E15-A97E-1F13228E1205}"/>
              </a:ext>
            </a:extLst>
          </p:cNvPr>
          <p:cNvCxnSpPr>
            <a:stCxn id="16" idx="3"/>
          </p:cNvCxnSpPr>
          <p:nvPr/>
        </p:nvCxnSpPr>
        <p:spPr>
          <a:xfrm>
            <a:off x="5917080" y="1850386"/>
            <a:ext cx="260932" cy="94087"/>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7AD5CA2-634B-41BB-BF06-F44ECB802024}"/>
              </a:ext>
            </a:extLst>
          </p:cNvPr>
          <p:cNvCxnSpPr/>
          <p:nvPr/>
        </p:nvCxnSpPr>
        <p:spPr>
          <a:xfrm>
            <a:off x="6832229" y="2221981"/>
            <a:ext cx="261633" cy="268485"/>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97DE2B2-F186-4834-A84D-5C6FDEB281BA}"/>
              </a:ext>
            </a:extLst>
          </p:cNvPr>
          <p:cNvSpPr txBox="1"/>
          <p:nvPr/>
        </p:nvSpPr>
        <p:spPr>
          <a:xfrm>
            <a:off x="7004117" y="234097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rPr>
              <a:t>out</a:t>
            </a:r>
          </a:p>
        </p:txBody>
      </p:sp>
      <p:sp>
        <p:nvSpPr>
          <p:cNvPr id="20" name="Text Box 11">
            <a:extLst>
              <a:ext uri="{FF2B5EF4-FFF2-40B4-BE49-F238E27FC236}">
                <a16:creationId xmlns:a16="http://schemas.microsoft.com/office/drawing/2014/main" id="{7855C6AF-3F3F-4ED4-8962-81FC4778E4A8}"/>
              </a:ext>
            </a:extLst>
          </p:cNvPr>
          <p:cNvSpPr txBox="1">
            <a:spLocks noChangeArrowheads="1"/>
          </p:cNvSpPr>
          <p:nvPr/>
        </p:nvSpPr>
        <p:spPr bwMode="auto">
          <a:xfrm>
            <a:off x="1745117" y="1916832"/>
            <a:ext cx="3165931" cy="830997"/>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mn-cs"/>
              </a:rPr>
              <a:t>mass in</a:t>
            </a:r>
            <a:r>
              <a:rPr kumimoji="0" lang="en-US" sz="24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mass out + mass stored</a:t>
            </a:r>
          </a:p>
        </p:txBody>
      </p:sp>
      <p:sp>
        <p:nvSpPr>
          <p:cNvPr id="22" name="Text Box 66">
            <a:extLst>
              <a:ext uri="{FF2B5EF4-FFF2-40B4-BE49-F238E27FC236}">
                <a16:creationId xmlns:a16="http://schemas.microsoft.com/office/drawing/2014/main" id="{F6BE1BC8-4E4E-4451-A59F-B03369AA5523}"/>
              </a:ext>
            </a:extLst>
          </p:cNvPr>
          <p:cNvSpPr txBox="1">
            <a:spLocks noChangeArrowheads="1"/>
          </p:cNvSpPr>
          <p:nvPr/>
        </p:nvSpPr>
        <p:spPr bwMode="auto">
          <a:xfrm>
            <a:off x="6192638" y="4773558"/>
            <a:ext cx="1988045"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60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a:ea typeface="+mn-ea"/>
                <a:cs typeface="+mn-cs"/>
              </a:rPr>
              <a:t>water</a:t>
            </a:r>
            <a:endParaRPr kumimoji="0" lang="en-AU" sz="6000" b="0" i="1"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3" name="Text Box 67">
            <a:extLst>
              <a:ext uri="{FF2B5EF4-FFF2-40B4-BE49-F238E27FC236}">
                <a16:creationId xmlns:a16="http://schemas.microsoft.com/office/drawing/2014/main" id="{EA78C1B9-4F0D-4141-BE80-350355C878FA}"/>
              </a:ext>
            </a:extLst>
          </p:cNvPr>
          <p:cNvSpPr txBox="1">
            <a:spLocks noChangeArrowheads="1"/>
          </p:cNvSpPr>
          <p:nvPr/>
        </p:nvSpPr>
        <p:spPr bwMode="auto">
          <a:xfrm>
            <a:off x="6154809" y="4108784"/>
            <a:ext cx="3195490"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60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rPr>
              <a:t>breathing</a:t>
            </a:r>
            <a:endParaRPr kumimoji="0" lang="en-AU" sz="60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4" name="Text Box 68">
            <a:extLst>
              <a:ext uri="{FF2B5EF4-FFF2-40B4-BE49-F238E27FC236}">
                <a16:creationId xmlns:a16="http://schemas.microsoft.com/office/drawing/2014/main" id="{FEDEDC40-C7CF-4ACA-8BB2-C284BD88F482}"/>
              </a:ext>
            </a:extLst>
          </p:cNvPr>
          <p:cNvSpPr txBox="1">
            <a:spLocks noChangeArrowheads="1"/>
          </p:cNvSpPr>
          <p:nvPr/>
        </p:nvSpPr>
        <p:spPr bwMode="auto">
          <a:xfrm>
            <a:off x="6153040" y="3411041"/>
            <a:ext cx="4134850"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60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temperature</a:t>
            </a:r>
            <a:endParaRPr kumimoji="0" lang="en-AU" sz="6000" b="0"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5" name="Text Box 67">
            <a:extLst>
              <a:ext uri="{FF2B5EF4-FFF2-40B4-BE49-F238E27FC236}">
                <a16:creationId xmlns:a16="http://schemas.microsoft.com/office/drawing/2014/main" id="{83909E3E-EBED-44AB-B2AC-BF382C626BBF}"/>
              </a:ext>
            </a:extLst>
          </p:cNvPr>
          <p:cNvSpPr txBox="1">
            <a:spLocks noChangeArrowheads="1"/>
          </p:cNvSpPr>
          <p:nvPr/>
        </p:nvSpPr>
        <p:spPr bwMode="auto">
          <a:xfrm>
            <a:off x="6202818" y="5518617"/>
            <a:ext cx="2512291"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60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a:ea typeface="+mn-ea"/>
                <a:cs typeface="+mn-cs"/>
              </a:rPr>
              <a:t>feeding</a:t>
            </a:r>
            <a:endParaRPr kumimoji="0" lang="en-AU" sz="6000" b="0" i="1"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9A125AA2-7EC1-4AC5-BE07-8F285756030B}"/>
              </a:ext>
            </a:extLst>
          </p:cNvPr>
          <p:cNvGrpSpPr/>
          <p:nvPr/>
        </p:nvGrpSpPr>
        <p:grpSpPr>
          <a:xfrm>
            <a:off x="6272923" y="3147208"/>
            <a:ext cx="3546172" cy="4117774"/>
            <a:chOff x="4643852" y="1814508"/>
            <a:chExt cx="3631733" cy="4134850"/>
          </a:xfrm>
        </p:grpSpPr>
        <p:sp>
          <p:nvSpPr>
            <p:cNvPr id="27" name="Text Box 66">
              <a:extLst>
                <a:ext uri="{FF2B5EF4-FFF2-40B4-BE49-F238E27FC236}">
                  <a16:creationId xmlns:a16="http://schemas.microsoft.com/office/drawing/2014/main" id="{D098C1BD-0334-47DC-AEA3-C0DB2919B44B}"/>
                </a:ext>
              </a:extLst>
            </p:cNvPr>
            <p:cNvSpPr txBox="1">
              <a:spLocks noChangeArrowheads="1"/>
            </p:cNvSpPr>
            <p:nvPr/>
          </p:nvSpPr>
          <p:spPr bwMode="auto">
            <a:xfrm>
              <a:off x="5831326" y="3887200"/>
              <a:ext cx="2444259"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6000" b="0" i="0" u="none" strike="noStrike" kern="1200" cap="none" spc="0" normalizeH="0" baseline="0" noProof="0" dirty="0" err="1">
                  <a:ln>
                    <a:noFill/>
                  </a:ln>
                  <a:solidFill>
                    <a:srgbClr val="0000FF"/>
                  </a:solidFill>
                  <a:effectLst>
                    <a:outerShdw blurRad="38100" dist="38100" dir="2700000" algn="tl">
                      <a:srgbClr val="000000">
                        <a:alpha val="43137"/>
                      </a:srgbClr>
                    </a:outerShdw>
                  </a:effectLst>
                  <a:uLnTx/>
                  <a:uFillTx/>
                  <a:latin typeface="Calibri" panose="020F0502020204030204"/>
                  <a:ea typeface="+mn-ea"/>
                  <a:cs typeface="+mn-cs"/>
                </a:rPr>
                <a:t>wa</a:t>
              </a:r>
              <a:r>
                <a:rPr kumimoji="0" lang="en-AU" sz="60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a:ea typeface="+mn-ea"/>
                  <a:cs typeface="+mn-cs"/>
                </a:rPr>
                <a:t>    </a:t>
              </a:r>
              <a:r>
                <a:rPr kumimoji="0" lang="en-AU" sz="6000" b="0" i="0" u="none" strike="noStrike" kern="1200" cap="none" spc="0" normalizeH="0" baseline="0" noProof="0" dirty="0" err="1">
                  <a:ln>
                    <a:noFill/>
                  </a:ln>
                  <a:solidFill>
                    <a:srgbClr val="0000FF"/>
                  </a:solidFill>
                  <a:effectLst>
                    <a:outerShdw blurRad="38100" dist="38100" dir="2700000" algn="tl">
                      <a:srgbClr val="000000">
                        <a:alpha val="43137"/>
                      </a:srgbClr>
                    </a:outerShdw>
                  </a:effectLst>
                  <a:uLnTx/>
                  <a:uFillTx/>
                  <a:latin typeface="Calibri" panose="020F0502020204030204"/>
                  <a:ea typeface="+mn-ea"/>
                  <a:cs typeface="+mn-cs"/>
                </a:rPr>
                <a:t>er</a:t>
              </a:r>
              <a:endParaRPr kumimoji="0" lang="en-AU" sz="6000" b="0" i="1"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8" name="Text Box 67">
              <a:extLst>
                <a:ext uri="{FF2B5EF4-FFF2-40B4-BE49-F238E27FC236}">
                  <a16:creationId xmlns:a16="http://schemas.microsoft.com/office/drawing/2014/main" id="{99077FB8-BA58-4DF2-8FF6-CE898018B270}"/>
                </a:ext>
              </a:extLst>
            </p:cNvPr>
            <p:cNvSpPr txBox="1">
              <a:spLocks noChangeArrowheads="1"/>
            </p:cNvSpPr>
            <p:nvPr/>
          </p:nvSpPr>
          <p:spPr bwMode="auto">
            <a:xfrm rot="5400000">
              <a:off x="4039205" y="3082220"/>
              <a:ext cx="3521413"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6000" b="0" i="0" u="none" strike="noStrike" kern="1200" cap="none" spc="0" normalizeH="0" baseline="0" noProof="0" dirty="0" err="1">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rPr>
                <a:t>br</a:t>
              </a:r>
              <a:r>
                <a:rPr kumimoji="0" lang="en-AU" sz="600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rPr>
                <a:t>    </a:t>
              </a:r>
              <a:r>
                <a:rPr kumimoji="0" lang="en-AU" sz="6000" b="0" i="0" u="none" strike="noStrike" kern="1200" cap="none" spc="0" normalizeH="0" baseline="0" noProof="0" dirty="0" err="1">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rPr>
                <a:t>athing</a:t>
              </a:r>
              <a:endParaRPr kumimoji="0" lang="en-AU" sz="6000" b="0" i="1"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9" name="Text Box 68">
              <a:extLst>
                <a:ext uri="{FF2B5EF4-FFF2-40B4-BE49-F238E27FC236}">
                  <a16:creationId xmlns:a16="http://schemas.microsoft.com/office/drawing/2014/main" id="{5F5DA474-CFA5-46AE-9027-399EA645B12F}"/>
                </a:ext>
              </a:extLst>
            </p:cNvPr>
            <p:cNvSpPr txBox="1">
              <a:spLocks noChangeArrowheads="1"/>
            </p:cNvSpPr>
            <p:nvPr/>
          </p:nvSpPr>
          <p:spPr bwMode="auto">
            <a:xfrm rot="2938652">
              <a:off x="4604714" y="3374101"/>
              <a:ext cx="4134850"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60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temperature</a:t>
              </a:r>
              <a:endParaRPr kumimoji="0" lang="en-AU" sz="6000" b="0"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30" name="Text Box 67">
              <a:extLst>
                <a:ext uri="{FF2B5EF4-FFF2-40B4-BE49-F238E27FC236}">
                  <a16:creationId xmlns:a16="http://schemas.microsoft.com/office/drawing/2014/main" id="{B1EFC07E-E734-4FB5-87A4-A888BA234D87}"/>
                </a:ext>
              </a:extLst>
            </p:cNvPr>
            <p:cNvSpPr txBox="1">
              <a:spLocks noChangeArrowheads="1"/>
            </p:cNvSpPr>
            <p:nvPr/>
          </p:nvSpPr>
          <p:spPr bwMode="auto">
            <a:xfrm>
              <a:off x="4643852" y="2189385"/>
              <a:ext cx="2828082"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6000" b="0" i="0" u="none" strike="noStrike" kern="1200" cap="none" spc="0" normalizeH="0" baseline="0" noProof="0" dirty="0" err="1">
                  <a:ln>
                    <a:noFill/>
                  </a:ln>
                  <a:solidFill>
                    <a:srgbClr val="00B050"/>
                  </a:solidFill>
                  <a:effectLst>
                    <a:outerShdw blurRad="38100" dist="38100" dir="2700000" algn="tl">
                      <a:srgbClr val="000000">
                        <a:alpha val="43137"/>
                      </a:srgbClr>
                    </a:outerShdw>
                  </a:effectLst>
                  <a:uLnTx/>
                  <a:uFillTx/>
                  <a:latin typeface="Calibri" panose="020F0502020204030204"/>
                  <a:ea typeface="+mn-ea"/>
                  <a:cs typeface="+mn-cs"/>
                </a:rPr>
                <a:t>fe</a:t>
              </a:r>
              <a:r>
                <a:rPr kumimoji="0" lang="en-AU" sz="60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a:ea typeface="+mn-ea"/>
                  <a:cs typeface="+mn-cs"/>
                </a:rPr>
                <a:t>    ding</a:t>
              </a:r>
              <a:endParaRPr kumimoji="0" lang="en-AU" sz="6000" b="0" i="1"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a:ea typeface="+mn-ea"/>
                <a:cs typeface="+mn-cs"/>
              </a:endParaRPr>
            </a:p>
          </p:txBody>
        </p:sp>
      </p:grpSp>
      <p:sp>
        <p:nvSpPr>
          <p:cNvPr id="31" name="Rectangle 30">
            <a:extLst>
              <a:ext uri="{FF2B5EF4-FFF2-40B4-BE49-F238E27FC236}">
                <a16:creationId xmlns:a16="http://schemas.microsoft.com/office/drawing/2014/main" id="{B11047C9-26EC-4AD0-B5FA-E68EF103111C}"/>
              </a:ext>
            </a:extLst>
          </p:cNvPr>
          <p:cNvSpPr/>
          <p:nvPr/>
        </p:nvSpPr>
        <p:spPr>
          <a:xfrm>
            <a:off x="2352451" y="188640"/>
            <a:ext cx="7457491" cy="523220"/>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800" b="1" i="0" u="none" strike="noStrike" kern="1200" cap="none" spc="0" normalizeH="0" baseline="0" noProof="0" dirty="0">
                <a:ln>
                  <a:noFill/>
                </a:ln>
                <a:solidFill>
                  <a:srgbClr val="333399"/>
                </a:solidFill>
                <a:effectLst/>
                <a:uLnTx/>
                <a:uFillTx/>
                <a:latin typeface="Arial" pitchFamily="34" charset="0"/>
                <a:ea typeface="+mn-ea"/>
                <a:cs typeface="+mn-cs"/>
              </a:rPr>
              <a:t>The organism as a thermodynamic system</a:t>
            </a:r>
            <a:endParaRPr kumimoji="0" lang="en-AU" sz="28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Tree>
    <p:extLst>
      <p:ext uri="{BB962C8B-B14F-4D97-AF65-F5344CB8AC3E}">
        <p14:creationId xmlns:p14="http://schemas.microsoft.com/office/powerpoint/2010/main" val="375178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3000000">
                                      <p:cBhvr>
                                        <p:cTn id="6" dur="2000" fill="hold"/>
                                        <p:tgtEl>
                                          <p:spTgt spid="24"/>
                                        </p:tgtEl>
                                        <p:attrNameLst>
                                          <p:attrName>r</p:attrName>
                                        </p:attrNameLst>
                                      </p:cBhvr>
                                    </p:animRot>
                                  </p:childTnLst>
                                </p:cTn>
                              </p:par>
                              <p:par>
                                <p:cTn id="7" presetID="42" presetClass="path" presetSubtype="0" accel="50000" decel="50000" fill="hold" grpId="1" nodeType="withEffect">
                                  <p:stCondLst>
                                    <p:cond delay="0"/>
                                  </p:stCondLst>
                                  <p:childTnLst>
                                    <p:animMotion origin="layout" path="M 2.77778E-7 3.7037E-6 L 0.00122 0.17453 " pathEditMode="relative" rAng="0" ptsTypes="AA">
                                      <p:cBhvr>
                                        <p:cTn id="8" dur="2000" fill="hold"/>
                                        <p:tgtEl>
                                          <p:spTgt spid="24"/>
                                        </p:tgtEl>
                                        <p:attrNameLst>
                                          <p:attrName>ppt_x</p:attrName>
                                          <p:attrName>ppt_y</p:attrName>
                                        </p:attrNameLst>
                                      </p:cBhvr>
                                      <p:rCtr x="52" y="8727"/>
                                    </p:animMotion>
                                  </p:childTnLst>
                                </p:cTn>
                              </p:par>
                              <p:par>
                                <p:cTn id="9" presetID="8" presetClass="emph" presetSubtype="0" fill="hold" grpId="0" nodeType="withEffect">
                                  <p:stCondLst>
                                    <p:cond delay="0"/>
                                  </p:stCondLst>
                                  <p:childTnLst>
                                    <p:animRot by="5400000">
                                      <p:cBhvr>
                                        <p:cTn id="10" dur="2000" fill="hold"/>
                                        <p:tgtEl>
                                          <p:spTgt spid="23"/>
                                        </p:tgtEl>
                                        <p:attrNameLst>
                                          <p:attrName>r</p:attrName>
                                        </p:attrNameLst>
                                      </p:cBhvr>
                                    </p:animRot>
                                  </p:childTnLst>
                                </p:cTn>
                              </p:par>
                              <p:par>
                                <p:cTn id="11" presetID="42" presetClass="path" presetSubtype="0" accel="50000" decel="50000" fill="hold" grpId="1" nodeType="withEffect">
                                  <p:stCondLst>
                                    <p:cond delay="0"/>
                                  </p:stCondLst>
                                  <p:childTnLst>
                                    <p:animMotion origin="layout" path="M -4.44444E-6 1.85185E-6 L -0.05381 0.00116 " pathEditMode="relative" rAng="0" ptsTypes="AA">
                                      <p:cBhvr>
                                        <p:cTn id="12" dur="2000" fill="hold"/>
                                        <p:tgtEl>
                                          <p:spTgt spid="23"/>
                                        </p:tgtEl>
                                        <p:attrNameLst>
                                          <p:attrName>ppt_x</p:attrName>
                                          <p:attrName>ppt_y</p:attrName>
                                        </p:attrNameLst>
                                      </p:cBhvr>
                                      <p:rCtr x="-2691" y="46"/>
                                    </p:animMotion>
                                  </p:childTnLst>
                                </p:cTn>
                              </p:par>
                              <p:par>
                                <p:cTn id="13" presetID="42" presetClass="path" presetSubtype="0" accel="50000" decel="50000" fill="hold" grpId="0" nodeType="withEffect">
                                  <p:stCondLst>
                                    <p:cond delay="0"/>
                                  </p:stCondLst>
                                  <p:childTnLst>
                                    <p:animMotion origin="layout" path="M 1.11111E-6 1.11111E-6 L 0.16285 0.05764 " pathEditMode="relative" rAng="0" ptsTypes="AA">
                                      <p:cBhvr>
                                        <p:cTn id="14" dur="2000" fill="hold"/>
                                        <p:tgtEl>
                                          <p:spTgt spid="22"/>
                                        </p:tgtEl>
                                        <p:attrNameLst>
                                          <p:attrName>ppt_x</p:attrName>
                                          <p:attrName>ppt_y</p:attrName>
                                        </p:attrNameLst>
                                      </p:cBhvr>
                                      <p:rCtr x="8142" y="2870"/>
                                    </p:animMotion>
                                  </p:childTnLst>
                                </p:cTn>
                              </p:par>
                              <p:par>
                                <p:cTn id="15" presetID="42" presetClass="path" presetSubtype="0" accel="50000" decel="50000" fill="hold" grpId="0" nodeType="withEffect">
                                  <p:stCondLst>
                                    <p:cond delay="0"/>
                                  </p:stCondLst>
                                  <p:childTnLst>
                                    <p:animMotion origin="layout" path="M 3.61111E-6 -3.7037E-6 L 0.0184 -0.29745 " pathEditMode="relative" rAng="0" ptsTypes="AA">
                                      <p:cBhvr>
                                        <p:cTn id="16" dur="2000" fill="hold"/>
                                        <p:tgtEl>
                                          <p:spTgt spid="25"/>
                                        </p:tgtEl>
                                        <p:attrNameLst>
                                          <p:attrName>ppt_x</p:attrName>
                                          <p:attrName>ppt_y</p:attrName>
                                        </p:attrNameLst>
                                      </p:cBhvr>
                                      <p:rCtr x="920" y="-14884"/>
                                    </p:animMotion>
                                  </p:childTnLst>
                                </p:cTn>
                              </p:par>
                            </p:childTnLst>
                          </p:cTn>
                        </p:par>
                        <p:par>
                          <p:cTn id="17" fill="hold">
                            <p:stCondLst>
                              <p:cond delay="2000"/>
                            </p:stCondLst>
                            <p:childTnLst>
                              <p:par>
                                <p:cTn id="18" presetID="10" presetClass="exit" presetSubtype="0" fill="hold" grpId="2" nodeType="after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10" presetClass="exit" presetSubtype="0" fill="hold" grpId="2" nodeType="withEffect">
                                  <p:stCondLst>
                                    <p:cond delay="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P spid="23" grpId="2"/>
      <p:bldP spid="24" grpId="0"/>
      <p:bldP spid="24" grpId="1"/>
      <p:bldP spid="24" grpId="2"/>
      <p:bldP spid="25" grpId="0"/>
      <p:bldP spid="25"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4489</Words>
  <Application>Microsoft Macintosh PowerPoint</Application>
  <PresentationFormat>Widescreen</PresentationFormat>
  <Paragraphs>919</Paragraphs>
  <Slides>79</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Adobe Fangsong Std R</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Kearney</dc:creator>
  <cp:lastModifiedBy>Microsoft Office User</cp:lastModifiedBy>
  <cp:revision>20</cp:revision>
  <cp:lastPrinted>2023-08-06T14:28:06Z</cp:lastPrinted>
  <dcterms:created xsi:type="dcterms:W3CDTF">2022-05-19T21:26:01Z</dcterms:created>
  <dcterms:modified xsi:type="dcterms:W3CDTF">2023-08-06T14:29:07Z</dcterms:modified>
</cp:coreProperties>
</file>